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51"/>
  </p:notesMasterIdLst>
  <p:sldIdLst>
    <p:sldId id="787" r:id="rId3"/>
    <p:sldId id="2147471638" r:id="rId4"/>
    <p:sldId id="2147471642" r:id="rId5"/>
    <p:sldId id="2147471619" r:id="rId6"/>
    <p:sldId id="1187" r:id="rId7"/>
    <p:sldId id="2147471596" r:id="rId8"/>
    <p:sldId id="2147471597" r:id="rId9"/>
    <p:sldId id="2147471598" r:id="rId10"/>
    <p:sldId id="2147471614" r:id="rId11"/>
    <p:sldId id="2147471615" r:id="rId12"/>
    <p:sldId id="2147471603" r:id="rId13"/>
    <p:sldId id="2147471616" r:id="rId14"/>
    <p:sldId id="2147471605" r:id="rId15"/>
    <p:sldId id="2147471617" r:id="rId16"/>
    <p:sldId id="2147471608" r:id="rId17"/>
    <p:sldId id="2147471618" r:id="rId18"/>
    <p:sldId id="2147471643" r:id="rId19"/>
    <p:sldId id="2147471620" r:id="rId20"/>
    <p:sldId id="2147471558" r:id="rId21"/>
    <p:sldId id="2147471566" r:id="rId22"/>
    <p:sldId id="2147471567" r:id="rId23"/>
    <p:sldId id="2147471621" r:id="rId24"/>
    <p:sldId id="1239" r:id="rId25"/>
    <p:sldId id="2147471622" r:id="rId26"/>
    <p:sldId id="2147471644" r:id="rId27"/>
    <p:sldId id="2147471623" r:id="rId28"/>
    <p:sldId id="2147471486" r:id="rId29"/>
    <p:sldId id="1140" r:id="rId30"/>
    <p:sldId id="2147471624" r:id="rId31"/>
    <p:sldId id="2147471562" r:id="rId32"/>
    <p:sldId id="2147471625" r:id="rId33"/>
    <p:sldId id="2147471626" r:id="rId34"/>
    <p:sldId id="2147471627" r:id="rId35"/>
    <p:sldId id="2147471628" r:id="rId36"/>
    <p:sldId id="2147471629" r:id="rId37"/>
    <p:sldId id="2147471631" r:id="rId38"/>
    <p:sldId id="2147471630" r:id="rId39"/>
    <p:sldId id="2147471645" r:id="rId40"/>
    <p:sldId id="2147471633" r:id="rId41"/>
    <p:sldId id="1198" r:id="rId42"/>
    <p:sldId id="2147471632" r:id="rId43"/>
    <p:sldId id="2147471634" r:id="rId44"/>
    <p:sldId id="2147471635" r:id="rId45"/>
    <p:sldId id="739" r:id="rId46"/>
    <p:sldId id="656" r:id="rId47"/>
    <p:sldId id="2147471636" r:id="rId48"/>
    <p:sldId id="714" r:id="rId49"/>
    <p:sldId id="2147471637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140DF-98AF-4BA7-BF7D-C5447FA35518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03877-2AD4-4D05-ADC8-C6A5889CC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86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0ACEF-038B-C84F-B8C5-91258E24176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384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0ACEF-038B-C84F-B8C5-91258E24176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892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0ACEF-038B-C84F-B8C5-91258E24176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925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0ACEF-038B-C84F-B8C5-91258E24176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907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368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0ACEF-038B-C84F-B8C5-91258E24176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610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789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983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6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45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381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charset="0"/>
              </a:rPr>
              <a:t>Example for separation of AE and IND-CCA: take an IND-CCA scheme SE, add a leading bit to its </a:t>
            </a:r>
            <a:r>
              <a:rPr lang="en-US" dirty="0" err="1">
                <a:latin typeface="Times New Roman" charset="0"/>
              </a:rPr>
              <a:t>ciphertexts</a:t>
            </a:r>
            <a:r>
              <a:rPr lang="en-US" dirty="0">
                <a:latin typeface="Times New Roman" charset="0"/>
              </a:rPr>
              <a:t>, and then modify decryption so that everything beginning "0" decrypts as normal and everything beginning "1" decrypts to "0". The scheme is still correct, it's trivial to break INT-CTXT, but that does not help in breaking IND-CCA security.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Times New Roman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charset="0"/>
              </a:rPr>
              <a:t>IND-CCA separation</a:t>
            </a:r>
            <a:r>
              <a:rPr lang="en-US" baseline="0" dirty="0">
                <a:latin typeface="Times New Roman" charset="0"/>
              </a:rPr>
              <a:t> from IND-CPA + INT-PTXT: there are schemes (Desai) where every bit-string is a valid ciphertext, but where schemes are still IND-CCA secure; hence no integrity at all; forgery capability does not help break </a:t>
            </a:r>
            <a:r>
              <a:rPr lang="en-US" baseline="0" dirty="0" err="1">
                <a:latin typeface="Times New Roman" charset="0"/>
              </a:rPr>
              <a:t>ind</a:t>
            </a:r>
            <a:r>
              <a:rPr lang="en-US" baseline="0" dirty="0">
                <a:latin typeface="Times New Roman" charset="0"/>
              </a:rPr>
              <a:t> property of encryption. Concretely, think about an SPRP with 2k-bit domain and in which first k bits of input to SPRP are set to a random string (to get IND-CPA security) – every 2k-bit string is a valid ciphertext, but no decryption oracle query distinct from an output of enc() will tell adversary anything useful.</a:t>
            </a:r>
            <a:endParaRPr lang="en-US" dirty="0">
              <a:latin typeface="Times New Roman" charset="0"/>
            </a:endParaRPr>
          </a:p>
          <a:p>
            <a:endParaRPr lang="en-US" dirty="0">
              <a:latin typeface="Times New Roman" charset="0"/>
            </a:endParaRPr>
          </a:p>
          <a:p>
            <a:r>
              <a:rPr lang="en-US" dirty="0">
                <a:latin typeface="Times New Roman" charset="0"/>
              </a:rPr>
              <a:t>For reverse separation: take, e.g. </a:t>
            </a:r>
            <a:r>
              <a:rPr lang="en-US" dirty="0" err="1">
                <a:latin typeface="Times New Roman" charset="0"/>
              </a:rPr>
              <a:t>MtE</a:t>
            </a:r>
            <a:r>
              <a:rPr lang="en-US" dirty="0">
                <a:latin typeface="Times New Roman" charset="0"/>
              </a:rPr>
              <a:t> in which E is IND-CPA but then given a redundant bit – will still have INT-PTXT due to MAC on plaintext, and IND-CPA follows from ”E”, but clearly not CCA secure (as we can bit flip in the redundant bit).</a:t>
            </a:r>
          </a:p>
        </p:txBody>
      </p:sp>
    </p:spTree>
    <p:extLst>
      <p:ext uri="{BB962C8B-B14F-4D97-AF65-F5344CB8AC3E}">
        <p14:creationId xmlns:p14="http://schemas.microsoft.com/office/powerpoint/2010/main" val="4213055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9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9141C-E9FD-0CD6-B092-3F279AA92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35E13-B20C-4E3C-B21B-4D5B2E8EDE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E0B4C-49EB-AEFA-D58B-1BC753DCF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D642-880B-446E-959F-3E33249F3A99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9A6FC-90DB-494F-C886-950187DA8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A1447-B5E4-477A-4CD6-2396D1131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2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55FC6-E7C8-9C56-E020-F78EA345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4C4AA-5346-9DBF-F40E-C464F56B3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DB664-EE71-80FB-9ED3-C6996C7B5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C0D0-2DE6-4728-978F-44640F548A64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D035F-13B0-E365-9790-225BA6BC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39A89-285B-E53E-689E-EE89B9F3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9F448-D039-91D4-01EC-44E8DA00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021EA-450C-E967-20BB-3136A79DB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D268F-77FE-3BBF-6367-47EFF2AC5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76EB-E6BF-4895-8816-4FA88D957B52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C564F-9401-9801-A9B3-107B4436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D9AE1-06B6-390D-CA25-499EB342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60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06F62-3750-803A-2E1C-B4038BF91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02A2D-27AB-7622-19C4-D4507E0FB5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9CCBF-44D9-81B1-B6B5-173F804F6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BFF99-9C9B-EB14-2F34-B5C23504F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DA5-AE6D-41F0-886E-FF75C4D0E25F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48FD2-9C04-AB0C-2D5E-5D438B5E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66CDA-18CC-F657-4C81-0A4554B03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7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F9DA5-1823-9C77-51DB-81624161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315B4-A1FA-5E8A-E05C-EBBB596A5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BBDC0-522E-E0A7-E0ED-393EBBE43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656614-2B96-4AA0-3BD5-47E4B9D8AA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B3626-D441-DE5B-1FEB-5BB4CC118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662859-9A0F-00F5-3EAC-3517EDC3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2517F-7A54-4E8C-84CA-DB8663DE3719}" type="datetime1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2114A6-4683-984E-C728-D632A8E91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B1C711-2C28-90EC-758E-1CE8AA50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7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87D95-D856-D3DD-2377-15B7B2648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257FF6-90A1-082A-174A-03873EC6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261-A57A-49C0-8202-55629D3A933F}" type="datetime1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46613D-3A5C-020B-B4B4-62BFEFE8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31643F-CBBA-64C9-EBC7-169EB30ED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9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6ADA27-EDC3-EBF8-8242-5F728808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23A6-1334-427E-B2F6-F2B59A0132DC}" type="datetime1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AC88E2-0F71-99F3-2F92-117E48A20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A31EB-86D3-6C52-1B7B-40590EFA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4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81048-A787-F7A4-4A3C-923699D4B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C621D-5E0C-2786-6D84-63E974C47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8C934-7E95-E5DD-9025-9B5B505F5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D888F-03C5-1FAD-4CF2-F7AC62D0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698C-DAE7-4F49-AFED-708350F2A79B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97BE68-DCB2-13F4-3D3F-04BB5B20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EE14D-67E9-1652-273D-C3004738E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9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6ED2E-5277-8962-9EE6-837D6C54A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0DA6C5-539D-523E-1FC8-3CE26DDEA6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8D575-C1AD-347E-AB21-D44C2810D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71CE5-3186-03B4-F58D-401E9C173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4E84B-874C-4BD4-B48A-D8907EE5A982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D1218-A634-0079-F929-45BEEFF5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E5F2F-F21E-5177-DC8F-20FF77D93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6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DCE0-4C03-BD50-C30F-6A057274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A7253-6A26-46AE-D4C5-5E8CF9990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A2475-BA5B-38D3-E720-1DFCB2FB7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7B55-96B4-4E35-A3B0-5A0227DD1122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6B246-79A2-1E67-350C-5F9BB4F5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FB0D7-43C2-86C8-5B7C-C550CB587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21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C41DDA-4748-0807-9CFB-6C7E30E42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5FE57-4AEE-35AC-61F2-2CB67617E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00972-A14E-B857-CEED-077273480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7DA5-36CC-455C-87DA-049EB425DCD9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27BE-1DD5-BC74-713E-2D1306D4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9F1C9-7C20-F709-B9B3-1E210C8A1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8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6867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537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2689-F585-1CFC-D51E-84D1A948E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2B79E-C27C-5B42-76EA-C8ACCC418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DDFC1-6240-3EAE-9C70-53F0F1D7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E22A-2CCB-47C5-9A4D-4BAA4E51BE0B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FF36A-B753-3962-ED5D-672E76E9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0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E8769-B4E6-5DC5-A2F7-A8BF9A48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66192-F2F5-5A16-9212-F2AA4039C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5B4FF-CD22-8ADE-979D-44DD4AB9E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3C86-1ECF-4B1D-9640-224567A602A7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1C25D-1B99-CA9D-7884-F87C07573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047BB64-1B06-F74F-BDA1-EBBE48B4A994}"/>
              </a:ext>
            </a:extLst>
          </p:cNvPr>
          <p:cNvSpPr txBox="1">
            <a:spLocks/>
          </p:cNvSpPr>
          <p:nvPr userDrawn="1"/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1BEBE-0F1E-494B-86B3-522265B23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8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CFEB-FDEE-F902-B2C9-5E13BB94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AEC49-D919-75F1-FA3B-845CB90E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5CDBC-F8E0-0DD5-C903-F246AFFC2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3866-902F-4ABD-874E-75294FBC9238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21051-F132-6BC7-6BBD-47D70D092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259CAC-965D-DEB5-D6BB-2B785070584A}"/>
              </a:ext>
            </a:extLst>
          </p:cNvPr>
          <p:cNvSpPr txBox="1">
            <a:spLocks/>
          </p:cNvSpPr>
          <p:nvPr userDrawn="1"/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1BEBE-0F1E-494B-86B3-522265B23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41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4361-A236-713C-5DA9-D7452C55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650E2-0C47-EEF6-0AAE-3ABBFF353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A2614-2CDB-78A9-75CC-C7323CA9C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22762-E460-3F69-E0B2-AAAF144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98A0-11DC-4188-832C-EFB030ED3262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784C1-720B-1F9E-03C3-67225ED93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1DF16A9-EAA1-8243-B956-2C53F141B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40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2839-E757-583F-A8D2-2C0268097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278CC-EBD4-1452-049D-5E8CE547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123AE-F1A6-2B0B-E3D0-85F958BD5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D5EC75-CF2C-33B3-562B-034C431F6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778FDA-999B-752D-0955-B2984113C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C611A5-2063-7436-092C-B7B986DEB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7881-71EF-4929-AC29-8F5F2E197F27}" type="datetime1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369F1B-2C6B-FEBF-D04E-A81C074A4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96A9ED-294E-F4EA-8FBF-B7B50FB9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10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7DF0-E119-0A61-53F3-8D6C19DD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0BB58-6C97-48F4-D4AE-1560FF5F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5408-67BF-41B4-841C-C5F9AE4DC863}" type="datetime1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20C7C-A0BE-B017-A1D5-5CD2EDC3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898796-DF77-99B8-57CC-82A3D769A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153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201EEC-3DFA-F5F9-B020-8A068D2E8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A55B0-52A7-41B2-ABB8-6CD3437A3EC4}" type="datetime1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9291DF-73AF-9DE4-EE7F-FC1F19D3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B51122-E2C9-D55C-C453-153A0E6E0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76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F7ED-A939-E4AE-94DE-309779841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064E5-3B84-EE0D-B9EE-F45B66A4B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2DF41-5BE2-2F28-3857-11C13D822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01E2A-1572-54E6-2271-61A2DBDB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7062-409A-4565-8016-E6FE87B1E7E0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381D2-D821-7E3E-67BA-1728B1AEB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7F6BC00-02B3-FC09-6662-CD885F47E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51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74F2-EA9D-2010-47AE-CF199218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0558AA-CC44-D037-0D74-53791AA86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18CFD-0DD0-515A-458F-A7F08093B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CB862-A5E5-5B41-5D14-5DB94E4D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A839-318F-4B40-B8E3-6629840F5CE8}" type="datetime1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F00C0-C250-641E-23E5-E814AAF3D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776C0-FD3E-38BF-BFDF-8CF444D00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73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BCD8-BB3D-3C02-112F-D24A57ED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B1296-8128-1503-14BE-A52A786AE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D8695-16DA-1E85-5F2B-ECF31009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FB58B-DBEB-4C82-BC45-946DE5E6ACF4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6EEFA-32AF-6675-840D-2FB74B8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E1303E-6F8D-A52B-092A-6BAD06F3A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347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24A6FA-787D-75D7-454F-6B365C9317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F6262-C8FD-42DF-152B-6D222ECF9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F7EF7-8873-1103-266C-FBB6DB66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6E59-2B73-4761-B6A4-0420B12E3AB6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5050A-8D4B-7FAC-61CB-02522E48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22FB66-6C08-61FF-20FD-0E8296C25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218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92460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7664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54915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690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AF144D-EA37-1088-A86E-F6D8C89BA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7FD2A-2C9E-1E9F-0E1F-7E7189633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87154-FBD6-E48F-0B9B-786F8DB77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046C04-B974-4D1B-A0E1-D8577F650908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67650-4594-D8A0-1FD4-B03422D77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66D35-A62A-A892-2CA5-67A0E8898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5D7869-788A-4212-92C6-4B70AEF67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4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F2D44A-6D8C-4B20-2C62-F1CF9C70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8B5BC-1C77-FCBE-83AB-2A3901763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D24B5-8D5C-BBE7-5FAC-849F0C785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7D82C-D194-4CF3-BBD1-B3D5FDDD1E01}" type="datetime1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D89F8-CDA6-B54D-8AEF-FFA27D339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D018A-E40F-EE88-637D-25157D125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6049" y="115094"/>
            <a:ext cx="1215501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BEBE-0F1E-494B-86B3-522265B23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0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khar.patranabis@ibm.com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research.ibm.com/people/sikhar-patranabi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red.com/2015/04/researchers-uncover-method-detect-nsa-quantum-insert-hack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370.png"/><Relationship Id="rId3" Type="http://schemas.openxmlformats.org/officeDocument/2006/relationships/image" Target="../media/image1280.png"/><Relationship Id="rId7" Type="http://schemas.openxmlformats.org/officeDocument/2006/relationships/image" Target="../media/image1180.png"/><Relationship Id="rId12" Type="http://schemas.openxmlformats.org/officeDocument/2006/relationships/image" Target="../media/image1360.png"/><Relationship Id="rId17" Type="http://schemas.openxmlformats.org/officeDocument/2006/relationships/image" Target="../media/image31.png"/><Relationship Id="rId2" Type="http://schemas.openxmlformats.org/officeDocument/2006/relationships/image" Target="../media/image1270.png"/><Relationship Id="rId16" Type="http://schemas.openxmlformats.org/officeDocument/2006/relationships/image" Target="../media/image119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10.png"/><Relationship Id="rId11" Type="http://schemas.openxmlformats.org/officeDocument/2006/relationships/image" Target="../media/image30.png"/><Relationship Id="rId5" Type="http://schemas.openxmlformats.org/officeDocument/2006/relationships/image" Target="../media/image1300.png"/><Relationship Id="rId15" Type="http://schemas.openxmlformats.org/officeDocument/2006/relationships/image" Target="../media/image1390.png"/><Relationship Id="rId10" Type="http://schemas.openxmlformats.org/officeDocument/2006/relationships/image" Target="../media/image59.png"/><Relationship Id="rId4" Type="http://schemas.openxmlformats.org/officeDocument/2006/relationships/image" Target="../media/image1290.png"/><Relationship Id="rId9" Type="http://schemas.openxmlformats.org/officeDocument/2006/relationships/image" Target="../media/image1330.png"/><Relationship Id="rId14" Type="http://schemas.openxmlformats.org/officeDocument/2006/relationships/image" Target="../media/image138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90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0.png"/><Relationship Id="rId11" Type="http://schemas.openxmlformats.org/officeDocument/2006/relationships/image" Target="../media/image160.png"/><Relationship Id="rId5" Type="http://schemas.openxmlformats.org/officeDocument/2006/relationships/image" Target="../media/image110.png"/><Relationship Id="rId10" Type="http://schemas.openxmlformats.org/officeDocument/2006/relationships/image" Target="../media/image151.png"/><Relationship Id="rId4" Type="http://schemas.openxmlformats.org/officeDocument/2006/relationships/image" Target="../media/image100.png"/><Relationship Id="rId9" Type="http://schemas.openxmlformats.org/officeDocument/2006/relationships/image" Target="../media/image7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39.png"/><Relationship Id="rId9" Type="http://schemas.openxmlformats.org/officeDocument/2006/relationships/image" Target="../media/image7.wmf"/><Relationship Id="rId1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51.png"/><Relationship Id="rId3" Type="http://schemas.openxmlformats.org/officeDocument/2006/relationships/image" Target="../media/image43.png"/><Relationship Id="rId21" Type="http://schemas.openxmlformats.org/officeDocument/2006/relationships/image" Target="../media/image52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9.png"/><Relationship Id="rId20" Type="http://schemas.openxmlformats.org/officeDocument/2006/relationships/image" Target="../media/image7.wmf"/><Relationship Id="rId1" Type="http://schemas.openxmlformats.org/officeDocument/2006/relationships/slideLayout" Target="../slideLayouts/slideLayout15.xml"/><Relationship Id="rId15" Type="http://schemas.openxmlformats.org/officeDocument/2006/relationships/image" Target="../media/image44.png"/><Relationship Id="rId19" Type="http://schemas.openxmlformats.org/officeDocument/2006/relationships/image" Target="../media/image35.png"/><Relationship Id="rId14" Type="http://schemas.openxmlformats.org/officeDocument/2006/relationships/image" Target="../media/image46.png"/><Relationship Id="rId22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55.png"/><Relationship Id="rId3" Type="http://schemas.openxmlformats.org/officeDocument/2006/relationships/image" Target="../media/image90.png"/><Relationship Id="rId7" Type="http://schemas.openxmlformats.org/officeDocument/2006/relationships/image" Target="../media/image130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0.png"/><Relationship Id="rId11" Type="http://schemas.openxmlformats.org/officeDocument/2006/relationships/image" Target="../media/image530.png"/><Relationship Id="rId5" Type="http://schemas.openxmlformats.org/officeDocument/2006/relationships/image" Target="../media/image110.png"/><Relationship Id="rId10" Type="http://schemas.openxmlformats.org/officeDocument/2006/relationships/image" Target="../media/image520.png"/><Relationship Id="rId4" Type="http://schemas.openxmlformats.org/officeDocument/2006/relationships/image" Target="../media/image100.png"/><Relationship Id="rId9" Type="http://schemas.openxmlformats.org/officeDocument/2006/relationships/image" Target="../media/image7.w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BM_Research_011_v2.tif" descr="IBM_Research_011_v2.tif">
            <a:extLst>
              <a:ext uri="{FF2B5EF4-FFF2-40B4-BE49-F238E27FC236}">
                <a16:creationId xmlns:a16="http://schemas.microsoft.com/office/drawing/2014/main" id="{609E29E1-1EC1-D71A-28E0-CCAC0C028B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 flipH="1">
            <a:off x="0" y="447"/>
            <a:ext cx="12190413" cy="685710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619D669E-F8B1-4419-0E57-986FE8C26BE2}"/>
              </a:ext>
            </a:extLst>
          </p:cNvPr>
          <p:cNvSpPr txBox="1">
            <a:spLocks/>
          </p:cNvSpPr>
          <p:nvPr/>
        </p:nvSpPr>
        <p:spPr>
          <a:xfrm>
            <a:off x="328473" y="1416303"/>
            <a:ext cx="11542487" cy="12438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Introduction to Symmetric-Key Cryptography (Part-4) </a:t>
            </a:r>
            <a:endParaRPr lang="en-US" sz="4000" b="1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EBEA3BB9-88BB-1CD8-8172-0FC0CAA24E58}"/>
              </a:ext>
            </a:extLst>
          </p:cNvPr>
          <p:cNvSpPr txBox="1">
            <a:spLocks/>
          </p:cNvSpPr>
          <p:nvPr/>
        </p:nvSpPr>
        <p:spPr>
          <a:xfrm>
            <a:off x="345581" y="3979939"/>
            <a:ext cx="11585359" cy="147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Sikhar Patranabis (IBM Research India)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sikhar.patranabis@ibm.com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https://research.ibm.com/people/sikhar-patranabis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B496A5-AB4B-A7AC-3E1B-7711FBFEB574}"/>
              </a:ext>
            </a:extLst>
          </p:cNvPr>
          <p:cNvSpPr txBox="1"/>
          <p:nvPr/>
        </p:nvSpPr>
        <p:spPr>
          <a:xfrm>
            <a:off x="328472" y="5903397"/>
            <a:ext cx="11568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</a:rPr>
              <a:t>IITB Trust Lab                                                                                         4</a:t>
            </a:r>
            <a:r>
              <a:rPr lang="en-US" sz="3000" baseline="30000" dirty="0">
                <a:solidFill>
                  <a:srgbClr val="C00000"/>
                </a:solidFill>
              </a:rPr>
              <a:t>th</a:t>
            </a:r>
            <a:r>
              <a:rPr lang="en-US" sz="3000" dirty="0">
                <a:solidFill>
                  <a:srgbClr val="C00000"/>
                </a:solidFill>
              </a:rPr>
              <a:t> June 2024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3E3E8B-6670-EB4A-D760-ED1C8BAC3398}"/>
              </a:ext>
            </a:extLst>
          </p:cNvPr>
          <p:cNvSpPr/>
          <p:nvPr/>
        </p:nvSpPr>
        <p:spPr>
          <a:xfrm>
            <a:off x="10473179" y="184754"/>
            <a:ext cx="1397781" cy="9051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3D1A8AF-7444-7FD2-2537-C9F011638E9E}"/>
              </a:ext>
            </a:extLst>
          </p:cNvPr>
          <p:cNvGrpSpPr>
            <a:grpSpLocks noChangeAspect="1"/>
          </p:cNvGrpSpPr>
          <p:nvPr/>
        </p:nvGrpSpPr>
        <p:grpSpPr>
          <a:xfrm>
            <a:off x="10576686" y="292579"/>
            <a:ext cx="1247328" cy="797328"/>
            <a:chOff x="3681796" y="3646832"/>
            <a:chExt cx="934742" cy="563139"/>
          </a:xfrm>
        </p:grpSpPr>
        <p:pic>
          <p:nvPicPr>
            <p:cNvPr id="33" name="Picture 32" descr="A picture containing drawing, sunset, light&#10;&#10;Description automatically generated">
              <a:extLst>
                <a:ext uri="{FF2B5EF4-FFF2-40B4-BE49-F238E27FC236}">
                  <a16:creationId xmlns:a16="http://schemas.microsoft.com/office/drawing/2014/main" id="{7700B6C1-5FFF-B4A2-A7A4-E312351F3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0254" b="13389"/>
            <a:stretch/>
          </p:blipFill>
          <p:spPr>
            <a:xfrm>
              <a:off x="3737491" y="3646832"/>
              <a:ext cx="813538" cy="332207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5AD8875-0B90-FB9A-6A4B-3D3322888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81796" y="3925484"/>
              <a:ext cx="934742" cy="28448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45D107E-EB3F-FD7B-E695-071F8447C389}"/>
              </a:ext>
            </a:extLst>
          </p:cNvPr>
          <p:cNvSpPr txBox="1"/>
          <p:nvPr/>
        </p:nvSpPr>
        <p:spPr>
          <a:xfrm>
            <a:off x="345581" y="2972329"/>
            <a:ext cx="11568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ACM India Summer School 2024 (Day 3, Session-3)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61CD8F-CB83-DB7E-E934-9F512DED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8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17FE-B11D-BEB8-8B30-5837B1DA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F1A75-AA7A-8901-5AEF-F57AD1965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Message Authentication Codes (MACs)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 construction and domain extension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Authenticated encryption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IND-CCA security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composition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62BD5-DEA0-343C-11E5-F0F2A7DE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8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17FE-B11D-BEB8-8B30-5837B1DA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F1A75-AA7A-8901-5AEF-F57AD1965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Message Authentication Codes (MACs)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 construction and domain extension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Authenticated encryption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IND-CCA security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composition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62BD5-DEA0-343C-11E5-F0F2A7DE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00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Message Authentication Codes (MACs)</a:t>
            </a:r>
          </a:p>
        </p:txBody>
      </p:sp>
    </p:spTree>
    <p:extLst>
      <p:ext uri="{BB962C8B-B14F-4D97-AF65-F5344CB8AC3E}">
        <p14:creationId xmlns:p14="http://schemas.microsoft.com/office/powerpoint/2010/main" val="4137373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 Box 3"/>
              <p:cNvSpPr txBox="1">
                <a:spLocks noChangeArrowheads="1"/>
              </p:cNvSpPr>
              <p:nvPr/>
            </p:nvSpPr>
            <p:spPr bwMode="auto">
              <a:xfrm>
                <a:off x="953729" y="1586450"/>
                <a:ext cx="10284542" cy="218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342900" indent="-342900">
                  <a:buFont typeface="Arial"/>
                  <a:buChar char="•"/>
                </a:pP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Setting: assume Alice wants to send a message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Bob </a:t>
                </a:r>
              </a:p>
              <a:p>
                <a:pPr marL="342900" indent="-342900">
                  <a:buFont typeface="Arial"/>
                  <a:buChar char="•"/>
                </a:pP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Adversary controls the network link and wants that Bob accepts a modified message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’</m:t>
                    </m:r>
                  </m:oMath>
                </a14:m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342900" indent="-342900">
                  <a:buFont typeface="Arial"/>
                  <a:buChar char="•"/>
                </a:pP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Alice and Bob need a cryptographic primitive that detects message modifications.</a:t>
                </a:r>
              </a:p>
              <a:p>
                <a:pPr marL="342900" indent="-342900">
                  <a:buFont typeface="Arial"/>
                  <a:buChar char="•"/>
                </a:pP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primitive should provide </a:t>
                </a:r>
                <a:r>
                  <a:rPr lang="en-US" sz="2000" dirty="0">
                    <a:solidFill>
                      <a:srgbClr val="C0504D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integrity</a:t>
                </a: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:r>
                  <a:rPr lang="en-US" sz="2000" dirty="0">
                    <a:solidFill>
                      <a:srgbClr val="C0504D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data origin authentication</a:t>
                </a: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messages: </a:t>
                </a:r>
              </a:p>
              <a:p>
                <a:pPr marL="800100" lvl="1" indent="-342900">
                  <a:buFont typeface="Arial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guarantees that messages have not been tampered with in transit and they originate from the expected sender</a:t>
                </a:r>
              </a:p>
              <a:p>
                <a:pPr marL="342900" indent="-342900">
                  <a:buFont typeface="Arial"/>
                  <a:buChar char="•"/>
                </a:pP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 other words, no attacker should be able to </a:t>
                </a:r>
                <a:r>
                  <a:rPr lang="en-US" sz="2000" dirty="0">
                    <a:solidFill>
                      <a:srgbClr val="C0504D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forge</a:t>
                </a: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messages. </a:t>
                </a:r>
              </a:p>
              <a:p>
                <a:pPr marL="342900" indent="-342900">
                  <a:buFont typeface="Arial"/>
                  <a:buChar char="•"/>
                </a:pPr>
                <a:endParaRPr lang="en-US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364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3729" y="1586450"/>
                <a:ext cx="10284542" cy="2185214"/>
              </a:xfrm>
              <a:prstGeom prst="rect">
                <a:avLst/>
              </a:prstGeom>
              <a:blipFill>
                <a:blip r:embed="rId3"/>
                <a:stretch>
                  <a:fillRect l="-533" t="-139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Introducing Message Authentication Codes (MACs)</a:t>
            </a:r>
          </a:p>
        </p:txBody>
      </p:sp>
      <p:pic>
        <p:nvPicPr>
          <p:cNvPr id="6" name="Picture 2" descr="C:\Documents and Settings\rist\Local Settings\Temporary Internet Files\Content.IE5\QB8JK7EN\MCj0441538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592" y="4669760"/>
            <a:ext cx="1355338" cy="133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rist\Local Settings\Temporary Internet Files\Content.IE5\CNYX6FYV\MCj0435242000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76" y="4643942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605405" y="4882571"/>
            <a:ext cx="2890403" cy="1154872"/>
            <a:chOff x="3498708" y="3686670"/>
            <a:chExt cx="2890403" cy="1154872"/>
          </a:xfrm>
        </p:grpSpPr>
        <p:sp>
          <p:nvSpPr>
            <p:cNvPr id="9" name="Oval 8"/>
            <p:cNvSpPr/>
            <p:nvPr/>
          </p:nvSpPr>
          <p:spPr>
            <a:xfrm>
              <a:off x="3498708" y="3689544"/>
              <a:ext cx="362380" cy="11519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693188" y="3695184"/>
              <a:ext cx="2520000" cy="1134503"/>
            </a:xfrm>
            <a:prstGeom prst="rect">
              <a:avLst/>
            </a:prstGeom>
            <a:solidFill>
              <a:srgbClr val="C3D69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6026731" y="3686670"/>
              <a:ext cx="362380" cy="115199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4892226" y="5541085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4892225" y="482388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883120" y="536209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 dirty="0"/>
          </a:p>
        </p:txBody>
      </p:sp>
      <p:pic>
        <p:nvPicPr>
          <p:cNvPr id="16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358" y="5731427"/>
            <a:ext cx="912088" cy="82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69431" y="5104421"/>
                <a:ext cx="5105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431" y="5104421"/>
                <a:ext cx="5105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262C44-216E-94E8-0F90-E5B44D4D6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26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Introducing MACs</a:t>
            </a:r>
          </a:p>
        </p:txBody>
      </p:sp>
      <p:pic>
        <p:nvPicPr>
          <p:cNvPr id="6" name="Picture 2" descr="C:\Documents and Settings\rist\Local Settings\Temporary Internet Files\Content.IE5\QB8JK7EN\MCj0441538000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970" y="2372231"/>
            <a:ext cx="1355338" cy="133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rist\Local Settings\Temporary Internet Files\Content.IE5\CNYX6FYV\MCj0435242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323" y="2323811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3312658" y="3199684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4892225" y="44082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883120" y="49464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 dirty="0"/>
          </a:p>
        </p:txBody>
      </p:sp>
      <p:pic>
        <p:nvPicPr>
          <p:cNvPr id="16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244" y="2660353"/>
            <a:ext cx="912088" cy="82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960704" y="2698757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m</a:t>
            </a:r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>
            <a:off x="6671866" y="3199684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7424854" y="2703639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m’</a:t>
            </a:r>
          </a:p>
        </p:txBody>
      </p:sp>
      <p:sp>
        <p:nvSpPr>
          <p:cNvPr id="3" name="Rectangle 2"/>
          <p:cNvSpPr/>
          <p:nvPr/>
        </p:nvSpPr>
        <p:spPr>
          <a:xfrm>
            <a:off x="924338" y="4244334"/>
            <a:ext cx="106448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attacker does not need to have nation-state resources to redirect and manipulate traffic, nor does it need to own the network infrastructure (ISP). 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example, an attacker  can use ARP spoofing in the local LAN, impersonate a public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WiFi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access point, or spoof DNS domain name resolution to redirect traffic and to manipulate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0ED1B-C54D-7EE6-F55B-D5E8D7AE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6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47260" y="1819275"/>
            <a:ext cx="11420061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it helps if they do have NSA-level capabilities: </a:t>
            </a:r>
          </a:p>
          <a:p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“Quantum Insert is useful for getting at machines that can’t be reached through phishing attacks. It works by hijacking a browser as it’s trying to access web pages and forcing it to visit a malicious web page, rather than the page the target intend to visit. The attackers can then surreptitiously download malware onto the target’s machine from the rogue web page.” 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https://www.wired.com/2015/04/researchers-uncover-method-detect-nsa-quantum-insert-hacks/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Introducing MACs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2673B2-D077-2806-29FA-BD79AFBAA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6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Introducing MACs</a:t>
            </a:r>
          </a:p>
        </p:txBody>
      </p:sp>
      <p:pic>
        <p:nvPicPr>
          <p:cNvPr id="6" name="Picture 2" descr="C:\Documents and Settings\rist\Local Settings\Temporary Internet Files\Content.IE5\QB8JK7EN\MCj0441538000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970" y="2372231"/>
            <a:ext cx="1355338" cy="133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rist\Local Settings\Temporary Internet Files\Content.IE5\CNYX6FYV\MCj0435242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323" y="2323811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3312658" y="3199684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4892225" y="44082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883120" y="49464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 dirty="0"/>
          </a:p>
        </p:txBody>
      </p:sp>
      <p:pic>
        <p:nvPicPr>
          <p:cNvPr id="16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244" y="2660353"/>
            <a:ext cx="912088" cy="82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729805" y="2698757"/>
                <a:ext cx="13776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9805" y="2698757"/>
                <a:ext cx="1377621" cy="461665"/>
              </a:xfrm>
              <a:prstGeom prst="rect">
                <a:avLst/>
              </a:prstGeom>
              <a:blipFill>
                <a:blip r:embed="rId6"/>
                <a:stretch>
                  <a:fillRect r="-885"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>
            <a:off x="6671866" y="3199684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838200" y="4858041"/>
            <a:ext cx="10283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does sending a simple hash of the message along not help?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22567" y="2698757"/>
                <a:ext cx="15017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’,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’)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567" y="2698757"/>
                <a:ext cx="1501758" cy="461665"/>
              </a:xfrm>
              <a:prstGeom prst="rect">
                <a:avLst/>
              </a:prstGeom>
              <a:blipFill>
                <a:blip r:embed="rId7"/>
                <a:stretch>
                  <a:fillRect r="-813"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43F29-4450-4CCA-D5EF-997D3AC24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4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1332F4-BA76-C468-24BD-66FED6992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9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F5389C-0F79-9BE2-CB72-F8DDAE30EB23}"/>
              </a:ext>
            </a:extLst>
          </p:cNvPr>
          <p:cNvSpPr/>
          <p:nvPr/>
        </p:nvSpPr>
        <p:spPr>
          <a:xfrm>
            <a:off x="5309790" y="1233482"/>
            <a:ext cx="2000696" cy="360911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957D20-8FD6-4D02-F62F-48466BE21D63}"/>
              </a:ext>
            </a:extLst>
          </p:cNvPr>
          <p:cNvSpPr/>
          <p:nvPr/>
        </p:nvSpPr>
        <p:spPr>
          <a:xfrm>
            <a:off x="5309790" y="574289"/>
            <a:ext cx="2000696" cy="449635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47FA4F1-DBCA-A1A7-FD72-3AC15F5638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441" y="1407623"/>
            <a:ext cx="674761" cy="7029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F4157B-3B44-F5A8-0852-12C60B951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881" y="939800"/>
            <a:ext cx="977909" cy="981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53558B-5529-6B26-5B60-FE990A7E8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318" y="939800"/>
            <a:ext cx="1032844" cy="981201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1C8FE18-1E37-52A6-8170-550540CF8891}"/>
              </a:ext>
            </a:extLst>
          </p:cNvPr>
          <p:cNvCxnSpPr>
            <a:cxnSpLocks/>
          </p:cNvCxnSpPr>
          <p:nvPr/>
        </p:nvCxnSpPr>
        <p:spPr>
          <a:xfrm>
            <a:off x="5354108" y="800087"/>
            <a:ext cx="1879528" cy="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dash"/>
            <a:miter lim="800000"/>
            <a:headEnd type="triangle"/>
            <a:tailEnd type="triangle"/>
          </a:ln>
          <a:effectLst/>
        </p:spPr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0797EC8A-8308-9606-CCD0-17668A6A60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17" y="574289"/>
            <a:ext cx="513747" cy="451593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70046BB-ACC1-3AF4-FE84-BF87D309A720}"/>
              </a:ext>
            </a:extLst>
          </p:cNvPr>
          <p:cNvCxnSpPr/>
          <p:nvPr/>
        </p:nvCxnSpPr>
        <p:spPr>
          <a:xfrm>
            <a:off x="5363058" y="1406642"/>
            <a:ext cx="1879528" cy="979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08DF96E-7FC7-52FA-3B82-1B2FAFDE6684}"/>
              </a:ext>
            </a:extLst>
          </p:cNvPr>
          <p:cNvSpPr/>
          <p:nvPr/>
        </p:nvSpPr>
        <p:spPr>
          <a:xfrm>
            <a:off x="4115434" y="2330998"/>
            <a:ext cx="2000696" cy="449635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Secure channel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692150-F1E7-CB4E-FD96-511FE5E182EB}"/>
              </a:ext>
            </a:extLst>
          </p:cNvPr>
          <p:cNvSpPr/>
          <p:nvPr/>
        </p:nvSpPr>
        <p:spPr>
          <a:xfrm>
            <a:off x="6369311" y="2330998"/>
            <a:ext cx="2104041" cy="449635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Insecure channel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3F2D69D-E678-2428-43B7-D454E961AE4E}"/>
                  </a:ext>
                </a:extLst>
              </p:cNvPr>
              <p:cNvSpPr/>
              <p:nvPr/>
            </p:nvSpPr>
            <p:spPr>
              <a:xfrm>
                <a:off x="318053" y="2922103"/>
                <a:ext cx="11717974" cy="3744167"/>
              </a:xfrm>
              <a:prstGeom prst="rect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342900" indent="-342900">
                  <a:buFont typeface="Arial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Alice and Bob exchange a short key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using the secure channel.</a:t>
                </a:r>
              </a:p>
              <a:p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</a:p>
              <a:p>
                <a:pPr marL="342900" indent="-342900">
                  <a:buFont typeface="Arial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Alice computes a MAC (authentication tag)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← </m:t>
                    </m:r>
                    <m:r>
                      <m:rPr>
                        <m:sty m:val="p"/>
                      </m:rPr>
                      <a:rPr lang="en-US" sz="2400" i="0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Tag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342900" indent="-342900">
                  <a:buFont typeface="Arial"/>
                  <a:buChar char="•"/>
                </a:pP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Alice sends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400" i="1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400" i="1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400" i="1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Bob, instead of just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en-US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/>
                  <a:buChar char="•"/>
                </a:pP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Bob only accepts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  <a:sym typeface="Symbol" charset="0"/>
                      </a:rPr>
                      <m:t>Vfy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sym typeface="Symbol" charset="0"/>
                      </a:rPr>
                      <m:t>𝑘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sym typeface="Symbol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charset="0"/>
                      </a:rPr>
                      <m:t>)=1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</a:p>
              <a:p>
                <a:pPr marL="342900" indent="-342900">
                  <a:buFont typeface="Arial"/>
                  <a:buChar char="•"/>
                </a:pPr>
                <a:endParaRPr lang="en-US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/>
                  <a:buChar char="•"/>
                </a:pPr>
                <a:r>
                  <a:rPr lang="en-US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Security (informal)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without knowing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it should be hard for any adversary to create a pair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400" i="1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400" i="1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’,</m:t>
                    </m:r>
                    <m:r>
                      <a:rPr lang="en-US" sz="2400" i="1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’)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Symbol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Symbol" charset="0"/>
                          </a:rPr>
                          <m:t>Vfy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Symbol" charset="0"/>
                          </a:rPr>
                          <m:t>𝑘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  <a:sym typeface="Symbol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i="1" dirty="0">
                        <a:latin typeface="Cambria Math" panose="02040503050406030204" pitchFamily="18" charset="0"/>
                        <a:sym typeface="Symbol" charset="0"/>
                      </a:rPr>
                      <m:t>)=1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3F2D69D-E678-2428-43B7-D454E961AE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53" y="2922103"/>
                <a:ext cx="11717974" cy="3744167"/>
              </a:xfrm>
              <a:prstGeom prst="rect">
                <a:avLst/>
              </a:prstGeom>
              <a:blipFill>
                <a:blip r:embed="rId6"/>
                <a:stretch>
                  <a:fillRect l="-519" t="-805" b="-3221"/>
                </a:stretch>
              </a:blipFill>
              <a:ln w="381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itle 1">
            <a:extLst>
              <a:ext uri="{FF2B5EF4-FFF2-40B4-BE49-F238E27FC236}">
                <a16:creationId xmlns:a16="http://schemas.microsoft.com/office/drawing/2014/main" id="{C9F275C6-330F-F127-541B-F158CB38F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Setting</a:t>
            </a:r>
          </a:p>
        </p:txBody>
      </p:sp>
    </p:spTree>
    <p:extLst>
      <p:ext uri="{BB962C8B-B14F-4D97-AF65-F5344CB8AC3E}">
        <p14:creationId xmlns:p14="http://schemas.microsoft.com/office/powerpoint/2010/main" val="93569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B0C97-B2D6-1B4C-41D4-DA575740C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87" y="325369"/>
            <a:ext cx="10515600" cy="67848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Defining MACs formally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95AA57-6B5B-921E-4C3D-4755AE94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81169805-C02D-86AE-9BA2-A256F298EE1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9637" y="1152710"/>
                <a:ext cx="12046226" cy="5245817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MAC scheme consists of a triple of efficient algorithms: 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en-US" sz="2400" dirty="0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m:rPr>
                        <m:sty m:val="p"/>
                      </m:rPr>
                      <a:rPr lang="en-US" sz="2400" dirty="0" err="1">
                        <a:latin typeface="Cambria Math" panose="02040503050406030204" pitchFamily="18" charset="0"/>
                      </a:rPr>
                      <m:t>KGen</m:t>
                    </m:r>
                    <m:r>
                      <a:rPr lang="en-US" sz="240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Tag</m:t>
                    </m:r>
                    <m:r>
                      <a:rPr lang="en-US" sz="240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Vfy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defined as (in the asymptotic setting, implicitly assume that all algorithms take the security parameter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as input):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dirty="0" smtClean="0">
                        <a:latin typeface="Cambria Math" panose="02040503050406030204" pitchFamily="18" charset="0"/>
                      </a:rPr>
                      <m:t>𝐊𝐆𝐞𝐧</m:t>
                    </m:r>
                  </m:oMath>
                </a14:m>
                <a:r>
                  <a:rPr lang="en-US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key generation selects a key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uniformly at random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sz="2400" i="1" baseline="30000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𝐓𝐚𝐠</m:t>
                    </m:r>
                  </m:oMath>
                </a14:m>
                <a:r>
                  <a:rPr lang="en-US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tag generation, takes as input key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message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produces a tag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𝐕𝐟𝐲</m:t>
                    </m:r>
                  </m:oMath>
                </a14:m>
                <a:r>
                  <a:rPr lang="en-US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verification, takes as input key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message</a:t>
                </a:r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and tag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and outputs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∈{0,1}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Correctness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for all keys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for all messages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Vfy</m:t>
                      </m:r>
                      <m:r>
                        <a:rPr lang="en-US" sz="2400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Tag</m:t>
                      </m:r>
                      <m:r>
                        <a:rPr lang="en-US" sz="2400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dirty="0" smtClean="0">
                          <a:latin typeface="Cambria Math" panose="02040503050406030204" pitchFamily="18" charset="0"/>
                        </a:rPr>
                        <m:t>)) =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81169805-C02D-86AE-9BA2-A256F298E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7" y="1152710"/>
                <a:ext cx="12046226" cy="5245817"/>
              </a:xfrm>
              <a:prstGeom prst="rect">
                <a:avLst/>
              </a:prstGeom>
              <a:blipFill>
                <a:blip r:embed="rId2"/>
                <a:stretch>
                  <a:fillRect l="-658" t="-2439" r="-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725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Security for MACs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8784" y="1595222"/>
                <a:ext cx="11748052" cy="4803304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600"/>
                  </a:spcBef>
                  <a:buNone/>
                  <a:tabLst>
                    <a:tab pos="265113" algn="l"/>
                  </a:tabLst>
                </a:pPr>
                <a:r>
                  <a:rPr lang="en-GB" b="1" u="sng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MAC unforgeability (informal):</a:t>
                </a:r>
              </a:p>
              <a:p>
                <a:pPr marL="0" indent="0">
                  <a:spcBef>
                    <a:spcPts val="600"/>
                  </a:spcBef>
                  <a:buNone/>
                  <a:tabLst>
                    <a:tab pos="265113" algn="l"/>
                  </a:tabLst>
                </a:pPr>
                <a:endParaRPr lang="en-GB" sz="2000" b="1" u="sng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  <a:tabLst>
                    <a:tab pos="265113" algn="l"/>
                  </a:tabLst>
                </a:pPr>
                <a:r>
                  <a:rPr lang="en-GB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It should be hard for an adversary who does not know the key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en-GB" sz="20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forge a valid tag on a message, that is, to compute a pair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’,</m:t>
                    </m:r>
                    <m:r>
                      <a:rPr lang="en-US" sz="20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’)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for which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Vfy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’,</m:t>
                    </m:r>
                    <m:r>
                      <a:rPr lang="en-US" sz="20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’) = 1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0" indent="0">
                  <a:spcBef>
                    <a:spcPts val="600"/>
                  </a:spcBef>
                  <a:buNone/>
                  <a:tabLst>
                    <a:tab pos="265113" algn="l"/>
                  </a:tabLst>
                </a:pP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  <a:buFont typeface="Arial"/>
                  <a:buChar char="•"/>
                  <a:tabLst>
                    <a:tab pos="265113" algn="l"/>
                  </a:tabLst>
                </a:pP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Even if the adversary has seen many message/tag pairs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0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0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0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under the same key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spcBef>
                    <a:spcPts val="600"/>
                  </a:spcBef>
                  <a:buFont typeface="Arial"/>
                  <a:buChar char="•"/>
                  <a:tabLst>
                    <a:tab pos="265113" algn="l"/>
                  </a:tabLst>
                </a:pP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  <a:buFont typeface="Arial"/>
                  <a:buChar char="•"/>
                  <a:tabLst>
                    <a:tab pos="265113" algn="l"/>
                  </a:tabLst>
                </a:pP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Even if the adversary gets to choose all the messages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chosen message</a:t>
                </a: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ttack with tag oracle.</a:t>
                </a:r>
              </a:p>
              <a:p>
                <a:pPr>
                  <a:spcBef>
                    <a:spcPts val="600"/>
                  </a:spcBef>
                  <a:buFont typeface="Arial"/>
                  <a:buChar char="•"/>
                  <a:tabLst>
                    <a:tab pos="265113" algn="l"/>
                  </a:tabLst>
                </a:pP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  <a:buFont typeface="Arial"/>
                  <a:buChar char="•"/>
                  <a:tabLst>
                    <a:tab pos="265113" algn="l"/>
                  </a:tabLst>
                </a:pP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ven if the adversary can learn whether its attempts to forge MAC/tag pairs are correct or not – verify oracle.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8784" y="1595222"/>
                <a:ext cx="11748052" cy="4803304"/>
              </a:xfrm>
              <a:blipFill>
                <a:blip r:embed="rId2"/>
                <a:stretch>
                  <a:fillRect l="-1090" t="-2157" r="-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11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83000" y="-461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113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91A0F2-FFEA-1547-9C59-139690D3B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12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909A9E0-643D-FA4F-6ADD-DDBC96F76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Security for MACs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968640-3E44-EC25-8D80-922FD5951C1B}"/>
                  </a:ext>
                </a:extLst>
              </p:cNvPr>
              <p:cNvSpPr txBox="1"/>
              <p:nvPr/>
            </p:nvSpPr>
            <p:spPr>
              <a:xfrm>
                <a:off x="964096" y="1977887"/>
                <a:ext cx="10389704" cy="27251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Example construction-1: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Tag</m:t>
                    </m:r>
                    <m:d>
                      <m:dPr>
                        <m:ctrlPr>
                          <a:rPr lang="en-GB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sz="24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i="1" dirty="0" err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…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sym typeface="Symbol" charset="0"/>
                      </a:rPr>
                      <m:t>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Example construction-2: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Tag</m:t>
                    </m:r>
                    <m:d>
                      <m:dPr>
                        <m:ctrlPr>
                          <a:rPr lang="en-GB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sz="24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i="1" dirty="0" err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sym typeface="Symbol" charset="0"/>
                      </a:rPr>
                      <m:t>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Example construction-3: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Tag</m:t>
                    </m:r>
                    <m:d>
                      <m:dPr>
                        <m:ctrlPr>
                          <a:rPr lang="en-GB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sz="24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i="1" dirty="0" err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968640-3E44-EC25-8D80-922FD5951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096" y="1977887"/>
                <a:ext cx="10389704" cy="2725170"/>
              </a:xfrm>
              <a:prstGeom prst="rect">
                <a:avLst/>
              </a:prstGeom>
              <a:blipFill>
                <a:blip r:embed="rId2"/>
                <a:stretch>
                  <a:fillRect l="-762" t="-671" b="-42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5484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 security game in a picture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481470" y="602975"/>
            <a:ext cx="1981200" cy="31445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548770" y="602975"/>
            <a:ext cx="2149695" cy="31445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2754521" y="221975"/>
                <a:ext cx="144796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Adversary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𝐴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54521" y="221975"/>
                <a:ext cx="1447960" cy="400110"/>
              </a:xfrm>
              <a:prstGeom prst="rect">
                <a:avLst/>
              </a:prstGeom>
              <a:blipFill>
                <a:blip r:embed="rId3"/>
                <a:stretch>
                  <a:fillRect l="-4641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8016351" y="221975"/>
            <a:ext cx="13294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Challenger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4481720" y="1422420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5758206" y="987735"/>
                <a:ext cx="46153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8206" y="987735"/>
                <a:ext cx="46153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4462670" y="1823763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2"/>
              <p:cNvSpPr txBox="1">
                <a:spLocks noChangeArrowheads="1"/>
              </p:cNvSpPr>
              <p:nvPr/>
            </p:nvSpPr>
            <p:spPr bwMode="auto">
              <a:xfrm>
                <a:off x="7567820" y="1408143"/>
                <a:ext cx="213064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000" i="1" dirty="0" smtClean="0">
                          <a:latin typeface="Cambria Math" panose="02040503050406030204" pitchFamily="18" charset="0"/>
                          <a:cs typeface="Corbel"/>
                        </a:rPr>
                        <m:t>𝜏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Tag</m:t>
                      </m:r>
                      <m:r>
                        <a:rPr lang="en-GB" sz="2000" i="1" baseline="-25000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67820" y="1408143"/>
                <a:ext cx="2130645" cy="400110"/>
              </a:xfrm>
              <a:prstGeom prst="rect">
                <a:avLst/>
              </a:prstGeom>
              <a:blipFill>
                <a:blip r:embed="rId5"/>
                <a:stretch>
                  <a:fillRect b="-136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5813710" y="1416085"/>
                <a:ext cx="36490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000" i="1" dirty="0" smtClean="0">
                          <a:latin typeface="Cambria Math" panose="02040503050406030204" pitchFamily="18" charset="0"/>
                          <a:cs typeface="Corbel"/>
                        </a:rPr>
                        <m:t>𝜏</m:t>
                      </m:r>
                    </m:oMath>
                  </m:oMathPara>
                </a14:m>
                <a:endParaRPr lang="en-GB" sz="20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3710" y="1416085"/>
                <a:ext cx="36490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auto">
              <a:xfrm>
                <a:off x="8016351" y="655914"/>
                <a:ext cx="145629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KGen</m:t>
                      </m:r>
                    </m:oMath>
                  </m:oMathPara>
                </a14:m>
                <a:endParaRPr lang="en-GB" sz="2000" baseline="30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6351" y="655914"/>
                <a:ext cx="1456296" cy="39299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50" y="1823764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4462670" y="2407651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5540512" y="2007541"/>
                <a:ext cx="1006494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′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l-GR" sz="2000" i="1" dirty="0">
                          <a:latin typeface="Cambria Math" panose="02040503050406030204" pitchFamily="18" charset="0"/>
                          <a:cs typeface="Corbel"/>
                        </a:rPr>
                        <m:t>𝜏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′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0512" y="2007541"/>
                <a:ext cx="1006494" cy="400110"/>
              </a:xfrm>
              <a:prstGeom prst="rect">
                <a:avLst/>
              </a:prstGeom>
              <a:blipFill>
                <a:blip r:embed="rId9"/>
                <a:stretch>
                  <a:fillRect b="-151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 Box 24"/>
              <p:cNvSpPr txBox="1">
                <a:spLocks noChangeArrowheads="1"/>
              </p:cNvSpPr>
              <p:nvPr/>
            </p:nvSpPr>
            <p:spPr bwMode="auto">
              <a:xfrm>
                <a:off x="7543005" y="2407651"/>
                <a:ext cx="2149695" cy="3847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90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1900" i="1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1900" i="1" dirty="0" smtClean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GB" sz="1900" i="0" dirty="0" err="1">
                          <a:latin typeface="Cambria Math" panose="02040503050406030204" pitchFamily="18" charset="0"/>
                          <a:cs typeface="Corbel"/>
                        </a:rPr>
                        <m:t>Vfy</m:t>
                      </m:r>
                      <m:r>
                        <a:rPr lang="en-GB" sz="1900" i="1" baseline="-25000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19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19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US" sz="1900" b="0" i="1" dirty="0" smtClean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GB" sz="1900" i="1" dirty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US" sz="1900" b="0" i="1" dirty="0" smtClean="0">
                          <a:latin typeface="Cambria Math" panose="02040503050406030204" pitchFamily="18" charset="0"/>
                          <a:cs typeface="Corbel"/>
                        </a:rPr>
                        <m:t>′</m:t>
                      </m:r>
                      <m:r>
                        <a:rPr lang="en-GB" sz="1900" i="1" dirty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l-GR" sz="1900" i="1" dirty="0">
                          <a:latin typeface="Cambria Math" panose="02040503050406030204" pitchFamily="18" charset="0"/>
                          <a:cs typeface="Corbel"/>
                        </a:rPr>
                        <m:t>𝜏</m:t>
                      </m:r>
                      <m:r>
                        <a:rPr lang="en-US" sz="1900" b="0" i="1" dirty="0" smtClean="0">
                          <a:latin typeface="Cambria Math" panose="02040503050406030204" pitchFamily="18" charset="0"/>
                          <a:cs typeface="Corbel"/>
                        </a:rPr>
                        <m:t>′</m:t>
                      </m:r>
                      <m:r>
                        <a:rPr lang="en-GB" sz="19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19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7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43005" y="2407651"/>
                <a:ext cx="2149695" cy="384721"/>
              </a:xfrm>
              <a:prstGeom prst="rect">
                <a:avLst/>
              </a:prstGeom>
              <a:blipFill>
                <a:blip r:embed="rId10"/>
                <a:stretch>
                  <a:fillRect b="-1428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ine 11"/>
          <p:cNvSpPr>
            <a:spLocks noChangeShapeType="1"/>
          </p:cNvSpPr>
          <p:nvPr/>
        </p:nvSpPr>
        <p:spPr bwMode="auto">
          <a:xfrm flipH="1">
            <a:off x="4495005" y="2827885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5820862" y="2446558"/>
            <a:ext cx="3161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>
            <a:off x="5986670" y="3085226"/>
            <a:ext cx="0" cy="6168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F0BA0F-823F-C24F-A2B0-3130AEC905CA}"/>
              </a:ext>
            </a:extLst>
          </p:cNvPr>
          <p:cNvCxnSpPr/>
          <p:nvPr/>
        </p:nvCxnSpPr>
        <p:spPr>
          <a:xfrm>
            <a:off x="7543006" y="1056024"/>
            <a:ext cx="2155459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>
            <a:outerShdw blurRad="40000" dist="20000" sx="1000" sy="1000" rotWithShape="0">
              <a:srgbClr val="000000">
                <a:alpha val="9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54E2AA-B7DC-E3F1-7A12-595A9F3FF592}"/>
                  </a:ext>
                </a:extLst>
              </p:cNvPr>
              <p:cNvSpPr txBox="1"/>
              <p:nvPr/>
            </p:nvSpPr>
            <p:spPr>
              <a:xfrm>
                <a:off x="40597" y="4847713"/>
                <a:ext cx="1208514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Event </a:t>
                </a:r>
                <a14:m>
                  <m:oMath xmlns:m="http://schemas.openxmlformats.org/officeDocument/2006/math">
                    <m:r>
                      <a:rPr lang="en-US" sz="2200" b="1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𝑬</m:t>
                    </m:r>
                  </m:oMath>
                </a14:m>
                <a:r>
                  <a:rPr lang="en-US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event that the adversary issues a verification query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𝜏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dirty="0">
                        <a:latin typeface="Cambria Math" panose="02040503050406030204" pitchFamily="18" charset="0"/>
                        <a:cs typeface="Corbel"/>
                      </a:rPr>
                      <m:t>Vfy</m:t>
                    </m:r>
                    <m:r>
                      <a:rPr lang="en-GB" sz="2200" i="1" baseline="-25000" dirty="0">
                        <a:latin typeface="Cambria Math" panose="02040503050406030204" pitchFamily="18" charset="0"/>
                        <a:cs typeface="Corbel"/>
                      </a:rPr>
                      <m:t> </m:t>
                    </m:r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(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Corbel"/>
                      </a:rPr>
                      <m:t>𝑘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sSup>
                      <m:sSupPr>
                        <m:ctrlPr>
                          <a:rPr lang="en-US" sz="22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GB" sz="2200" i="1" dirty="0">
                            <a:latin typeface="Cambria Math" panose="02040503050406030204" pitchFamily="18" charset="0"/>
                            <a:cs typeface="Corbel"/>
                          </a:rPr>
                          <m:t>𝑚</m:t>
                        </m:r>
                      </m:e>
                      <m:sup>
                        <m:r>
                          <a:rPr lang="en-US" sz="22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∗</m:t>
                        </m:r>
                      </m:sup>
                    </m:sSup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sSup>
                      <m:sSupPr>
                        <m:ctrlPr>
                          <a:rPr lang="en-US" sz="22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l-GR" sz="2200" i="1" dirty="0">
                            <a:latin typeface="Cambria Math" panose="02040503050406030204" pitchFamily="18" charset="0"/>
                            <a:cs typeface="Corbel"/>
                          </a:rPr>
                          <m:t>𝜏</m:t>
                        </m:r>
                      </m:e>
                      <m:sup>
                        <m:r>
                          <a:rPr lang="en-US" sz="22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∗</m:t>
                        </m:r>
                      </m:sup>
                    </m:sSup>
                    <m:r>
                      <a:rPr lang="en-GB" sz="2200" i="1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1.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Event </a:t>
                </a:r>
                <a14:m>
                  <m:oMath xmlns:m="http://schemas.openxmlformats.org/officeDocument/2006/math">
                    <m:r>
                      <a:rPr lang="en-US" sz="2200" b="1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𝑬</m:t>
                    </m:r>
                    <m:r>
                      <a:rPr lang="en-US" sz="2200" b="1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’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the sub-case of the event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𝐸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where the adversary did not issue a tag query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lang="en-US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54E2AA-B7DC-E3F1-7A12-595A9F3FF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7" y="4847713"/>
                <a:ext cx="12085144" cy="1446550"/>
              </a:xfrm>
              <a:prstGeom prst="rect">
                <a:avLst/>
              </a:prstGeom>
              <a:blipFill>
                <a:blip r:embed="rId11"/>
                <a:stretch>
                  <a:fillRect l="-605" r="-505" b="-7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F0E1A71-B92C-B469-CDD0-8D47DD61FBD2}"/>
                  </a:ext>
                </a:extLst>
              </p:cNvPr>
              <p:cNvSpPr txBox="1"/>
              <p:nvPr/>
            </p:nvSpPr>
            <p:spPr>
              <a:xfrm>
                <a:off x="163690" y="3912878"/>
                <a:ext cx="1175505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Restriction: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adversary cannot issue a verification query 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 it received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in response to querying the tag oracle with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F0E1A71-B92C-B469-CDD0-8D47DD61F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90" y="3912878"/>
                <a:ext cx="11755056" cy="769441"/>
              </a:xfrm>
              <a:prstGeom prst="rect">
                <a:avLst/>
              </a:prstGeom>
              <a:blipFill>
                <a:blip r:embed="rId12"/>
                <a:stretch>
                  <a:fillRect l="-674" t="-5556" b="-15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95284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EC0D1-07E2-1788-F84E-04D6BC0C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1560D47-2BD7-20F6-E34C-9E627D81554B}"/>
              </a:ext>
            </a:extLst>
          </p:cNvPr>
          <p:cNvSpPr txBox="1">
            <a:spLocks/>
          </p:cNvSpPr>
          <p:nvPr/>
        </p:nvSpPr>
        <p:spPr>
          <a:xfrm>
            <a:off x="235226" y="777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Formalizing MAC unforgeability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E7A2986-2ADA-D2E3-9F50-68236AE4BA2D}"/>
                  </a:ext>
                </a:extLst>
              </p:cNvPr>
              <p:cNvSpPr/>
              <p:nvPr/>
            </p:nvSpPr>
            <p:spPr>
              <a:xfrm>
                <a:off x="722233" y="1777793"/>
                <a:ext cx="11062263" cy="182017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MAC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  <a:cs typeface="Corbel"/>
                      </a:rPr>
                      <m:t>MAC</m:t>
                    </m:r>
                    <m: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  <a:cs typeface="Corbel"/>
                      </a:rPr>
                      <m:t>Tag</m:t>
                    </m:r>
                    <m: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  <a:cs typeface="Corbel"/>
                      </a:rPr>
                      <m:t>Vfy</m:t>
                    </m:r>
                    <m: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2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weakly unforgeable under chosen message attacks</a:t>
                </a:r>
                <a:r>
                  <a:rPr lang="en-GB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en-GB" sz="2200" b="1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</a:t>
                </a:r>
                <a:r>
                  <a:rPr lang="en-GB" sz="22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</a:t>
                </a:r>
                <a:r>
                  <a:rPr lang="en-GB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-CMA)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PPT adversaries </a:t>
                </a:r>
                <a14:m>
                  <m:oMath xmlns:m="http://schemas.openxmlformats.org/officeDocument/2006/math">
                    <m:r>
                      <a:rPr lang="en-US" sz="2200" b="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2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2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200" b="0" i="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wU</m:t>
                          </m:r>
                          <m:r>
                            <a:rPr lang="en-US" sz="22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2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en-GB" sz="22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2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200" b="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2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2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200" b="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2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𝐸</m:t>
                                  </m:r>
                                  <m:r>
                                    <a:rPr lang="en-US" sz="22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200" b="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200" b="0" i="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200" b="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200" b="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200" b="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E7A2986-2ADA-D2E3-9F50-68236AE4B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1777793"/>
                <a:ext cx="11062263" cy="1820172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6C5CF259-39B7-6C7F-D6AD-D0FAEC47C43E}"/>
              </a:ext>
            </a:extLst>
          </p:cNvPr>
          <p:cNvSpPr/>
          <p:nvPr/>
        </p:nvSpPr>
        <p:spPr>
          <a:xfrm>
            <a:off x="407503" y="1283184"/>
            <a:ext cx="5118653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(weak MAC unforgeability)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1970BE7B-D8B5-1425-9640-76C6AA3B3E4A}"/>
                  </a:ext>
                </a:extLst>
              </p:cNvPr>
              <p:cNvSpPr/>
              <p:nvPr/>
            </p:nvSpPr>
            <p:spPr>
              <a:xfrm>
                <a:off x="722233" y="4417348"/>
                <a:ext cx="11062263" cy="182017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MAC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  <a:cs typeface="Corbel"/>
                      </a:rPr>
                      <m:t>MAC</m:t>
                    </m:r>
                    <m: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  <a:cs typeface="Corbel"/>
                      </a:rPr>
                      <m:t>Tag</m:t>
                    </m:r>
                    <m: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  <a:cs typeface="Corbel"/>
                      </a:rPr>
                      <m:t>Vfy</m:t>
                    </m:r>
                    <m:r>
                      <a:rPr lang="en-US" sz="22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2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strongly unforgeable</a:t>
                </a: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2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under chosen message attacks</a:t>
                </a:r>
                <a:r>
                  <a:rPr lang="en-GB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en-GB" sz="2200" b="1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lang="en-GB" sz="22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</a:t>
                </a:r>
                <a:r>
                  <a:rPr lang="en-GB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-CMA)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if, for </a:t>
                </a:r>
                <a:r>
                  <a:rPr lang="en-GB" sz="2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PPT adversaries </a:t>
                </a:r>
                <a14:m>
                  <m:oMath xmlns:m="http://schemas.openxmlformats.org/officeDocument/2006/math">
                    <m:r>
                      <a:rPr lang="en-US" sz="2200" b="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2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2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200" b="0" i="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sU</m:t>
                          </m:r>
                          <m:r>
                            <a:rPr lang="en-US" sz="22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2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en-GB" sz="22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200" b="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200" b="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2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2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200" b="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2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200" b="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200" b="0" i="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200" b="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200" b="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200" b="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1970BE7B-D8B5-1425-9640-76C6AA3B3E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4417348"/>
                <a:ext cx="11062263" cy="1820172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69F0E195-3662-6480-6CD8-4087AAC04822}"/>
              </a:ext>
            </a:extLst>
          </p:cNvPr>
          <p:cNvSpPr/>
          <p:nvPr/>
        </p:nvSpPr>
        <p:spPr>
          <a:xfrm>
            <a:off x="407503" y="3922739"/>
            <a:ext cx="5118653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(strong MAC unforgeability)</a:t>
            </a:r>
          </a:p>
        </p:txBody>
      </p:sp>
    </p:spTree>
    <p:extLst>
      <p:ext uri="{BB962C8B-B14F-4D97-AF65-F5344CB8AC3E}">
        <p14:creationId xmlns:p14="http://schemas.microsoft.com/office/powerpoint/2010/main" val="954094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wUF</a:t>
            </a:r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-CMA vs </a:t>
            </a:r>
            <a:r>
              <a:rPr lang="en-GB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sUF</a:t>
            </a:r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-CMA security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15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83000" y="-461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C1E679-2545-0D0C-0591-778E728195D5}"/>
              </a:ext>
            </a:extLst>
          </p:cNvPr>
          <p:cNvSpPr txBox="1"/>
          <p:nvPr/>
        </p:nvSpPr>
        <p:spPr>
          <a:xfrm>
            <a:off x="962438" y="4157607"/>
            <a:ext cx="102671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Claim-2: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exists a MAC scheme that is </a:t>
            </a:r>
            <a:r>
              <a:rPr lang="en-GB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wUF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-CMA-secure but not </a:t>
            </a:r>
            <a:r>
              <a:rPr lang="en-GB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-CMA-secure.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8508C2-066B-4E72-2BB5-B01488226B05}"/>
              </a:ext>
            </a:extLst>
          </p:cNvPr>
          <p:cNvSpPr txBox="1"/>
          <p:nvPr/>
        </p:nvSpPr>
        <p:spPr>
          <a:xfrm>
            <a:off x="962439" y="2147705"/>
            <a:ext cx="102671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Claim-1: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 MAC scheme with deterministic tag generation that is </a:t>
            </a:r>
            <a:r>
              <a:rPr lang="en-GB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wUF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-CMA-secure is also </a:t>
            </a:r>
            <a:r>
              <a:rPr lang="en-GB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-CMA-secure.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1270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Attacks that MACs do not prevent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16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83000" y="-461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D6DCB9-18D2-9087-6E1C-9C9D2A40DFE4}"/>
              </a:ext>
            </a:extLst>
          </p:cNvPr>
          <p:cNvSpPr txBox="1"/>
          <p:nvPr/>
        </p:nvSpPr>
        <p:spPr>
          <a:xfrm>
            <a:off x="457201" y="1630018"/>
            <a:ext cx="1114176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MACs do not ensure integrity natively.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MACs cannot detect message deletion, replay, or reordering attacks.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be handled by attaching sequence numbers with messages.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MACs do not ensure data origin authentication natively.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adversary can “reflect” Alice’s message to Bob, back to Alice.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be handled by attaching directionality indicators with messages.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MACs do not provide confidentiality.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vanilla MAC, the message is public.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 combination of SKE and MACs for both confidentiality and authentication.</a:t>
            </a:r>
          </a:p>
        </p:txBody>
      </p:sp>
    </p:spTree>
    <p:extLst>
      <p:ext uri="{BB962C8B-B14F-4D97-AF65-F5344CB8AC3E}">
        <p14:creationId xmlns:p14="http://schemas.microsoft.com/office/powerpoint/2010/main" val="2159278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17FE-B11D-BEB8-8B30-5837B1DA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F1A75-AA7A-8901-5AEF-F57AD1965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Message Authentication Codes (MACs)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 construction and domain extension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Authenticated encryption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IND-CCA security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composition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62BD5-DEA0-343C-11E5-F0F2A7DE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85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MACs from PRFs</a:t>
            </a:r>
          </a:p>
        </p:txBody>
      </p:sp>
    </p:spTree>
    <p:extLst>
      <p:ext uri="{BB962C8B-B14F-4D97-AF65-F5344CB8AC3E}">
        <p14:creationId xmlns:p14="http://schemas.microsoft.com/office/powerpoint/2010/main" val="2852766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D48C-311C-B6A1-C8DE-A8FB692D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2" y="183287"/>
            <a:ext cx="10515600" cy="1325563"/>
          </a:xfrm>
        </p:spPr>
        <p:txBody>
          <a:bodyPr/>
          <a:lstStyle/>
          <a:p>
            <a:r>
              <a:rPr lang="en-US" dirty="0"/>
              <a:t>Quick recap: PRF-security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655C42-3A18-5D68-48DF-2035D12BD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518" y="3222154"/>
            <a:ext cx="1981200" cy="14471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Distinguisher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32E49785-35C2-CC6E-FBC2-F7DF7A6A2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2266" y="2819230"/>
                <a:ext cx="1790683" cy="400110"/>
              </a:xfrm>
              <a:prstGeom prst="rect">
                <a:avLst/>
              </a:prstGeom>
              <a:blipFill>
                <a:blip r:embed="rId2"/>
                <a:stretch>
                  <a:fillRect l="-3754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9">
            <a:extLst>
              <a:ext uri="{FF2B5EF4-FFF2-40B4-BE49-F238E27FC236}">
                <a16:creationId xmlns:a16="http://schemas.microsoft.com/office/drawing/2014/main" id="{6693E707-1902-6109-B43A-7E15C1403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3289082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1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6F53DA2D-64DE-7FB9-56F3-312A0CD15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2889032"/>
                <a:ext cx="453970" cy="392993"/>
              </a:xfrm>
              <a:prstGeom prst="rect">
                <a:avLst/>
              </a:prstGeom>
              <a:blipFill>
                <a:blip r:embed="rId3"/>
                <a:stretch>
                  <a:fillRect b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11">
            <a:extLst>
              <a:ext uri="{FF2B5EF4-FFF2-40B4-BE49-F238E27FC236}">
                <a16:creationId xmlns:a16="http://schemas.microsoft.com/office/drawing/2014/main" id="{123DA698-5CD5-5E8B-35AE-FFCD9183E9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367026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1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DC3F9C25-9431-0EE2-7AD4-A5E3193037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3270737"/>
                <a:ext cx="461986" cy="392993"/>
              </a:xfrm>
              <a:prstGeom prst="rect">
                <a:avLst/>
              </a:prstGeom>
              <a:blipFill>
                <a:blip r:embed="rId4"/>
                <a:stretch>
                  <a:fillRect b="-10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ine 14">
            <a:extLst>
              <a:ext uri="{FF2B5EF4-FFF2-40B4-BE49-F238E27FC236}">
                <a16:creationId xmlns:a16="http://schemas.microsoft.com/office/drawing/2014/main" id="{51C04765-CC1F-CB5B-A01B-2703EFBFC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6158" y="4693739"/>
            <a:ext cx="0" cy="30425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3F7B6970-FE2D-18CF-2EF8-6727913466E1}"/>
              </a:ext>
            </a:extLst>
          </p:cNvPr>
          <p:cNvGrpSpPr>
            <a:grpSpLocks/>
          </p:cNvGrpSpPr>
          <p:nvPr/>
        </p:nvGrpSpPr>
        <p:grpSpPr bwMode="auto">
          <a:xfrm>
            <a:off x="3510122" y="4675859"/>
            <a:ext cx="1130302" cy="984460"/>
            <a:chOff x="1152" y="2909"/>
            <a:chExt cx="712" cy="1173"/>
          </a:xfrm>
        </p:grpSpPr>
        <p:sp>
          <p:nvSpPr>
            <p:cNvPr id="12" name="Line 15">
              <a:extLst>
                <a:ext uri="{FF2B5EF4-FFF2-40B4-BE49-F238E27FC236}">
                  <a16:creationId xmlns:a16="http://schemas.microsoft.com/office/drawing/2014/main" id="{81670118-308F-9E62-462F-B9F0DECDA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909"/>
              <a:ext cx="0" cy="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p:sp>
          <p:nvSpPr>
            <p:cNvPr id="13" name="Line 16">
              <a:extLst>
                <a:ext uri="{FF2B5EF4-FFF2-40B4-BE49-F238E27FC236}">
                  <a16:creationId xmlns:a16="http://schemas.microsoft.com/office/drawing/2014/main" id="{097FAA2A-E7CC-E4A9-C52D-3AE466110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𝑏</m:t>
                        </m:r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BC8B4A99-7D32-4E0C-D5C4-43FCD72996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05"/>
                  <a:ext cx="281" cy="4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BC868D-B7CC-ED14-C79B-03C533228611}"/>
              </a:ext>
            </a:extLst>
          </p:cNvPr>
          <p:cNvGrpSpPr/>
          <p:nvPr/>
        </p:nvGrpSpPr>
        <p:grpSpPr>
          <a:xfrm>
            <a:off x="8197262" y="2533176"/>
            <a:ext cx="2033691" cy="1142199"/>
            <a:chOff x="5776146" y="1450344"/>
            <a:chExt cx="1981200" cy="1332111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CF5A40BB-98AE-4DE6-7F1B-299308BA0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1450344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=0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orbel"/>
                    </a:rPr>
                    <a:t>:</a:t>
                  </a:r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8" name="Text Box 8">
                  <a:extLst>
                    <a:ext uri="{FF2B5EF4-FFF2-40B4-BE49-F238E27FC236}">
                      <a16:creationId xmlns:a16="http://schemas.microsoft.com/office/drawing/2014/main" id="{AAB4D602-5E0C-2A1D-E44C-F6CFE819F5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1500508"/>
                  <a:ext cx="906681" cy="466636"/>
                </a:xfrm>
                <a:prstGeom prst="rect">
                  <a:avLst/>
                </a:prstGeom>
                <a:blipFill>
                  <a:blip r:embed="rId6"/>
                  <a:stretch>
                    <a:fillRect t="-9231" r="-5229" b="-2769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𝑦</m:t>
                        </m:r>
                        <m:r>
                          <a:rPr kumimoji="0" lang="en-GB" sz="2000" b="0" i="1" u="none" strike="noStrike" kern="1200" cap="none" spc="0" normalizeH="0" baseline="-2500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 =</m:t>
                        </m:r>
                        <m:r>
                          <m:rPr>
                            <m:sty m:val="p"/>
                          </m:rPr>
                          <a:rPr kumimoji="0" lang="en-US" sz="20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E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(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𝑘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,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𝑥</m:t>
                        </m:r>
                        <m:r>
                          <a:rPr kumimoji="0" lang="en-GB" sz="2000" b="0" i="1" u="none" strike="noStrike" kern="120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19" name="Text Box 12">
                  <a:extLst>
                    <a:ext uri="{FF2B5EF4-FFF2-40B4-BE49-F238E27FC236}">
                      <a16:creationId xmlns:a16="http://schemas.microsoft.com/office/drawing/2014/main" id="{5BE20330-7C5B-0406-BA12-C83EB018C6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10629" y="2143095"/>
                  <a:ext cx="1619159" cy="466636"/>
                </a:xfrm>
                <a:prstGeom prst="rect">
                  <a:avLst/>
                </a:prstGeom>
                <a:blipFill>
                  <a:blip r:embed="rId7"/>
                  <a:stretch>
                    <a:fillRect b="-1363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9B6AF570-518B-FCA4-D5F5-75841546A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7985" y="1861435"/>
              <a:ext cx="179963" cy="3469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</p:grpSp>
      <p:pic>
        <p:nvPicPr>
          <p:cNvPr id="21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EF4CEA75-D518-2910-02EB-E9A709C1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31" y="3322038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F3C9C27-D4BC-B87B-6D87-39EC6538B6E9}"/>
              </a:ext>
            </a:extLst>
          </p:cNvPr>
          <p:cNvGrpSpPr/>
          <p:nvPr/>
        </p:nvGrpSpPr>
        <p:grpSpPr>
          <a:xfrm>
            <a:off x="8204686" y="4202280"/>
            <a:ext cx="2033692" cy="1175555"/>
            <a:chOff x="5776146" y="3836733"/>
            <a:chExt cx="1981200" cy="13321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7C9E39-070F-B65A-CC15-82E802ADCF19}"/>
                </a:ext>
              </a:extLst>
            </p:cNvPr>
            <p:cNvSpPr/>
            <p:nvPr/>
          </p:nvSpPr>
          <p:spPr>
            <a:xfrm>
              <a:off x="6297985" y="4318123"/>
              <a:ext cx="179963" cy="62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F0C451E3-8A0D-8DC3-EEA5-F6D5E3B5C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146" y="3836733"/>
              <a:ext cx="1981200" cy="1332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=1</m:t>
                      </m:r>
                    </m:oMath>
                  </a14:m>
                  <a:r>
                    <a:rPr kumimoji="0" lang="en-GB" sz="20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orbel"/>
                    </a:rPr>
                    <a:t>:</a:t>
                  </a:r>
                  <a:endParaRPr kumimoji="0" lang="en-GB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5" name="Text Box 8">
                  <a:extLst>
                    <a:ext uri="{FF2B5EF4-FFF2-40B4-BE49-F238E27FC236}">
                      <a16:creationId xmlns:a16="http://schemas.microsoft.com/office/drawing/2014/main" id="{206FB0D0-1279-1B90-B4C5-C389FB9D71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31032" y="3892727"/>
                  <a:ext cx="906681" cy="802160"/>
                </a:xfrm>
                <a:prstGeom prst="rect">
                  <a:avLst/>
                </a:prstGeom>
                <a:blipFill>
                  <a:blip r:embed="rId9"/>
                  <a:stretch>
                    <a:fillRect t="-4274" r="-588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39365" y="4527345"/>
                  <a:ext cx="1380353" cy="4533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𝑦</m:t>
                        </m:r>
                        <m:r>
                          <a:rPr kumimoji="0" lang="en-GB" sz="2000" b="0" i="1" u="none" strike="noStrike" kern="1200" cap="none" spc="0" normalizeH="0" baseline="-25000" noProof="0" dirty="0" err="1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𝑖</m:t>
                        </m:r>
                        <m:r>
                          <a:rPr kumimoji="0" lang="en-GB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 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=</m:t>
                        </m:r>
                        <m:r>
                          <a:rPr kumimoji="0" 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(</m:t>
                        </m:r>
                        <m:sSub>
                          <m:sSubPr>
                            <m:ctrlPr>
                              <a:rPr kumimoji="0" 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GB" sz="20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orbel"/>
                              </a:rPr>
                              <m:t>𝑖</m:t>
                            </m:r>
                          </m:sub>
                        </m:sSub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)</m:t>
                        </m:r>
                      </m:oMath>
                    </m:oMathPara>
                  </a14:m>
                  <a:endPara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6" name="Text Box 12">
                  <a:extLst>
                    <a:ext uri="{FF2B5EF4-FFF2-40B4-BE49-F238E27FC236}">
                      <a16:creationId xmlns:a16="http://schemas.microsoft.com/office/drawing/2014/main" id="{83788EEF-89C3-9275-E8F1-783E960D58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39365" y="4527345"/>
                  <a:ext cx="1380353" cy="453395"/>
                </a:xfrm>
                <a:prstGeom prst="rect">
                  <a:avLst/>
                </a:prstGeom>
                <a:blipFill>
                  <a:blip r:embed="rId10"/>
                  <a:stretch>
                    <a:fillRect b="-1515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Left Brace 26">
            <a:extLst>
              <a:ext uri="{FF2B5EF4-FFF2-40B4-BE49-F238E27FC236}">
                <a16:creationId xmlns:a16="http://schemas.microsoft.com/office/drawing/2014/main" id="{91A460C7-DD16-3CA2-4289-97A825BA197F}"/>
              </a:ext>
            </a:extLst>
          </p:cNvPr>
          <p:cNvSpPr/>
          <p:nvPr/>
        </p:nvSpPr>
        <p:spPr>
          <a:xfrm>
            <a:off x="7790257" y="2329029"/>
            <a:ext cx="359997" cy="3186853"/>
          </a:xfrm>
          <a:prstGeom prst="leftBrace">
            <a:avLst>
              <a:gd name="adj1" fmla="val 95823"/>
              <a:gd name="adj2" fmla="val 50000"/>
            </a:avLst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1C65C2-5335-F7AE-4CAD-584C7CF8EC5F}"/>
              </a:ext>
            </a:extLst>
          </p:cNvPr>
          <p:cNvCxnSpPr/>
          <p:nvPr/>
        </p:nvCxnSpPr>
        <p:spPr>
          <a:xfrm>
            <a:off x="8218928" y="3011909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D3EEF1-80CD-F943-E42F-A56EFC192715}"/>
              </a:ext>
            </a:extLst>
          </p:cNvPr>
          <p:cNvCxnSpPr/>
          <p:nvPr/>
        </p:nvCxnSpPr>
        <p:spPr>
          <a:xfrm>
            <a:off x="8197266" y="4726857"/>
            <a:ext cx="1979998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2042290"/>
                <a:ext cx="3050066" cy="700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𝑘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 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ℓ</m:t>
                      </m:r>
                    </m:oMath>
                  </m:oMathPara>
                </a14:m>
                <a:endParaRPr kumimoji="0" lang="en-US" sz="2000" b="0" i="1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 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Func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[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GB" sz="2000" b="0" i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𝑛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,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0,1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𝑇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]</m:t>
                      </m:r>
                    </m:oMath>
                  </m:oMathPara>
                </a14:m>
                <a:endParaRPr kumimoji="0" lang="en-GB" sz="2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20E7DE5A-4B04-D5CB-B552-F9BB878C4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2042290"/>
                <a:ext cx="3050066" cy="700769"/>
              </a:xfrm>
              <a:prstGeom prst="rect">
                <a:avLst/>
              </a:prstGeom>
              <a:blipFill>
                <a:blip r:embed="rId11"/>
                <a:stretch>
                  <a:fillRect l="-1000" b="-86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Setup: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𝑏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←</m:t>
                      </m:r>
                      <m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$</m:t>
                      </m:r>
                      <m:r>
                        <a:rPr kumimoji="0" lang="en-US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{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0,1}</m:t>
                      </m:r>
                    </m:oMath>
                  </m:oMathPara>
                </a14:m>
                <a:endParaRPr kumimoji="0" lang="en-GB" sz="20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2" name="Text Box 8">
                <a:extLst>
                  <a:ext uri="{FF2B5EF4-FFF2-40B4-BE49-F238E27FC236}">
                    <a16:creationId xmlns:a16="http://schemas.microsoft.com/office/drawing/2014/main" id="{45E892BB-395D-84F7-1217-1BF300A9F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736" y="1382822"/>
                <a:ext cx="1448473" cy="707886"/>
              </a:xfrm>
              <a:prstGeom prst="rect">
                <a:avLst/>
              </a:prstGeom>
              <a:blipFill>
                <a:blip r:embed="rId12"/>
                <a:stretch>
                  <a:fillRect l="-4641" t="-5172" b="-775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ine 9">
            <a:extLst>
              <a:ext uri="{FF2B5EF4-FFF2-40B4-BE49-F238E27FC236}">
                <a16:creationId xmlns:a16="http://schemas.microsoft.com/office/drawing/2014/main" id="{4C15A08A-B0BA-789B-CAA6-6D10D0C8F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768" y="4222974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4" name="Rectangle 10">
                <a:extLst>
                  <a:ext uri="{FF2B5EF4-FFF2-40B4-BE49-F238E27FC236}">
                    <a16:creationId xmlns:a16="http://schemas.microsoft.com/office/drawing/2014/main" id="{D6B484DA-6C3E-EC7B-D3D9-773E2904F3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343" y="3822924"/>
                <a:ext cx="453970" cy="392993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Line 11">
            <a:extLst>
              <a:ext uri="{FF2B5EF4-FFF2-40B4-BE49-F238E27FC236}">
                <a16:creationId xmlns:a16="http://schemas.microsoft.com/office/drawing/2014/main" id="{CA19A40C-03DA-8E43-1A93-D24CF9FCDB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718" y="4594000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39E2834-8C71-BD11-DF0B-ADD207F841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8518" y="4194469"/>
                <a:ext cx="461986" cy="392993"/>
              </a:xfrm>
              <a:prstGeom prst="rect">
                <a:avLst/>
              </a:prstGeom>
              <a:blipFill>
                <a:blip r:embed="rId14"/>
                <a:stretch>
                  <a:fillRect b="-10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/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𝐷</m:t>
                    </m:r>
                  </m:oMath>
                </a14:m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makes up to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𝑞</m:t>
                    </m:r>
                  </m:oMath>
                </a14:m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queries</a:t>
                </a:r>
                <a:endParaRPr kumimoji="0" lang="en-GB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61FCD7F-77D4-2A3B-7F0F-47961C667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37" y="5131422"/>
                <a:ext cx="1676078" cy="646331"/>
              </a:xfrm>
              <a:prstGeom prst="rect">
                <a:avLst/>
              </a:prstGeom>
              <a:blipFill>
                <a:blip r:embed="rId15"/>
                <a:stretch>
                  <a:fillRect t="-5660" r="-181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0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DB4620B9-76CE-4AF8-E06E-792676AFC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3951" y="5957490"/>
                <a:ext cx="4624097" cy="77713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/>
              <p:nvPr/>
            </p:nvSpPr>
            <p:spPr>
              <a:xfrm>
                <a:off x="6379185" y="1539595"/>
                <a:ext cx="4170828" cy="7078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Func</m:t>
                    </m:r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[</m:t>
                    </m:r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  <m:r>
                      <a: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US" sz="2000" b="0" i="1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𝑡</m:t>
                    </m:r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] 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is the set of all functions from </a:t>
                </a: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{0,1}</m:t>
                    </m:r>
                    <m:r>
                      <a:rPr kumimoji="0" lang="en-GB" sz="20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𝑛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to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</m:ctrlPr>
                      </m:dPr>
                      <m:e>
                        <m:r>
                          <a:rPr kumimoji="0" lang="en-GB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orbel"/>
                          </a:rPr>
                          <m:t>0,1</m:t>
                        </m:r>
                      </m:e>
                    </m:d>
                    <m:r>
                      <a:rPr kumimoji="0" lang="en-US" sz="2000" b="0" i="1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𝑇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5101C1-FA38-C8CB-F08F-B00D2FB31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85" y="1539595"/>
                <a:ext cx="4170828" cy="707886"/>
              </a:xfrm>
              <a:prstGeom prst="rect">
                <a:avLst/>
              </a:prstGeom>
              <a:blipFill>
                <a:blip r:embed="rId17"/>
                <a:stretch>
                  <a:fillRect l="-1460"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298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 keyed function family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is said to realize a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PRF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if for 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all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security parameters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𝜆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bel"/>
                  </a:rPr>
                  <a:t> and all PPT distinguishers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𝐷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RF</m:t>
                          </m:r>
                        </m:sup>
                      </m:sSubSup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𝐷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GB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GB" sz="2400" b="0" i="0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kumimoji="0" lang="en-GB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kumimoji="0" lang="en-GB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negl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𝜆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orbel"/>
                        </a:rPr>
                        <m:t>)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bel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081131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(asymptotic)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E755CB6-C690-4935-E995-41506EDB1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2" y="183287"/>
            <a:ext cx="10515600" cy="1325563"/>
          </a:xfrm>
        </p:spPr>
        <p:txBody>
          <a:bodyPr/>
          <a:lstStyle/>
          <a:p>
            <a:r>
              <a:rPr lang="en-US" dirty="0"/>
              <a:t>Quick recap: PRF-security</a:t>
            </a:r>
          </a:p>
        </p:txBody>
      </p:sp>
    </p:spTree>
    <p:extLst>
      <p:ext uri="{BB962C8B-B14F-4D97-AF65-F5344CB8AC3E}">
        <p14:creationId xmlns:p14="http://schemas.microsoft.com/office/powerpoint/2010/main" val="1951097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44D6F3E-6DA9-25EC-FBFD-9C3DA04CD7E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 from PRF family </a:t>
                </a:r>
                <a14:m>
                  <m:oMath xmlns:m="http://schemas.openxmlformats.org/officeDocument/2006/math">
                    <m:r>
                      <a:rPr kumimoji="0" lang="en-US" sz="4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4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4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44D6F3E-6DA9-25EC-FBFD-9C3DA04CD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BEBB47-41EB-D2D9-E6AB-259B26ED78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8477" y="1825625"/>
                <a:ext cx="11704983" cy="4351338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𝐊𝐆𝐞𝐧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Select a uniformly random PRF key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𝐓𝐚𝐠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Given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message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output tag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𝐹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𝐕𝐟𝐲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Given</a:t>
                </a:r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message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lang="en-US" sz="2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tag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output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1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Else, output 0.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BEBB47-41EB-D2D9-E6AB-259B26ED78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8477" y="1825625"/>
                <a:ext cx="11704983" cy="4351338"/>
              </a:xfrm>
              <a:blipFill>
                <a:blip r:embed="rId3"/>
                <a:stretch>
                  <a:fillRect t="-2241" r="-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D0228BB-C45D-4454-E132-5664761C24C2}"/>
                  </a:ext>
                </a:extLst>
              </p:cNvPr>
              <p:cNvSpPr/>
              <p:nvPr/>
            </p:nvSpPr>
            <p:spPr>
              <a:xfrm>
                <a:off x="487017" y="5247861"/>
                <a:ext cx="11280913" cy="124501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Board exercise: prove the following theorem</a:t>
                </a:r>
              </a:p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</a:rPr>
                  <a:t>Theorem:</a:t>
                </a:r>
                <a:r>
                  <a:rPr lang="en-US" sz="2400" dirty="0">
                    <a:solidFill>
                      <a:schemeClr val="tx1"/>
                    </a:solidFill>
                  </a:rPr>
                  <a:t> Assuming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is a secure PRF family, the above MAC is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sUF</a:t>
                </a:r>
                <a:r>
                  <a:rPr lang="en-US" sz="2400" dirty="0">
                    <a:solidFill>
                      <a:schemeClr val="tx1"/>
                    </a:solidFill>
                  </a:rPr>
                  <a:t>-CMA secure.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D0228BB-C45D-4454-E132-5664761C24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17" y="5247861"/>
                <a:ext cx="11280913" cy="1245014"/>
              </a:xfrm>
              <a:prstGeom prst="rect">
                <a:avLst/>
              </a:prstGeom>
              <a:blipFill>
                <a:blip r:embed="rId4"/>
                <a:stretch>
                  <a:fillRect t="-1456" b="-8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394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MAC domain extension from collision-resistant hash</a:t>
            </a:r>
          </a:p>
        </p:txBody>
      </p:sp>
    </p:spTree>
    <p:extLst>
      <p:ext uri="{BB962C8B-B14F-4D97-AF65-F5344CB8AC3E}">
        <p14:creationId xmlns:p14="http://schemas.microsoft.com/office/powerpoint/2010/main" val="1589372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364" name="Text Box 3"/>
              <p:cNvSpPr txBox="1">
                <a:spLocks noChangeArrowheads="1"/>
              </p:cNvSpPr>
              <p:nvPr/>
            </p:nvSpPr>
            <p:spPr bwMode="auto">
              <a:xfrm>
                <a:off x="646042" y="1583303"/>
                <a:ext cx="11062253" cy="3785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Previous construction gives us a MAC scheme on message input domain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which is the input space of the PRF </a:t>
                </a:r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But our definition of MACs says that the message can be arbitrarily long.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Domain extension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Build a new MAC with unbounded input size given a MAC with bounded input size.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Solution: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Simply hash the input.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5364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042" y="1583303"/>
                <a:ext cx="11062253" cy="3785652"/>
              </a:xfrm>
              <a:prstGeom prst="rect">
                <a:avLst/>
              </a:prstGeom>
              <a:blipFill>
                <a:blip r:embed="rId3"/>
                <a:stretch>
                  <a:fillRect l="-771" t="-1288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MAC domain extension from CR hashing</a:t>
            </a:r>
            <a:endParaRPr lang="en-US" sz="3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81E039-D15D-EC40-315A-4C6AFDC70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7869-788A-4212-92C6-4B70AEF674F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037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D6F3E-6DA9-25EC-FBFD-9C3DA04CD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 from PRF + collision resistant hash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BEBB47-41EB-D2D9-E6AB-259B26ED78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8477" y="1825625"/>
                <a:ext cx="11704983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26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𝐊𝐆𝐞𝐧</m:t>
                    </m:r>
                  </m:oMath>
                </a14:m>
                <a:r>
                  <a:rPr lang="en-US" sz="26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Select a uniformly random PRF key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6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𝐓𝐚𝐠</m:t>
                    </m:r>
                  </m:oMath>
                </a14:m>
                <a:r>
                  <a:rPr lang="en-US" sz="26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Given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6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lang="en-US" sz="26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message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6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output tag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𝐹</m:t>
                    </m:r>
                    <m:d>
                      <m:dPr>
                        <m:ctrlP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6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𝐕𝐟𝐲</m:t>
                    </m:r>
                  </m:oMath>
                </a14:m>
                <a:r>
                  <a:rPr lang="en-US" sz="26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Given</a:t>
                </a:r>
                <a:r>
                  <a:rPr lang="en-US" sz="2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6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message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6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lang="en-US" sz="26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:r>
                  <a:rPr lang="en-US" sz="2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tag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output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1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US" sz="2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𝐹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sz="2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Else, output 0.</a:t>
                </a:r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BEBB47-41EB-D2D9-E6AB-259B26ED78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8477" y="1825625"/>
                <a:ext cx="11704983" cy="4351338"/>
              </a:xfrm>
              <a:blipFill>
                <a:blip r:embed="rId2"/>
                <a:stretch>
                  <a:fillRect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D0228BB-C45D-4454-E132-5664761C24C2}"/>
                  </a:ext>
                </a:extLst>
              </p:cNvPr>
              <p:cNvSpPr/>
              <p:nvPr/>
            </p:nvSpPr>
            <p:spPr>
              <a:xfrm>
                <a:off x="487017" y="4701209"/>
                <a:ext cx="11280913" cy="179166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Board exercise: prove the following theorem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Theorem: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Assuming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{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E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𝑘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⋅</m:t>
                    </m:r>
                    <m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orbel"/>
                      </a:rPr>
                      <m:t>)}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is a secure PRF family and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collision-resistant, the above MAC is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sUF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-CMA secure.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D0228BB-C45D-4454-E132-5664761C24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17" y="4701209"/>
                <a:ext cx="11280913" cy="1791666"/>
              </a:xfrm>
              <a:prstGeom prst="rect">
                <a:avLst/>
              </a:prstGeom>
              <a:blipFill>
                <a:blip r:embed="rId3"/>
                <a:stretch>
                  <a:fillRect l="-810" r="-648" b="-1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103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17FE-B11D-BEB8-8B30-5837B1DA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F1A75-AA7A-8901-5AEF-F57AD1965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Message Authentication Codes (MACs)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 construction and domain extension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Authenticated encryption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IND-CCA security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composition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62BD5-DEA0-343C-11E5-F0F2A7DE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5D7869-788A-4212-92C6-4B70AEF674F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551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Authenticated Encryption</a:t>
            </a:r>
          </a:p>
        </p:txBody>
      </p:sp>
    </p:spTree>
    <p:extLst>
      <p:ext uri="{BB962C8B-B14F-4D97-AF65-F5344CB8AC3E}">
        <p14:creationId xmlns:p14="http://schemas.microsoft.com/office/powerpoint/2010/main" val="3706114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07A8-3C35-676D-36F9-807AB096E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828"/>
            <a:ext cx="10515600" cy="939474"/>
          </a:xfrm>
        </p:spPr>
        <p:txBody>
          <a:bodyPr>
            <a:normAutofit/>
          </a:bodyPr>
          <a:lstStyle/>
          <a:p>
            <a:r>
              <a:rPr lang="en-US" sz="4000" dirty="0"/>
              <a:t>Secure communication: security goals</a:t>
            </a:r>
          </a:p>
        </p:txBody>
      </p:sp>
      <p:pic>
        <p:nvPicPr>
          <p:cNvPr id="11" name="Picture 2" descr="C:\Documents and Settings\rist\Local Settings\Temporary Internet Files\Content.IE5\QB8JK7EN\MCj04415380000[1].png">
            <a:extLst>
              <a:ext uri="{FF2B5EF4-FFF2-40B4-BE49-F238E27FC236}">
                <a16:creationId xmlns:a16="http://schemas.microsoft.com/office/drawing/2014/main" id="{A7D7EEC5-A20F-4233-B7E1-D6A9AA1D4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05" y="1265174"/>
            <a:ext cx="1642853" cy="161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Documents and Settings\rist\Local Settings\Temporary Internet Files\Content.IE5\CNYX6FYV\MCj04352420000[1].png">
            <a:extLst>
              <a:ext uri="{FF2B5EF4-FFF2-40B4-BE49-F238E27FC236}">
                <a16:creationId xmlns:a16="http://schemas.microsoft.com/office/drawing/2014/main" id="{C065F869-E9DA-7239-42CA-63E7588A4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105" y="1184693"/>
            <a:ext cx="1146175" cy="226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0A79747-3D56-CDF2-5867-D3929C6411F8}"/>
              </a:ext>
            </a:extLst>
          </p:cNvPr>
          <p:cNvGrpSpPr/>
          <p:nvPr/>
        </p:nvGrpSpPr>
        <p:grpSpPr>
          <a:xfrm>
            <a:off x="4390157" y="1540019"/>
            <a:ext cx="2890403" cy="1154872"/>
            <a:chOff x="3498708" y="3686670"/>
            <a:chExt cx="2890403" cy="115487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71C5236-5008-A76B-B2B4-70D1CA7426BF}"/>
                </a:ext>
              </a:extLst>
            </p:cNvPr>
            <p:cNvSpPr/>
            <p:nvPr/>
          </p:nvSpPr>
          <p:spPr>
            <a:xfrm>
              <a:off x="3498708" y="3689544"/>
              <a:ext cx="362380" cy="11519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233DBF-7B9D-62AA-963E-2BDAC30750F0}"/>
                </a:ext>
              </a:extLst>
            </p:cNvPr>
            <p:cNvSpPr/>
            <p:nvPr/>
          </p:nvSpPr>
          <p:spPr>
            <a:xfrm>
              <a:off x="3693188" y="3695184"/>
              <a:ext cx="2520000" cy="1134503"/>
            </a:xfrm>
            <a:prstGeom prst="rect">
              <a:avLst/>
            </a:prstGeom>
            <a:solidFill>
              <a:srgbClr val="C3D69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0C32083-BC92-990A-F861-CDA64D556F85}"/>
                </a:ext>
              </a:extLst>
            </p:cNvPr>
            <p:cNvSpPr/>
            <p:nvPr/>
          </p:nvSpPr>
          <p:spPr>
            <a:xfrm>
              <a:off x="6026731" y="3686670"/>
              <a:ext cx="362380" cy="115199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6EB2FB-95D0-C2BD-6C42-FEF43227F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61642" y="1819877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C9EA9A7-5B88-13C8-94ED-8BAD76AF6FF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61642" y="2399458"/>
            <a:ext cx="2033587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73C84E2-FF30-0D6F-368F-DAA82B1DF72A}"/>
              </a:ext>
            </a:extLst>
          </p:cNvPr>
          <p:cNvSpPr txBox="1"/>
          <p:nvPr/>
        </p:nvSpPr>
        <p:spPr>
          <a:xfrm>
            <a:off x="5599958" y="1439000"/>
            <a:ext cx="48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9EA50D-E388-6FDC-E395-A0948B5542CE}"/>
              </a:ext>
            </a:extLst>
          </p:cNvPr>
          <p:cNvSpPr txBox="1"/>
          <p:nvPr/>
        </p:nvSpPr>
        <p:spPr>
          <a:xfrm>
            <a:off x="5599958" y="2020231"/>
            <a:ext cx="49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2</a:t>
            </a:r>
            <a:endParaRPr lang="en-US" i="1" dirty="0"/>
          </a:p>
        </p:txBody>
      </p:sp>
      <p:pic>
        <p:nvPicPr>
          <p:cNvPr id="3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1D3F8F80-37F1-42CF-7834-3B2BE3643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63" y="2713162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3AF69A41-D1FB-1403-1030-7EF3D99A2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01" y="3907928"/>
            <a:ext cx="11628782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b="1" dirty="0">
                <a:latin typeface="+mn-lt"/>
                <a:cs typeface="Times New Roman" charset="0"/>
              </a:rPr>
              <a:t>Goals: </a:t>
            </a:r>
            <a:r>
              <a:rPr lang="en-GB" sz="2400" dirty="0">
                <a:latin typeface="+mn-lt"/>
                <a:cs typeface="Times New Roman" charset="0"/>
              </a:rPr>
              <a:t>confidentiality, authenticity, integrity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b="1" dirty="0">
                <a:latin typeface="+mn-lt"/>
                <a:cs typeface="Times New Roman" charset="0"/>
              </a:rPr>
              <a:t>Adversarial capabilities: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Adversary can arbitrarily delete, reorder, modify, etc, bits on the network.</a:t>
            </a:r>
          </a:p>
          <a:p>
            <a:pPr marL="800100" lvl="1" indent="-342900">
              <a:spcBef>
                <a:spcPct val="50000"/>
              </a:spcBef>
              <a:buFont typeface="Arial"/>
              <a:buChar char="•"/>
            </a:pPr>
            <a:r>
              <a:rPr lang="en-GB" sz="2000" dirty="0">
                <a:latin typeface="+mn-lt"/>
                <a:cs typeface="Times New Roman" charset="0"/>
              </a:rPr>
              <a:t>Adversary can mount chosen plaintext and </a:t>
            </a:r>
            <a:r>
              <a:rPr lang="en-GB" sz="2000" b="1" dirty="0">
                <a:latin typeface="+mn-lt"/>
                <a:cs typeface="Times New Roman" charset="0"/>
              </a:rPr>
              <a:t>chosen ciphertext</a:t>
            </a:r>
            <a:r>
              <a:rPr lang="en-GB" sz="2000" dirty="0">
                <a:latin typeface="+mn-lt"/>
                <a:cs typeface="Times New Roman" charset="0"/>
              </a:rPr>
              <a:t> attacks – formalised via encryption and decryption oracles (coming up soon).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GB" sz="2400" b="1" dirty="0">
                <a:latin typeface="+mn-lt"/>
                <a:cs typeface="Times New Roman" charset="0"/>
              </a:rPr>
              <a:t>Tools: </a:t>
            </a:r>
            <a:r>
              <a:rPr lang="en-GB" sz="2400" dirty="0">
                <a:latin typeface="+mn-lt"/>
                <a:cs typeface="Times New Roman" charset="0"/>
              </a:rPr>
              <a:t>SKE, MAC </a:t>
            </a:r>
          </a:p>
        </p:txBody>
      </p:sp>
    </p:spTree>
    <p:extLst>
      <p:ext uri="{BB962C8B-B14F-4D97-AF65-F5344CB8AC3E}">
        <p14:creationId xmlns:p14="http://schemas.microsoft.com/office/powerpoint/2010/main" val="2080203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B47C35-F425-423B-A636-8D941129F604}" type="slidenum">
              <a:rPr lang="en-US" smtClean="0"/>
              <a:pPr/>
              <a:t>28</a:t>
            </a:fld>
            <a:endParaRPr lang="en-GB"/>
          </a:p>
        </p:txBody>
      </p:sp>
      <p:sp>
        <p:nvSpPr>
          <p:cNvPr id="80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791" y="168615"/>
            <a:ext cx="10515600" cy="984095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Recap: SKE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486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9637" y="1152710"/>
                <a:ext cx="12046226" cy="5245817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symmetric encryption scheme consists of a triple of efficient algorithms: </a:t>
                </a:r>
                <a:endParaRPr lang="en-US" sz="2400" i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(</m:t>
                    </m:r>
                    <m:r>
                      <m:rPr>
                        <m:sty m:val="p"/>
                      </m:rPr>
                      <a:rPr lang="en-US" sz="2400" i="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KGen</m:t>
                    </m:r>
                    <m: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Dec</m:t>
                    </m:r>
                    <m:r>
                      <a:rPr lang="en-US" sz="24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defined as (in the asymptotic setting, implicitly assume that all algorithms take the security parameter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as input)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𝐊𝐆𝐞𝐧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key generation selects a key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uniformly at random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𝒦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sz="2400" b="0" i="1" baseline="30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𝐄𝐧𝐜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encryption, takes as input key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plaintext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 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produces a ciphertext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⊆ 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𝐃𝐞𝐜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decryption,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takes as input key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ciphertext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⊆ 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produces either a plaintext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or an error, denoted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Correctness</a:t>
                </a:r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for all keys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for all plaintexts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∈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</a:p>
              <a:p>
                <a:pPr marL="0" indent="0">
                  <a:buNone/>
                </a:pPr>
                <a:endParaRPr lang="en-US" sz="240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 i="0" dirty="0" err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 = 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40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048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9637" y="1152710"/>
                <a:ext cx="12046226" cy="5245817"/>
              </a:xfrm>
              <a:blipFill>
                <a:blip r:embed="rId2"/>
                <a:stretch>
                  <a:fillRect l="-557" t="-1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621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AB47C35-F425-423B-A636-8D941129F604}" type="slidenum">
              <a:rPr lang="en-US" smtClean="0"/>
              <a:pPr>
                <a:defRPr/>
              </a:pPr>
              <a:t>29</a:t>
            </a:fld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791" y="365125"/>
            <a:ext cx="11102009" cy="132556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orbel"/>
                <a:cs typeface="Corbel"/>
              </a:rPr>
              <a:t>IND-CPA security for Symmetric Encryption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362200" y="1905001"/>
            <a:ext cx="1981200" cy="36197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429500" y="1905000"/>
            <a:ext cx="1981200" cy="3886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2635251" y="1524000"/>
                <a:ext cx="146219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Adversary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5251" y="1524000"/>
                <a:ext cx="1462195" cy="400110"/>
              </a:xfrm>
              <a:prstGeom prst="rect">
                <a:avLst/>
              </a:prstGeom>
              <a:blipFill>
                <a:blip r:embed="rId3"/>
                <a:stretch>
                  <a:fillRect l="-4167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742303" y="1524000"/>
            <a:ext cx="13294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7448551" y="1970088"/>
                <a:ext cx="196214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Corbel"/>
                        </a:rPr>
                        <m:t>$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{0,1}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8551" y="1970088"/>
                <a:ext cx="1962149" cy="400110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4362450" y="3203291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5146997" y="2803241"/>
                <a:ext cx="153825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0 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6997" y="2803241"/>
                <a:ext cx="1538258" cy="400110"/>
              </a:xfrm>
              <a:prstGeom prst="rect">
                <a:avLst/>
              </a:prstGeom>
              <a:blipFill>
                <a:blip r:embed="rId5"/>
                <a:stretch>
                  <a:fillRect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4343400" y="3648075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2"/>
              <p:cNvSpPr txBox="1">
                <a:spLocks noChangeArrowheads="1"/>
              </p:cNvSpPr>
              <p:nvPr/>
            </p:nvSpPr>
            <p:spPr bwMode="auto">
              <a:xfrm>
                <a:off x="7419724" y="3125788"/>
                <a:ext cx="199974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𝑐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Enc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GB" sz="2000" i="1" dirty="0" err="1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 err="1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9724" y="3125788"/>
                <a:ext cx="1999749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5791200" y="3260725"/>
            <a:ext cx="290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i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867400" y="3810000"/>
            <a:ext cx="0" cy="1600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3352800" y="5521380"/>
            <a:ext cx="1130300" cy="476250"/>
            <a:chOff x="1152" y="3648"/>
            <a:chExt cx="712" cy="300"/>
          </a:xfrm>
        </p:grpSpPr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1152" y="3648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583" y="3696"/>
                  <a:ext cx="281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0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96"/>
                  <a:ext cx="281" cy="25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auto">
              <a:xfrm>
                <a:off x="7419724" y="2346325"/>
                <a:ext cx="198120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KGen</m:t>
                      </m:r>
                    </m:oMath>
                  </m:oMathPara>
                </a14:m>
                <a:endParaRPr lang="en-GB" sz="2000" baseline="30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9724" y="2346325"/>
                <a:ext cx="1981200" cy="3929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580" y="3125789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Line 14">
            <a:extLst>
              <a:ext uri="{FF2B5EF4-FFF2-40B4-BE49-F238E27FC236}">
                <a16:creationId xmlns:a16="http://schemas.microsoft.com/office/drawing/2014/main" id="{4353F2CB-715E-5C4E-A4AF-ABEC0EA40E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20226" y="2743319"/>
            <a:ext cx="1999749" cy="3116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1C4A35BE-9F8C-D04A-A9B3-17A356078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8551" y="2803241"/>
            <a:ext cx="13051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</a:t>
            </a:r>
            <a:r>
              <a:rPr lang="en-GB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oracle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7B96B7-EAD4-05D3-A397-81493C561499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Recap: IND-CPA security of SKE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IND</m:t>
                          </m:r>
                          <m: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0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.</m:t>
                      </m:r>
                    </m:oMath>
                  </m:oMathPara>
                </a14:m>
                <a:endParaRPr lang="en-GB" sz="2000" b="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52371E-BC4D-E689-D834-0E588B9D69B0}"/>
                  </a:ext>
                </a:extLst>
              </p:cNvPr>
              <p:cNvSpPr txBox="1"/>
              <p:nvPr/>
            </p:nvSpPr>
            <p:spPr>
              <a:xfrm>
                <a:off x="5066577" y="5080743"/>
                <a:ext cx="1676078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makes up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queries</a:t>
                </a:r>
                <a:endParaRPr lang="en-GB" i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52371E-BC4D-E689-D834-0E588B9D6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6577" y="5080743"/>
                <a:ext cx="1676078" cy="646331"/>
              </a:xfrm>
              <a:prstGeom prst="rect">
                <a:avLst/>
              </a:prstGeom>
              <a:blipFill>
                <a:blip r:embed="rId11"/>
                <a:stretch>
                  <a:fillRect t="-4717" r="-1455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09618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7" grpId="0" animBg="1"/>
      <p:bldP spid="28" grpId="0"/>
      <p:bldP spid="21" grpId="0" animBg="1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IND-CPA-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𝝀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PPT adversaries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IND</m:t>
                          </m:r>
                          <m: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(asymptotic)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D9C899-3B35-377E-B08D-9ED68D3D2DEB}"/>
              </a:ext>
            </a:extLst>
          </p:cNvPr>
          <p:cNvSpPr txBox="1"/>
          <p:nvPr/>
        </p:nvSpPr>
        <p:spPr>
          <a:xfrm>
            <a:off x="838200" y="5205755"/>
            <a:ext cx="107210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adversary has access to an </a:t>
            </a: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encryption oracle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800DE0-09CC-6EA2-9FC1-37989AD6984A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Recap: IND-CPA security of SKE</a:t>
            </a:r>
          </a:p>
        </p:txBody>
      </p:sp>
    </p:spTree>
    <p:extLst>
      <p:ext uri="{BB962C8B-B14F-4D97-AF65-F5344CB8AC3E}">
        <p14:creationId xmlns:p14="http://schemas.microsoft.com/office/powerpoint/2010/main" val="1987784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IND-CPA-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𝝀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PPT adversaries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IND</m:t>
                          </m:r>
                          <m: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(asymptotic)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D9C899-3B35-377E-B08D-9ED68D3D2DEB}"/>
              </a:ext>
            </a:extLst>
          </p:cNvPr>
          <p:cNvSpPr txBox="1"/>
          <p:nvPr/>
        </p:nvSpPr>
        <p:spPr>
          <a:xfrm>
            <a:off x="722232" y="5205755"/>
            <a:ext cx="110622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adversary has access to an </a:t>
            </a: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encryption oracle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Does not ensure integrity (equivalently, “non-malleability”) of plaintexts and ciphertexts.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800DE0-09CC-6EA2-9FC1-37989AD6984A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Recap: IND-CPA security of SKE</a:t>
            </a:r>
          </a:p>
        </p:txBody>
      </p:sp>
    </p:spTree>
    <p:extLst>
      <p:ext uri="{BB962C8B-B14F-4D97-AF65-F5344CB8AC3E}">
        <p14:creationId xmlns:p14="http://schemas.microsoft.com/office/powerpoint/2010/main" val="29939870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AB47C35-F425-423B-A636-8D941129F604}" type="slidenum">
              <a:rPr lang="en-US" smtClean="0"/>
              <a:pPr>
                <a:defRPr/>
              </a:pPr>
              <a:t>32</a:t>
            </a:fld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791" y="365125"/>
            <a:ext cx="11102009" cy="132556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orbel"/>
                <a:cs typeface="Corbel"/>
              </a:rPr>
              <a:t>IND-CPA security for Symmetric Encryption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14133" y="1507437"/>
            <a:ext cx="1981200" cy="36197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481433" y="1507436"/>
            <a:ext cx="1981200" cy="3886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687184" y="1126436"/>
                <a:ext cx="146219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Adversary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84" y="1126436"/>
                <a:ext cx="1462195" cy="400110"/>
              </a:xfrm>
              <a:prstGeom prst="rect">
                <a:avLst/>
              </a:prstGeom>
              <a:blipFill>
                <a:blip r:embed="rId3"/>
                <a:stretch>
                  <a:fillRect l="-4583" t="-9231" b="-276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794236" y="1126436"/>
            <a:ext cx="13294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Challenger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2414383" y="2805727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3198930" y="2405677"/>
                <a:ext cx="153825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98930" y="2405677"/>
                <a:ext cx="1538258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2395333" y="3250511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2"/>
              <p:cNvSpPr txBox="1">
                <a:spLocks noChangeArrowheads="1"/>
              </p:cNvSpPr>
              <p:nvPr/>
            </p:nvSpPr>
            <p:spPr bwMode="auto">
              <a:xfrm>
                <a:off x="5471657" y="2718285"/>
                <a:ext cx="199974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𝑐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Enc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1657" y="2718285"/>
                <a:ext cx="1999749" cy="400110"/>
              </a:xfrm>
              <a:prstGeom prst="rect">
                <a:avLst/>
              </a:prstGeom>
              <a:blipFill>
                <a:blip r:embed="rId6"/>
                <a:stretch>
                  <a:fillRect b="-136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3843133" y="2863161"/>
                <a:ext cx="3691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𝑐</m:t>
                      </m:r>
                    </m:oMath>
                  </m:oMathPara>
                </a14:m>
                <a:endParaRPr lang="en-GB" sz="20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3133" y="2863161"/>
                <a:ext cx="36914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3919332" y="3412436"/>
            <a:ext cx="6627" cy="67007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auto">
              <a:xfrm>
                <a:off x="5471657" y="1742283"/>
                <a:ext cx="198120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KGen</m:t>
                      </m:r>
                    </m:oMath>
                  </m:oMathPara>
                </a14:m>
                <a:endParaRPr lang="en-GB" sz="2000" baseline="30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2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1657" y="1742283"/>
                <a:ext cx="1981200" cy="3929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13" y="2728225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Line 14">
            <a:extLst>
              <a:ext uri="{FF2B5EF4-FFF2-40B4-BE49-F238E27FC236}">
                <a16:creationId xmlns:a16="http://schemas.microsoft.com/office/drawing/2014/main" id="{4353F2CB-715E-5C4E-A4AF-ABEC0EA40E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2159" y="2345755"/>
            <a:ext cx="1999749" cy="3116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7B96B7-EAD4-05D3-A397-81493C561499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Modeling Ciphertext Integrity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65" y="5992677"/>
                <a:ext cx="9283143" cy="40011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𝐸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0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  <a:cs typeface="Corbel"/>
                      </a:rPr>
                      <m:t>:</m:t>
                    </m:r>
                  </m:oMath>
                </a14:m>
                <a:r>
                  <a:rPr lang="en-GB" sz="2000" b="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000" b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event that the adversary queries the trial oracle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orbel"/>
                          </a:rPr>
                          <m:t>𝑐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cs typeface="Corbel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GB" sz="2000" b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d>
                      <m:dPr>
                        <m:ctrlP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orbel"/>
                          </a:rPr>
                          <m:t>𝑘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pPr>
                          <m:e>
                            <m:r>
                              <a:rPr lang="en-GB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  <a:cs typeface="Corbel"/>
                      </a:rPr>
                      <m:t>≠⊥</m:t>
                    </m:r>
                  </m:oMath>
                </a14:m>
                <a:endParaRPr lang="en-GB" sz="2000" b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8965" y="5992677"/>
                <a:ext cx="9283143" cy="400110"/>
              </a:xfrm>
              <a:prstGeom prst="rect">
                <a:avLst/>
              </a:prstGeom>
              <a:blipFill>
                <a:blip r:embed="rId10"/>
                <a:stretch>
                  <a:fillRect t="-7576" b="-25758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Line 20">
            <a:extLst>
              <a:ext uri="{FF2B5EF4-FFF2-40B4-BE49-F238E27FC236}">
                <a16:creationId xmlns:a16="http://schemas.microsoft.com/office/drawing/2014/main" id="{0132E79D-711B-41A9-FEDB-E51C5DB1F7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4383" y="4674416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22">
                <a:extLst>
                  <a:ext uri="{FF2B5EF4-FFF2-40B4-BE49-F238E27FC236}">
                    <a16:creationId xmlns:a16="http://schemas.microsoft.com/office/drawing/2014/main" id="{8F0687DE-C7C0-5B85-F70C-087C3180AE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334" y="4274366"/>
                <a:ext cx="100130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dirty="0" smtClean="0">
                          <a:latin typeface="Cambria Math" panose="02040503050406030204" pitchFamily="18" charset="0"/>
                          <a:cs typeface="Corbel"/>
                        </a:rPr>
                        <m:t>try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sSup>
                        <m:s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𝑐</m:t>
                          </m:r>
                        </m:e>
                        <m:sup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∗</m:t>
                          </m:r>
                        </m:sup>
                      </m:sSup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i="1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4" name="Rectangle 22">
                <a:extLst>
                  <a:ext uri="{FF2B5EF4-FFF2-40B4-BE49-F238E27FC236}">
                    <a16:creationId xmlns:a16="http://schemas.microsoft.com/office/drawing/2014/main" id="{8F0687DE-C7C0-5B85-F70C-087C3180A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34" y="4274366"/>
                <a:ext cx="1001300" cy="400110"/>
              </a:xfrm>
              <a:prstGeom prst="rect">
                <a:avLst/>
              </a:prstGeom>
              <a:blipFill>
                <a:blip r:embed="rId12"/>
                <a:stretch>
                  <a:fillRect b="-151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46389B9-0ACD-996D-7E00-FA80FC07123D}"/>
                  </a:ext>
                </a:extLst>
              </p:cNvPr>
              <p:cNvSpPr txBox="1"/>
              <p:nvPr/>
            </p:nvSpPr>
            <p:spPr>
              <a:xfrm>
                <a:off x="7823288" y="2520040"/>
                <a:ext cx="404522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New trial oracle:</a:t>
                </a: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adversary can try to “forge” ciphertexts by trial-and-error.</a:t>
                </a:r>
              </a:p>
              <a:p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Restriction: </a:t>
                </a:r>
                <a:r>
                  <a:rPr lang="en-GB" sz="1800" b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adversary is not allowed to query the trial oracle with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  <a:cs typeface="Corbel"/>
                      </a:rPr>
                      <m:t>𝑐</m:t>
                    </m:r>
                  </m:oMath>
                </a14:m>
                <a:r>
                  <a:rPr lang="en-US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received from the encryption oracle.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46389B9-0ACD-996D-7E00-FA80FC071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288" y="2520040"/>
                <a:ext cx="4045225" cy="1754326"/>
              </a:xfrm>
              <a:prstGeom prst="rect">
                <a:avLst/>
              </a:prstGeom>
              <a:blipFill>
                <a:blip r:embed="rId13"/>
                <a:stretch>
                  <a:fillRect l="-1205" t="-1736" r="-1506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24">
                <a:extLst>
                  <a:ext uri="{FF2B5EF4-FFF2-40B4-BE49-F238E27FC236}">
                    <a16:creationId xmlns:a16="http://schemas.microsoft.com/office/drawing/2014/main" id="{3FEEA732-BE45-34F7-BED2-1F76A8A2E3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00483" y="4474361"/>
                <a:ext cx="196215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∗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  <a:cs typeface="Corbel"/>
                        </a:rPr>
                        <m:t>/⊥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 dirty="0" smtClean="0">
                          <a:latin typeface="Cambria Math" panose="02040503050406030204" pitchFamily="18" charset="0"/>
                          <a:cs typeface="Corbel"/>
                        </a:rPr>
                        <m:t>Dec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, 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𝑐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∗</m:t>
                          </m:r>
                        </m:sup>
                      </m:sSup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30" name="Text Box 24">
                <a:extLst>
                  <a:ext uri="{FF2B5EF4-FFF2-40B4-BE49-F238E27FC236}">
                    <a16:creationId xmlns:a16="http://schemas.microsoft.com/office/drawing/2014/main" id="{3FEEA732-BE45-34F7-BED2-1F76A8A2E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0483" y="4474361"/>
                <a:ext cx="1962150" cy="369332"/>
              </a:xfrm>
              <a:prstGeom prst="rect">
                <a:avLst/>
              </a:prstGeom>
              <a:blipFill>
                <a:blip r:embed="rId14"/>
                <a:stretch>
                  <a:fillRect r="-621" b="-114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7340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 animBg="1"/>
      <p:bldP spid="21" grpId="0" animBg="1"/>
      <p:bldP spid="2" grpId="0" animBg="1"/>
      <p:bldP spid="4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INT-CTXT-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PPT adversaries </a:t>
                </a:r>
                <a14:m>
                  <m:oMath xmlns:m="http://schemas.openxmlformats.org/officeDocument/2006/math">
                    <m:r>
                      <a:rPr lang="en-US" sz="2400" b="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INT</m:t>
                          </m:r>
                          <m: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CTXT</m:t>
                          </m:r>
                        </m:sup>
                      </m:sSubSup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(asymptotic)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4B9EA85-9C28-A4A0-54AD-2E4CFA45F22B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Formalizing Ciphertext Integrity</a:t>
            </a:r>
          </a:p>
        </p:txBody>
      </p:sp>
    </p:spTree>
    <p:extLst>
      <p:ext uri="{BB962C8B-B14F-4D97-AF65-F5344CB8AC3E}">
        <p14:creationId xmlns:p14="http://schemas.microsoft.com/office/powerpoint/2010/main" val="606657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AB47C35-F425-423B-A636-8D941129F604}" type="slidenum">
              <a:rPr lang="en-US" smtClean="0"/>
              <a:pPr>
                <a:defRPr/>
              </a:pPr>
              <a:t>34</a:t>
            </a:fld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791" y="365125"/>
            <a:ext cx="11102009" cy="132556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orbel"/>
                <a:cs typeface="Corbel"/>
              </a:rPr>
              <a:t>IND-CPA security for Symmetric Encryption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7B96B7-EAD4-05D3-A397-81493C561499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Modeling Plaintext Integrity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65" y="5992677"/>
                <a:ext cx="10346634" cy="73424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𝐸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1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  <a:cs typeface="Corbel"/>
                      </a:rPr>
                      <m:t>:</m:t>
                    </m:r>
                  </m:oMath>
                </a14:m>
                <a:r>
                  <a:rPr lang="en-GB" sz="2000" b="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000" b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event that the adversary queries the trial oracle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orbel"/>
                          </a:rPr>
                          <m:t>𝑐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cs typeface="Corbel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GB" sz="2000" b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such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d>
                      <m:dPr>
                        <m:ctrlP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orbel"/>
                          </a:rPr>
                          <m:t>𝑘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orbel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</m:ctrlPr>
                          </m:sSupPr>
                          <m:e>
                            <m:r>
                              <a:rPr lang="en-GB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orbel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  <a:cs typeface="Corbel"/>
                      </a:rPr>
                      <m:t>≠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𝑚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orbel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GB" sz="2000" b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</a:p>
              <a:p>
                <a:pPr algn="ctr">
                  <a:defRPr/>
                </a:pPr>
                <a:r>
                  <a:rPr lang="en-GB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𝒎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GB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“new” (has not been queried to the encryption oracle).  </a:t>
                </a:r>
              </a:p>
            </p:txBody>
          </p:sp>
        </mc:Choice>
        <mc:Fallback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8965" y="5992677"/>
                <a:ext cx="10346634" cy="734240"/>
              </a:xfrm>
              <a:prstGeom prst="rect">
                <a:avLst/>
              </a:prstGeom>
              <a:blipFill>
                <a:blip r:embed="rId3"/>
                <a:stretch>
                  <a:fillRect t="-4167" b="-10833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46389B9-0ACD-996D-7E00-FA80FC07123D}"/>
                  </a:ext>
                </a:extLst>
              </p:cNvPr>
              <p:cNvSpPr txBox="1"/>
              <p:nvPr/>
            </p:nvSpPr>
            <p:spPr>
              <a:xfrm>
                <a:off x="7823288" y="2520040"/>
                <a:ext cx="4045225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New trial oracle:</a:t>
                </a: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adversary can try to “forge” ciphertexts by trial-and-error.</a:t>
                </a:r>
              </a:p>
              <a:p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Restriction: </a:t>
                </a:r>
                <a:r>
                  <a:rPr lang="en-GB" sz="1800" b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adversary is not allowed to query the trial oracle with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  <a:cs typeface="Corbel"/>
                      </a:rPr>
                      <m:t>𝑐</m:t>
                    </m:r>
                  </m:oMath>
                </a14:m>
                <a:r>
                  <a:rPr lang="en-US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received from the encryption oracle.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46389B9-0ACD-996D-7E00-FA80FC071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288" y="2520040"/>
                <a:ext cx="4045225" cy="1754326"/>
              </a:xfrm>
              <a:prstGeom prst="rect">
                <a:avLst/>
              </a:prstGeom>
              <a:blipFill>
                <a:blip r:embed="rId14"/>
                <a:stretch>
                  <a:fillRect l="-1205" t="-1736" r="-1506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4">
            <a:extLst>
              <a:ext uri="{FF2B5EF4-FFF2-40B4-BE49-F238E27FC236}">
                <a16:creationId xmlns:a16="http://schemas.microsoft.com/office/drawing/2014/main" id="{B8E3EF10-7059-5819-AC34-1898CDACF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133" y="1507437"/>
            <a:ext cx="1981200" cy="36197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B186F491-A8F4-A1E9-693B-76AB92798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433" y="1507436"/>
            <a:ext cx="1981200" cy="3886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 Box 6">
                <a:extLst>
                  <a:ext uri="{FF2B5EF4-FFF2-40B4-BE49-F238E27FC236}">
                    <a16:creationId xmlns:a16="http://schemas.microsoft.com/office/drawing/2014/main" id="{E81D6DD6-9599-47D1-118C-A438BE78EC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7184" y="1126436"/>
                <a:ext cx="146219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Adversary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8" name="Text Box 6">
                <a:extLst>
                  <a:ext uri="{FF2B5EF4-FFF2-40B4-BE49-F238E27FC236}">
                    <a16:creationId xmlns:a16="http://schemas.microsoft.com/office/drawing/2014/main" id="{E81D6DD6-9599-47D1-118C-A438BE78E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84" y="1126436"/>
                <a:ext cx="1462195" cy="400110"/>
              </a:xfrm>
              <a:prstGeom prst="rect">
                <a:avLst/>
              </a:prstGeom>
              <a:blipFill>
                <a:blip r:embed="rId15"/>
                <a:stretch>
                  <a:fillRect l="-4583" t="-9231" b="-276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 Box 7">
            <a:extLst>
              <a:ext uri="{FF2B5EF4-FFF2-40B4-BE49-F238E27FC236}">
                <a16:creationId xmlns:a16="http://schemas.microsoft.com/office/drawing/2014/main" id="{1243F8A3-0526-CA40-0492-2D502BD77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236" y="1126436"/>
            <a:ext cx="13294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Challenger</a:t>
            </a:r>
          </a:p>
        </p:txBody>
      </p:sp>
      <p:sp>
        <p:nvSpPr>
          <p:cNvPr id="31" name="Line 9">
            <a:extLst>
              <a:ext uri="{FF2B5EF4-FFF2-40B4-BE49-F238E27FC236}">
                <a16:creationId xmlns:a16="http://schemas.microsoft.com/office/drawing/2014/main" id="{ADE31C5E-DADA-51F3-C0C3-969A7A29132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4383" y="2805727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10">
                <a:extLst>
                  <a:ext uri="{FF2B5EF4-FFF2-40B4-BE49-F238E27FC236}">
                    <a16:creationId xmlns:a16="http://schemas.microsoft.com/office/drawing/2014/main" id="{56C6723F-F9C3-2518-E5B5-422B88F7B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8930" y="2405677"/>
                <a:ext cx="153825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2" name="Rectangle 10">
                <a:extLst>
                  <a:ext uri="{FF2B5EF4-FFF2-40B4-BE49-F238E27FC236}">
                    <a16:creationId xmlns:a16="http://schemas.microsoft.com/office/drawing/2014/main" id="{56C6723F-F9C3-2518-E5B5-422B88F7B5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98930" y="2405677"/>
                <a:ext cx="1538258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ine 11">
            <a:extLst>
              <a:ext uri="{FF2B5EF4-FFF2-40B4-BE49-F238E27FC236}">
                <a16:creationId xmlns:a16="http://schemas.microsoft.com/office/drawing/2014/main" id="{23AC6FCF-49E3-BCF4-DFEE-8578876FE8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95333" y="3250511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 Box 12">
                <a:extLst>
                  <a:ext uri="{FF2B5EF4-FFF2-40B4-BE49-F238E27FC236}">
                    <a16:creationId xmlns:a16="http://schemas.microsoft.com/office/drawing/2014/main" id="{BD052BC6-3565-2071-D8BE-D7A15B3290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71657" y="2718285"/>
                <a:ext cx="199974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𝑐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Enc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4" name="Text Box 12">
                <a:extLst>
                  <a:ext uri="{FF2B5EF4-FFF2-40B4-BE49-F238E27FC236}">
                    <a16:creationId xmlns:a16="http://schemas.microsoft.com/office/drawing/2014/main" id="{BD052BC6-3565-2071-D8BE-D7A15B329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1657" y="2718285"/>
                <a:ext cx="1999749" cy="400110"/>
              </a:xfrm>
              <a:prstGeom prst="rect">
                <a:avLst/>
              </a:prstGeom>
              <a:blipFill>
                <a:blip r:embed="rId17"/>
                <a:stretch>
                  <a:fillRect b="-136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13">
                <a:extLst>
                  <a:ext uri="{FF2B5EF4-FFF2-40B4-BE49-F238E27FC236}">
                    <a16:creationId xmlns:a16="http://schemas.microsoft.com/office/drawing/2014/main" id="{9FCBBBF6-F377-C52B-5475-E134E4123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3133" y="2863161"/>
                <a:ext cx="3691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𝑐</m:t>
                      </m:r>
                    </m:oMath>
                  </m:oMathPara>
                </a14:m>
                <a:endParaRPr lang="en-GB" sz="20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5" name="Rectangle 13">
                <a:extLst>
                  <a:ext uri="{FF2B5EF4-FFF2-40B4-BE49-F238E27FC236}">
                    <a16:creationId xmlns:a16="http://schemas.microsoft.com/office/drawing/2014/main" id="{9FCBBBF6-F377-C52B-5475-E134E41234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3133" y="2863161"/>
                <a:ext cx="369140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Line 14">
            <a:extLst>
              <a:ext uri="{FF2B5EF4-FFF2-40B4-BE49-F238E27FC236}">
                <a16:creationId xmlns:a16="http://schemas.microsoft.com/office/drawing/2014/main" id="{D72AC1FB-1DC9-7968-3BB9-287B883FC1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9332" y="3412436"/>
            <a:ext cx="6627" cy="67007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 Box 20">
                <a:extLst>
                  <a:ext uri="{FF2B5EF4-FFF2-40B4-BE49-F238E27FC236}">
                    <a16:creationId xmlns:a16="http://schemas.microsoft.com/office/drawing/2014/main" id="{6791F6BB-7847-BA3B-F847-ABA26443A1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71657" y="1742283"/>
                <a:ext cx="198120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KGen</m:t>
                      </m:r>
                    </m:oMath>
                  </m:oMathPara>
                </a14:m>
                <a:endParaRPr lang="en-GB" sz="2000" baseline="30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7" name="Text Box 20">
                <a:extLst>
                  <a:ext uri="{FF2B5EF4-FFF2-40B4-BE49-F238E27FC236}">
                    <a16:creationId xmlns:a16="http://schemas.microsoft.com/office/drawing/2014/main" id="{6791F6BB-7847-BA3B-F847-ABA26443A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1657" y="1742283"/>
                <a:ext cx="1981200" cy="39299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5" descr="C:\Documents and Settings\rist\Local Settings\Temporary Internet Files\Content.IE5\RRKU6J6Q\MCj03491210000[1].wmf">
            <a:extLst>
              <a:ext uri="{FF2B5EF4-FFF2-40B4-BE49-F238E27FC236}">
                <a16:creationId xmlns:a16="http://schemas.microsoft.com/office/drawing/2014/main" id="{C7090462-11F4-DB63-701B-B07022793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13" y="2728225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Line 14">
            <a:extLst>
              <a:ext uri="{FF2B5EF4-FFF2-40B4-BE49-F238E27FC236}">
                <a16:creationId xmlns:a16="http://schemas.microsoft.com/office/drawing/2014/main" id="{F9B6B8F0-516B-6AA6-605A-FC1291C103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2159" y="2345755"/>
            <a:ext cx="1999749" cy="3116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Line 20">
            <a:extLst>
              <a:ext uri="{FF2B5EF4-FFF2-40B4-BE49-F238E27FC236}">
                <a16:creationId xmlns:a16="http://schemas.microsoft.com/office/drawing/2014/main" id="{F0434BB2-D536-BECF-F406-483AF24FA3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4383" y="4674416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22">
                <a:extLst>
                  <a:ext uri="{FF2B5EF4-FFF2-40B4-BE49-F238E27FC236}">
                    <a16:creationId xmlns:a16="http://schemas.microsoft.com/office/drawing/2014/main" id="{F5292804-23AE-ADA6-62C1-A56F3D5001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334" y="4274366"/>
                <a:ext cx="100130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dirty="0" smtClean="0">
                          <a:latin typeface="Cambria Math" panose="02040503050406030204" pitchFamily="18" charset="0"/>
                          <a:cs typeface="Corbel"/>
                        </a:rPr>
                        <m:t>try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sSup>
                        <m:s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𝑐</m:t>
                          </m:r>
                        </m:e>
                        <m:sup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∗</m:t>
                          </m:r>
                        </m:sup>
                      </m:sSup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i="1" dirty="0">
                  <a:latin typeface="Corbel"/>
                  <a:cs typeface="Corbel"/>
                </a:endParaRPr>
              </a:p>
            </p:txBody>
          </p:sp>
        </mc:Choice>
        <mc:Fallback>
          <p:sp>
            <p:nvSpPr>
              <p:cNvPr id="41" name="Rectangle 22">
                <a:extLst>
                  <a:ext uri="{FF2B5EF4-FFF2-40B4-BE49-F238E27FC236}">
                    <a16:creationId xmlns:a16="http://schemas.microsoft.com/office/drawing/2014/main" id="{F5292804-23AE-ADA6-62C1-A56F3D500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34" y="4274366"/>
                <a:ext cx="1001300" cy="400110"/>
              </a:xfrm>
              <a:prstGeom prst="rect">
                <a:avLst/>
              </a:prstGeom>
              <a:blipFill>
                <a:blip r:embed="rId21"/>
                <a:stretch>
                  <a:fillRect b="-151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 Box 24">
                <a:extLst>
                  <a:ext uri="{FF2B5EF4-FFF2-40B4-BE49-F238E27FC236}">
                    <a16:creationId xmlns:a16="http://schemas.microsoft.com/office/drawing/2014/main" id="{C06CE47A-C44F-BB78-DF5E-C5B0CAE372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00483" y="4474361"/>
                <a:ext cx="196215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∗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  <a:cs typeface="Corbel"/>
                        </a:rPr>
                        <m:t>/⊥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 dirty="0" smtClean="0">
                          <a:latin typeface="Cambria Math" panose="02040503050406030204" pitchFamily="18" charset="0"/>
                          <a:cs typeface="Corbel"/>
                        </a:rPr>
                        <m:t>Dec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, 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𝑐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∗</m:t>
                          </m:r>
                        </m:sup>
                      </m:sSup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dirty="0">
                  <a:latin typeface="Corbel"/>
                  <a:cs typeface="Corbel"/>
                </a:endParaRPr>
              </a:p>
            </p:txBody>
          </p:sp>
        </mc:Choice>
        <mc:Fallback>
          <p:sp>
            <p:nvSpPr>
              <p:cNvPr id="42" name="Text Box 24">
                <a:extLst>
                  <a:ext uri="{FF2B5EF4-FFF2-40B4-BE49-F238E27FC236}">
                    <a16:creationId xmlns:a16="http://schemas.microsoft.com/office/drawing/2014/main" id="{C06CE47A-C44F-BB78-DF5E-C5B0CAE37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0483" y="4474361"/>
                <a:ext cx="1962150" cy="369332"/>
              </a:xfrm>
              <a:prstGeom prst="rect">
                <a:avLst/>
              </a:prstGeom>
              <a:blipFill>
                <a:blip r:embed="rId22"/>
                <a:stretch>
                  <a:fillRect r="-621" b="-114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9188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INT-PTXT-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PPT adversaries </a:t>
                </a:r>
                <a14:m>
                  <m:oMath xmlns:m="http://schemas.openxmlformats.org/officeDocument/2006/math">
                    <m:r>
                      <a:rPr lang="en-US" sz="2400" b="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INT</m:t>
                          </m:r>
                          <m: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PTXT</m:t>
                          </m:r>
                        </m:sup>
                      </m:sSubSup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(asymptotic)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4B9EA85-9C28-A4A0-54AD-2E4CFA45F22B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Formalizing Plaintext Integrity</a:t>
            </a:r>
          </a:p>
        </p:txBody>
      </p:sp>
    </p:spTree>
    <p:extLst>
      <p:ext uri="{BB962C8B-B14F-4D97-AF65-F5344CB8AC3E}">
        <p14:creationId xmlns:p14="http://schemas.microsoft.com/office/powerpoint/2010/main" val="3889971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INT-PTXT-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𝜆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PPT adversaries </a:t>
                </a:r>
                <a14:m>
                  <m:oMath xmlns:m="http://schemas.openxmlformats.org/officeDocument/2006/math">
                    <m:r>
                      <a:rPr lang="en-US" sz="2400" b="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INT</m:t>
                          </m:r>
                          <m: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PTXT</m:t>
                          </m:r>
                        </m:sup>
                      </m:sSubSup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  <a:cs typeface="Corbel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(asymptotic)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4B9EA85-9C28-A4A0-54AD-2E4CFA45F22B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Formalizing Plaintext Integrity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8186FA-9A8E-F56D-C785-FB36E3137252}"/>
              </a:ext>
            </a:extLst>
          </p:cNvPr>
          <p:cNvSpPr txBox="1"/>
          <p:nvPr/>
        </p:nvSpPr>
        <p:spPr>
          <a:xfrm>
            <a:off x="864704" y="5347252"/>
            <a:ext cx="1081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Claim:</a:t>
            </a:r>
            <a:r>
              <a:rPr lang="en-US" sz="3600" dirty="0"/>
              <a:t> INT-CTXT-security implies INT-PTXT security. </a:t>
            </a:r>
          </a:p>
        </p:txBody>
      </p:sp>
    </p:spTree>
    <p:extLst>
      <p:ext uri="{BB962C8B-B14F-4D97-AF65-F5344CB8AC3E}">
        <p14:creationId xmlns:p14="http://schemas.microsoft.com/office/powerpoint/2010/main" val="284327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AE-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 it is </a:t>
                </a:r>
              </a:p>
              <a:p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IND-CPA-secure and IND-CTXT-secure.</a:t>
                </a:r>
                <a:endParaRPr lang="en-GB" sz="2400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4B9EA85-9C28-A4A0-54AD-2E4CFA45F22B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Formalizing Authenticated Encryption (AE) security</a:t>
            </a:r>
          </a:p>
        </p:txBody>
      </p:sp>
    </p:spTree>
    <p:extLst>
      <p:ext uri="{BB962C8B-B14F-4D97-AF65-F5344CB8AC3E}">
        <p14:creationId xmlns:p14="http://schemas.microsoft.com/office/powerpoint/2010/main" val="1604482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17FE-B11D-BEB8-8B30-5837B1DA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F1A75-AA7A-8901-5AEF-F57AD1965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Message Authentication Codes (MACs)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 construction and domain extension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Authenticated encryption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IND-CCA security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Generic composition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62BD5-DEA0-343C-11E5-F0F2A7DE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5D7869-788A-4212-92C6-4B70AEF674F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69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IND-CCA security of SKE</a:t>
            </a:r>
          </a:p>
        </p:txBody>
      </p:sp>
    </p:spTree>
    <p:extLst>
      <p:ext uri="{BB962C8B-B14F-4D97-AF65-F5344CB8AC3E}">
        <p14:creationId xmlns:p14="http://schemas.microsoft.com/office/powerpoint/2010/main" val="39770830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AFC28-7D4D-3741-BF83-74400F38FCF4}" type="slidenum">
              <a:rPr lang="en-US"/>
              <a:pPr>
                <a:defRPr/>
              </a:pPr>
              <a:t>40</a:t>
            </a:fld>
            <a:endParaRPr lang="en-US"/>
          </a:p>
        </p:txBody>
      </p:sp>
      <p:sp>
        <p:nvSpPr>
          <p:cNvPr id="1725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835" y="1511904"/>
            <a:ext cx="11141765" cy="4886622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also interested in security of SKE against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chosen ciphertext attacks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4375" lvl="1" indent="-350838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 the adversary has access to both an </a:t>
            </a:r>
            <a:r>
              <a:rPr lang="en-GB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encryption oracle </a:t>
            </a: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a decryption oracle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4375" lvl="1" indent="-350838">
              <a:buFont typeface="Arial"/>
              <a:buChar char="•"/>
              <a:defRPr/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Cannot submit output of encryption oracle to decryption oracle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(otherwise trivial win).</a:t>
            </a:r>
          </a:p>
          <a:p>
            <a:pPr marL="714375" lvl="1" indent="-350838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Leading to the </a:t>
            </a: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IND-CCA security notion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/>
              <a:buChar char="•"/>
              <a:defRPr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practice, the adversary may only have  access to something weaker than a full decryption oracle.</a:t>
            </a:r>
          </a:p>
          <a:p>
            <a:pPr marL="714375" lvl="1" indent="-350838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Partial information about the decryption process might leak, for example, error messages, timing information, etc.</a:t>
            </a:r>
          </a:p>
          <a:p>
            <a:pPr marL="257175" indent="-350838">
              <a:buFont typeface="Arial"/>
              <a:buChar char="•"/>
              <a:defRPr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350838">
              <a:buFont typeface="Arial"/>
              <a:buChar char="•"/>
              <a:defRPr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But, as usual, we are conservative in our approach:</a:t>
            </a:r>
          </a:p>
          <a:p>
            <a:pPr marL="760413" lvl="1" indent="-333375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give the adversary as much power as we can.</a:t>
            </a:r>
          </a:p>
          <a:p>
            <a:pPr marL="760413" lvl="1" indent="-333375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Subject to us being able to efficiently achieve our target security notions.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78667" y="-241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7E7318-9888-B47E-E7AA-9425620AC870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IND-CCA security of SKE</a:t>
            </a:r>
          </a:p>
        </p:txBody>
      </p:sp>
    </p:spTree>
    <p:extLst>
      <p:ext uri="{BB962C8B-B14F-4D97-AF65-F5344CB8AC3E}">
        <p14:creationId xmlns:p14="http://schemas.microsoft.com/office/powerpoint/2010/main" val="3829492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AB47C35-F425-423B-A636-8D941129F604}" type="slidenum">
              <a:rPr lang="en-US" smtClean="0"/>
              <a:pPr>
                <a:defRPr/>
              </a:pPr>
              <a:t>41</a:t>
            </a:fld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791" y="365125"/>
            <a:ext cx="11102009" cy="132556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orbel"/>
                <a:cs typeface="Corbel"/>
              </a:rPr>
              <a:t>IND-CPA security for Symmetric Encryption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362200" y="1905001"/>
            <a:ext cx="1981200" cy="36197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429500" y="1905000"/>
            <a:ext cx="1981200" cy="3886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2635251" y="1524000"/>
                <a:ext cx="146219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Adversary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5251" y="1524000"/>
                <a:ext cx="1462195" cy="400110"/>
              </a:xfrm>
              <a:prstGeom prst="rect">
                <a:avLst/>
              </a:prstGeom>
              <a:blipFill>
                <a:blip r:embed="rId3"/>
                <a:stretch>
                  <a:fillRect l="-4167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742303" y="1524000"/>
            <a:ext cx="13294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7448551" y="1970088"/>
                <a:ext cx="196214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Corbel"/>
                        </a:rPr>
                        <m:t>$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{0,1}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8551" y="1970088"/>
                <a:ext cx="1962149" cy="400110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4362450" y="3203291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5146997" y="2803241"/>
                <a:ext cx="153825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0 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>
                          <a:latin typeface="Cambria Math" panose="02040503050406030204" pitchFamily="18" charset="0"/>
                          <a:cs typeface="Corbel"/>
                        </a:rPr>
                        <m:t>1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6997" y="2803241"/>
                <a:ext cx="1538258" cy="400110"/>
              </a:xfrm>
              <a:prstGeom prst="rect">
                <a:avLst/>
              </a:prstGeom>
              <a:blipFill>
                <a:blip r:embed="rId5"/>
                <a:stretch>
                  <a:fillRect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4343400" y="3648075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2"/>
              <p:cNvSpPr txBox="1">
                <a:spLocks noChangeArrowheads="1"/>
              </p:cNvSpPr>
              <p:nvPr/>
            </p:nvSpPr>
            <p:spPr bwMode="auto">
              <a:xfrm>
                <a:off x="7419724" y="3125788"/>
                <a:ext cx="199974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𝑐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Enc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,</m:t>
                      </m:r>
                      <m:r>
                        <a:rPr lang="en-GB" sz="2000" i="1" dirty="0" err="1">
                          <a:latin typeface="Cambria Math" panose="02040503050406030204" pitchFamily="18" charset="0"/>
                          <a:cs typeface="Corbel"/>
                        </a:rPr>
                        <m:t>𝑚</m:t>
                      </m:r>
                      <m:r>
                        <a:rPr lang="en-GB" sz="2000" i="1" baseline="-25000" dirty="0" err="1">
                          <a:latin typeface="Cambria Math" panose="02040503050406030204" pitchFamily="18" charset="0"/>
                          <a:cs typeface="Corbel"/>
                        </a:rPr>
                        <m:t>𝑏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9724" y="3125788"/>
                <a:ext cx="1999749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5791200" y="3260725"/>
            <a:ext cx="290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i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3352800" y="5521380"/>
            <a:ext cx="1130300" cy="476250"/>
            <a:chOff x="1152" y="3648"/>
            <a:chExt cx="712" cy="300"/>
          </a:xfrm>
        </p:grpSpPr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1152" y="3648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1152" y="384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583" y="3696"/>
                  <a:ext cx="281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𝑏</m:t>
                        </m:r>
                        <m:r>
                          <a:rPr lang="en-GB" sz="2000" i="1" dirty="0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0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83" y="3696"/>
                  <a:ext cx="281" cy="25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auto">
              <a:xfrm>
                <a:off x="7419724" y="2346325"/>
                <a:ext cx="1981200" cy="3929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orbel"/>
                        </a:rPr>
                        <m:t> ← </m:t>
                      </m:r>
                      <m:r>
                        <m:rPr>
                          <m:sty m:val="p"/>
                        </m:rPr>
                        <a:rPr lang="en-GB" sz="2000" i="0" dirty="0" err="1">
                          <a:latin typeface="Cambria Math" panose="02040503050406030204" pitchFamily="18" charset="0"/>
                          <a:cs typeface="Corbel"/>
                        </a:rPr>
                        <m:t>KGen</m:t>
                      </m:r>
                    </m:oMath>
                  </m:oMathPara>
                </a14:m>
                <a:endParaRPr lang="en-GB" sz="2000" baseline="30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9724" y="2346325"/>
                <a:ext cx="1981200" cy="3929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5" descr="C:\Documents and Settings\rist\Local Settings\Temporary Internet Files\Content.IE5\RRKU6J6Q\MCj03491210000[1].wm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580" y="3125789"/>
            <a:ext cx="1218357" cy="110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Line 14">
            <a:extLst>
              <a:ext uri="{FF2B5EF4-FFF2-40B4-BE49-F238E27FC236}">
                <a16:creationId xmlns:a16="http://schemas.microsoft.com/office/drawing/2014/main" id="{4353F2CB-715E-5C4E-A4AF-ABEC0EA40E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20226" y="2743319"/>
            <a:ext cx="1999749" cy="3116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1C4A35BE-9F8C-D04A-A9B3-17A356078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8551" y="2803241"/>
            <a:ext cx="13051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</a:t>
            </a:r>
            <a:r>
              <a:rPr lang="en-GB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oracle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7B96B7-EAD4-05D3-A397-81493C561499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Formalizing IND-CCA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2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IND</m:t>
                          </m:r>
                          <m: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orbel"/>
                            </a:rPr>
                            <m:t>CCA</m:t>
                          </m:r>
                        </m:sup>
                      </m:sSubSup>
                      <m:d>
                        <m:dPr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 </m:t>
                      </m:r>
                      <m:r>
                        <a:rPr lang="en-GB" sz="2000" b="0" i="1" dirty="0">
                          <a:latin typeface="Cambria Math" panose="02040503050406030204" pitchFamily="18" charset="0"/>
                          <a:cs typeface="Corbel"/>
                        </a:rPr>
                        <m:t>:=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000" b="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0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i="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0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orbel"/>
                        </a:rPr>
                        <m:t>.</m:t>
                      </m:r>
                    </m:oMath>
                  </m:oMathPara>
                </a14:m>
                <a:endParaRPr lang="en-GB" sz="2000" b="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AB8E14B7-8D5D-9509-71D3-E73159A3B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9164" y="5992677"/>
                <a:ext cx="4624097" cy="7771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6142C085-2585-4B49-DB79-AE30B789DA6D}"/>
              </a:ext>
            </a:extLst>
          </p:cNvPr>
          <p:cNvGrpSpPr/>
          <p:nvPr/>
        </p:nvGrpSpPr>
        <p:grpSpPr>
          <a:xfrm>
            <a:off x="4350661" y="3665988"/>
            <a:ext cx="3067050" cy="738105"/>
            <a:chOff x="2826660" y="3316365"/>
            <a:chExt cx="3067050" cy="738105"/>
          </a:xfrm>
        </p:grpSpPr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2BFE1F28-1E2F-2457-3AB0-88EB1690C1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5710" y="3691605"/>
              <a:ext cx="3048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p:sp>
          <p:nvSpPr>
            <p:cNvPr id="25" name="Line 11">
              <a:extLst>
                <a:ext uri="{FF2B5EF4-FFF2-40B4-BE49-F238E27FC236}">
                  <a16:creationId xmlns:a16="http://schemas.microsoft.com/office/drawing/2014/main" id="{CEC0B2D8-5C96-2EC7-0481-0A1010A31B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26660" y="4054470"/>
              <a:ext cx="3048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rbel"/>
                <a:cs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13">
                  <a:extLst>
                    <a:ext uri="{FF2B5EF4-FFF2-40B4-BE49-F238E27FC236}">
                      <a16:creationId xmlns:a16="http://schemas.microsoft.com/office/drawing/2014/main" id="{34A5D785-A61C-4BC6-4127-D048267871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2818" y="3316365"/>
                  <a:ext cx="42030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orbel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orbel"/>
                          </a:rPr>
                          <m:t>′</m:t>
                        </m:r>
                      </m:oMath>
                    </m:oMathPara>
                  </a14:m>
                  <a:endParaRPr lang="en-GB" sz="2000" i="1" dirty="0">
                    <a:latin typeface="Corbel"/>
                    <a:cs typeface="Corbel"/>
                  </a:endParaRPr>
                </a:p>
              </p:txBody>
            </p:sp>
          </mc:Choice>
          <mc:Fallback xmlns="">
            <p:sp>
              <p:nvSpPr>
                <p:cNvPr id="26" name="Rectangle 13">
                  <a:extLst>
                    <a:ext uri="{FF2B5EF4-FFF2-40B4-BE49-F238E27FC236}">
                      <a16:creationId xmlns:a16="http://schemas.microsoft.com/office/drawing/2014/main" id="{34A5D785-A61C-4BC6-4127-D048267871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2818" y="3316365"/>
                  <a:ext cx="42030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Line 14">
            <a:extLst>
              <a:ext uri="{FF2B5EF4-FFF2-40B4-BE49-F238E27FC236}">
                <a16:creationId xmlns:a16="http://schemas.microsoft.com/office/drawing/2014/main" id="{4B8A8060-03AE-E938-04FA-6008F0202F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65523" y="4514434"/>
            <a:ext cx="0" cy="1276766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Corbel"/>
              <a:cs typeface="Corbe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24">
                <a:extLst>
                  <a:ext uri="{FF2B5EF4-FFF2-40B4-BE49-F238E27FC236}">
                    <a16:creationId xmlns:a16="http://schemas.microsoft.com/office/drawing/2014/main" id="{9EE976D5-3A32-D150-9917-DBC57F1464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2552" y="4036737"/>
                <a:ext cx="196215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orbel"/>
                            </a:rPr>
                            <m:t>′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  <a:cs typeface="Corbel"/>
                        </a:rPr>
                        <m:t>/⊥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 dirty="0" smtClean="0">
                          <a:latin typeface="Cambria Math" panose="02040503050406030204" pitchFamily="18" charset="0"/>
                          <a:cs typeface="Corbel"/>
                        </a:rPr>
                        <m:t>Dec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Corbel"/>
                        </a:rPr>
                        <m:t>𝑘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orbel"/>
                        </a:rPr>
                        <m:t>,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Corbel"/>
                        </a:rPr>
                        <m:t>𝑐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Corbel"/>
                        </a:rPr>
                        <m:t>′)</m:t>
                      </m:r>
                    </m:oMath>
                  </m:oMathPara>
                </a14:m>
                <a:endParaRPr lang="en-GB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32" name="Text Box 24">
                <a:extLst>
                  <a:ext uri="{FF2B5EF4-FFF2-40B4-BE49-F238E27FC236}">
                    <a16:creationId xmlns:a16="http://schemas.microsoft.com/office/drawing/2014/main" id="{9EE976D5-3A32-D150-9917-DBC57F146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52552" y="4036737"/>
                <a:ext cx="1962150" cy="369332"/>
              </a:xfrm>
              <a:prstGeom prst="rect">
                <a:avLst/>
              </a:prstGeom>
              <a:blipFill>
                <a:blip r:embed="rId12"/>
                <a:stretch>
                  <a:fillRect b="-1311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13">
                <a:extLst>
                  <a:ext uri="{FF2B5EF4-FFF2-40B4-BE49-F238E27FC236}">
                    <a16:creationId xmlns:a16="http://schemas.microsoft.com/office/drawing/2014/main" id="{F95AC403-53D7-CD09-15B0-F3772AEB9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1232" y="4037047"/>
                <a:ext cx="82804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pPr>
                        <m:e>
                          <m:r>
                            <a:rPr lang="en-GB" sz="2000" i="1" dirty="0">
                              <a:latin typeface="Cambria Math" panose="02040503050406030204" pitchFamily="18" charset="0"/>
                              <a:cs typeface="Corbel"/>
                            </a:rPr>
                            <m:t>𝑚</m:t>
                          </m:r>
                        </m:e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orbel"/>
                            </a:rPr>
                            <m:t>′</m:t>
                          </m:r>
                        </m:sup>
                      </m:sSup>
                      <m:r>
                        <a:rPr lang="en-US" sz="2000" i="1" dirty="0">
                          <a:latin typeface="Cambria Math" panose="02040503050406030204" pitchFamily="18" charset="0"/>
                          <a:cs typeface="Corbel"/>
                        </a:rPr>
                        <m:t>/⊥</m:t>
                      </m:r>
                    </m:oMath>
                  </m:oMathPara>
                </a14:m>
                <a:endParaRPr lang="en-GB" sz="2000" i="1" dirty="0">
                  <a:latin typeface="Corbel"/>
                  <a:cs typeface="Corbel"/>
                </a:endParaRPr>
              </a:p>
            </p:txBody>
          </p:sp>
        </mc:Choice>
        <mc:Fallback xmlns="">
          <p:sp>
            <p:nvSpPr>
              <p:cNvPr id="33" name="Rectangle 13">
                <a:extLst>
                  <a:ext uri="{FF2B5EF4-FFF2-40B4-BE49-F238E27FC236}">
                    <a16:creationId xmlns:a16="http://schemas.microsoft.com/office/drawing/2014/main" id="{F95AC403-53D7-CD09-15B0-F3772AEB98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1232" y="4037047"/>
                <a:ext cx="828047" cy="400110"/>
              </a:xfrm>
              <a:prstGeom prst="rect">
                <a:avLst/>
              </a:prstGeom>
              <a:blipFill>
                <a:blip r:embed="rId13"/>
                <a:stretch>
                  <a:fillRect b="-136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Box 8">
            <a:extLst>
              <a:ext uri="{FF2B5EF4-FFF2-40B4-BE49-F238E27FC236}">
                <a16:creationId xmlns:a16="http://schemas.microsoft.com/office/drawing/2014/main" id="{6C55E6A2-033A-A039-EF22-BCD492AC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469" y="3661535"/>
            <a:ext cx="12758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 oracle</a:t>
            </a:r>
          </a:p>
        </p:txBody>
      </p:sp>
    </p:spTree>
    <p:extLst>
      <p:ext uri="{BB962C8B-B14F-4D97-AF65-F5344CB8AC3E}">
        <p14:creationId xmlns:p14="http://schemas.microsoft.com/office/powerpoint/2010/main" val="41807061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/>
      <p:bldP spid="33" grpId="0"/>
      <p:bldP spid="3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said to be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IND-CCA-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if, for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 security parameters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orbel"/>
                      </a:rPr>
                      <m:t>𝝀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all 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PPT adversaries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Corbel"/>
                      </a:rPr>
                      <m:t>𝐴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400" dirty="0">
                              <a:latin typeface="Cambria Math" panose="02040503050406030204" pitchFamily="18" charset="0"/>
                              <a:cs typeface="Corbel"/>
                            </a:rPr>
                            <m:t>Adv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SKE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IND</m:t>
                          </m:r>
                          <m: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cs typeface="Corbel"/>
                            </a:rPr>
                            <m:t>CCA</m:t>
                          </m:r>
                        </m:sup>
                      </m:sSubSup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orbel"/>
                            </a:rPr>
                            <m:t>𝐴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  <a:cs typeface="Corbel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dirty="0" err="1">
                                  <a:latin typeface="Cambria Math" panose="02040503050406030204" pitchFamily="18" charset="0"/>
                                  <a:cs typeface="Corbel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′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=</m:t>
                                  </m:r>
                                  <m:r>
                                    <a:rPr lang="en-GB" sz="2400" i="1" dirty="0">
                                      <a:latin typeface="Cambria Math" panose="02040503050406030204" pitchFamily="18" charset="0"/>
                                      <a:cs typeface="Corbel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i="1" dirty="0">
                              <a:latin typeface="Cambria Math" panose="02040503050406030204" pitchFamily="18" charset="0"/>
                              <a:cs typeface="Corbel"/>
                            </a:rPr>
                            <m:t>–</m:t>
                          </m:r>
                          <m:f>
                            <m:f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</m:ctrlPr>
                            </m:fPr>
                            <m:num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orbe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 panose="02040503050406030204" pitchFamily="18" charset="0"/>
                          <a:cs typeface="Corbel"/>
                        </a:rPr>
                        <m:t>negl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𝜆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orbel"/>
                        </a:rPr>
                        <m:t>)</m:t>
                      </m:r>
                    </m:oMath>
                  </m:oMathPara>
                </a14:m>
                <a:endParaRPr lang="en-GB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(asymptotic)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D9C899-3B35-377E-B08D-9ED68D3D2DEB}"/>
              </a:ext>
            </a:extLst>
          </p:cNvPr>
          <p:cNvSpPr txBox="1"/>
          <p:nvPr/>
        </p:nvSpPr>
        <p:spPr>
          <a:xfrm>
            <a:off x="838200" y="5205755"/>
            <a:ext cx="107210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adversary has access to an </a:t>
            </a: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encryption oracle and a decryption oracle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8EC73E8-745D-99E4-F62D-D703C49527B4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Formalizing IND-CCA security</a:t>
            </a:r>
          </a:p>
        </p:txBody>
      </p:sp>
    </p:spTree>
    <p:extLst>
      <p:ext uri="{BB962C8B-B14F-4D97-AF65-F5344CB8AC3E}">
        <p14:creationId xmlns:p14="http://schemas.microsoft.com/office/powerpoint/2010/main" val="8770749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/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Any SKE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SKE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=(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KGen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Enc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Dec</m:t>
                    </m:r>
                    <m:r>
                      <a:rPr lang="en-US" sz="2400" dirty="0">
                        <a:latin typeface="Cambria Math" panose="02040503050406030204" pitchFamily="18" charset="0"/>
                        <a:cs typeface="Corbel"/>
                      </a:rPr>
                      <m:t>)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that is </a:t>
                </a:r>
                <a:r>
                  <a:rPr lang="en-GB" sz="24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AE-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secure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also 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IND-CCA secure.</a:t>
                </a:r>
                <a:endParaRPr lang="en-GB" sz="2400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F91AE5C-9A8B-01D6-6727-9A91AE5B9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3" y="2185297"/>
                <a:ext cx="11062263" cy="27421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407504" y="1690688"/>
            <a:ext cx="3250096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Claim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4B9EA85-9C28-A4A0-54AD-2E4CFA45F22B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Relating AE security and IND-CCA security</a:t>
            </a:r>
          </a:p>
        </p:txBody>
      </p:sp>
    </p:spTree>
    <p:extLst>
      <p:ext uri="{BB962C8B-B14F-4D97-AF65-F5344CB8AC3E}">
        <p14:creationId xmlns:p14="http://schemas.microsoft.com/office/powerpoint/2010/main" val="4117548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AFC28-7D4D-3741-BF83-74400F38FCF4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orbel"/>
                <a:cs typeface="Corbel"/>
              </a:rPr>
              <a:t>Relations between security notions for symmetric encryption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78667" y="-241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43382" y="2012950"/>
            <a:ext cx="1600200" cy="101600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AE: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 IND-CPA       + INT-CTXT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90782" y="3695700"/>
            <a:ext cx="1600200" cy="40005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IND-CCA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8382" y="3562351"/>
            <a:ext cx="1617662" cy="708025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IND-CPA 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+ INT-PTXT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0782" y="5086350"/>
            <a:ext cx="1600200" cy="40005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IND-CPA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48382" y="5086350"/>
            <a:ext cx="1600200" cy="40005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INT-PTXT</a:t>
            </a:r>
          </a:p>
        </p:txBody>
      </p: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 flipH="1">
            <a:off x="3600382" y="3028950"/>
            <a:ext cx="1562100" cy="66675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>
            <a:off x="5878444" y="3028950"/>
            <a:ext cx="1912938" cy="5334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flipH="1">
            <a:off x="7478644" y="4270376"/>
            <a:ext cx="0" cy="81597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3676582" y="4095750"/>
            <a:ext cx="0" cy="9906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752782" y="4095750"/>
            <a:ext cx="152400" cy="971550"/>
            <a:chOff x="2667000" y="3505200"/>
            <a:chExt cx="152400" cy="971999"/>
          </a:xfrm>
        </p:grpSpPr>
        <p:cxnSp>
          <p:nvCxnSpPr>
            <p:cNvPr id="17" name="Straight Arrow Connector 25"/>
            <p:cNvCxnSpPr>
              <a:cxnSpLocks noChangeShapeType="1"/>
            </p:cNvCxnSpPr>
            <p:nvPr/>
          </p:nvCxnSpPr>
          <p:spPr bwMode="auto">
            <a:xfrm flipH="1" flipV="1">
              <a:off x="2743200" y="3505200"/>
              <a:ext cx="0" cy="97199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Straight Connector 28"/>
            <p:cNvCxnSpPr>
              <a:cxnSpLocks noChangeShapeType="1"/>
            </p:cNvCxnSpPr>
            <p:nvPr/>
          </p:nvCxnSpPr>
          <p:spPr bwMode="auto">
            <a:xfrm flipV="1">
              <a:off x="2667000" y="3886200"/>
              <a:ext cx="152400" cy="1524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7562782" y="4248150"/>
            <a:ext cx="152400" cy="838200"/>
            <a:chOff x="2667000" y="3505200"/>
            <a:chExt cx="152400" cy="971999"/>
          </a:xfrm>
        </p:grpSpPr>
        <p:cxnSp>
          <p:nvCxnSpPr>
            <p:cNvPr id="20" name="Straight Arrow Connector 33"/>
            <p:cNvCxnSpPr>
              <a:cxnSpLocks noChangeShapeType="1"/>
            </p:cNvCxnSpPr>
            <p:nvPr/>
          </p:nvCxnSpPr>
          <p:spPr bwMode="auto">
            <a:xfrm flipH="1" flipV="1">
              <a:off x="2743200" y="3505200"/>
              <a:ext cx="0" cy="97199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Straight Connector 34"/>
            <p:cNvCxnSpPr>
              <a:cxnSpLocks noChangeShapeType="1"/>
            </p:cNvCxnSpPr>
            <p:nvPr/>
          </p:nvCxnSpPr>
          <p:spPr bwMode="auto">
            <a:xfrm flipV="1">
              <a:off x="2667000" y="3886200"/>
              <a:ext cx="15240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flipV="1">
            <a:off x="3913119" y="3028950"/>
            <a:ext cx="1562100" cy="66675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 flipH="1" flipV="1">
            <a:off x="5481570" y="3028950"/>
            <a:ext cx="1914525" cy="5334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>
            <a:off x="4743382" y="3257550"/>
            <a:ext cx="15240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 flipV="1">
            <a:off x="6419782" y="3257550"/>
            <a:ext cx="152400" cy="152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4583044" y="3690938"/>
            <a:ext cx="2065338" cy="381000"/>
            <a:chOff x="3556002" y="3691465"/>
            <a:chExt cx="2065999" cy="381000"/>
          </a:xfrm>
        </p:grpSpPr>
        <p:cxnSp>
          <p:nvCxnSpPr>
            <p:cNvPr id="27" name="Straight Arrow Connector 1842186"/>
            <p:cNvCxnSpPr>
              <a:cxnSpLocks noChangeShapeType="1"/>
            </p:cNvCxnSpPr>
            <p:nvPr/>
          </p:nvCxnSpPr>
          <p:spPr bwMode="auto">
            <a:xfrm>
              <a:off x="3564601" y="3810000"/>
              <a:ext cx="20574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8" name="Straight Arrow Connector 53"/>
            <p:cNvCxnSpPr>
              <a:cxnSpLocks noChangeShapeType="1"/>
            </p:cNvCxnSpPr>
            <p:nvPr/>
          </p:nvCxnSpPr>
          <p:spPr bwMode="auto">
            <a:xfrm flipH="1" flipV="1">
              <a:off x="3556002" y="3962400"/>
              <a:ext cx="2057400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Straight Connector 54"/>
            <p:cNvCxnSpPr>
              <a:cxnSpLocks noChangeShapeType="1"/>
            </p:cNvCxnSpPr>
            <p:nvPr/>
          </p:nvCxnSpPr>
          <p:spPr bwMode="auto">
            <a:xfrm>
              <a:off x="4428070" y="3691465"/>
              <a:ext cx="1524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4590983" y="5097463"/>
            <a:ext cx="2066925" cy="381000"/>
            <a:chOff x="3556002" y="3691465"/>
            <a:chExt cx="2065999" cy="381000"/>
          </a:xfrm>
        </p:grpSpPr>
        <p:cxnSp>
          <p:nvCxnSpPr>
            <p:cNvPr id="31" name="Straight Arrow Connector 58"/>
            <p:cNvCxnSpPr>
              <a:cxnSpLocks noChangeShapeType="1"/>
            </p:cNvCxnSpPr>
            <p:nvPr/>
          </p:nvCxnSpPr>
          <p:spPr bwMode="auto">
            <a:xfrm>
              <a:off x="3564601" y="3810000"/>
              <a:ext cx="20574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Straight Arrow Connector 59"/>
            <p:cNvCxnSpPr>
              <a:cxnSpLocks noChangeShapeType="1"/>
            </p:cNvCxnSpPr>
            <p:nvPr/>
          </p:nvCxnSpPr>
          <p:spPr bwMode="auto">
            <a:xfrm flipH="1" flipV="1">
              <a:off x="3556002" y="3962400"/>
              <a:ext cx="2057400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Straight Connector 60"/>
            <p:cNvCxnSpPr>
              <a:cxnSpLocks noChangeShapeType="1"/>
            </p:cNvCxnSpPr>
            <p:nvPr/>
          </p:nvCxnSpPr>
          <p:spPr bwMode="auto">
            <a:xfrm>
              <a:off x="4428070" y="3691465"/>
              <a:ext cx="1524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5F6FABF-1E6A-3525-EB96-03BCA18E99A4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Relating all of the security notions for SKE</a:t>
            </a:r>
          </a:p>
        </p:txBody>
      </p:sp>
    </p:spTree>
    <p:extLst>
      <p:ext uri="{BB962C8B-B14F-4D97-AF65-F5344CB8AC3E}">
        <p14:creationId xmlns:p14="http://schemas.microsoft.com/office/powerpoint/2010/main" val="247943034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AFC28-7D4D-3741-BF83-74400F38FCF4}" type="slidenum">
              <a:rPr lang="en-US"/>
              <a:pPr>
                <a:defRPr/>
              </a:pPr>
              <a:t>45</a:t>
            </a:fld>
            <a:endParaRPr lang="en-US"/>
          </a:p>
        </p:txBody>
      </p:sp>
      <p:sp>
        <p:nvSpPr>
          <p:cNvPr id="1725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7322" y="1604504"/>
            <a:ext cx="11426686" cy="4886622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AE security implies IND-CCA security and INT-PTXT security.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So, AE security has emerged as the natural target security notion for symmetric encryption.</a:t>
            </a:r>
          </a:p>
          <a:p>
            <a:pPr marL="800100" lvl="1" indent="-342900">
              <a:buFont typeface="Arial"/>
              <a:buChar char="•"/>
              <a:defRPr/>
            </a:pP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it’s not the end of the story…</a:t>
            </a:r>
          </a:p>
          <a:p>
            <a:pPr marL="720725" lvl="1" indent="-481013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many applications we want to integrity protect some data and provide confidentiality for the remainder – AE with Associated Data, AEAD.</a:t>
            </a:r>
          </a:p>
          <a:p>
            <a:pPr marL="720725" lvl="1" indent="-481013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AE security does not protect against attacks on secure channels based on reordering or deletion of </a:t>
            </a:r>
            <a:r>
              <a:rPr lang="en-GB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ciphertexts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20725" lvl="1" indent="-481013">
              <a:buFont typeface="Arial"/>
              <a:buChar char="•"/>
              <a:defRPr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“AE implies IND-CCA” proof only works if there is a single possible error message.</a:t>
            </a:r>
          </a:p>
          <a:p>
            <a:pPr marL="1177925" lvl="2" indent="-481013">
              <a:buFont typeface="Arial"/>
              <a:buChar char="•"/>
              <a:defRPr/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charset="0"/>
              </a:rPr>
              <a:t>See: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charset="0"/>
              </a:rPr>
              <a:t>Boldyreva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charset="0"/>
              </a:rPr>
              <a:t>,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charset="0"/>
              </a:rPr>
              <a:t>Degabrielem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charset="0"/>
              </a:rPr>
              <a:t> Paterson, Stam: 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Symmetric Encryption with Distinguishable Decryption Failures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FSE 2o13: 367-390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78667" y="-241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20509ED-5D63-9CFE-B4EB-5E6D726A1E0B}"/>
              </a:ext>
            </a:extLst>
          </p:cNvPr>
          <p:cNvSpPr txBox="1">
            <a:spLocks noChangeArrowheads="1"/>
          </p:cNvSpPr>
          <p:nvPr/>
        </p:nvSpPr>
        <p:spPr>
          <a:xfrm>
            <a:off x="251790" y="168615"/>
            <a:ext cx="11426687" cy="98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3361286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A7ECE-8E5E-ED39-85F5-368B842F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Generic Composition</a:t>
            </a:r>
          </a:p>
        </p:txBody>
      </p:sp>
    </p:spTree>
    <p:extLst>
      <p:ext uri="{BB962C8B-B14F-4D97-AF65-F5344CB8AC3E}">
        <p14:creationId xmlns:p14="http://schemas.microsoft.com/office/powerpoint/2010/main" val="20207626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157" y="387277"/>
            <a:ext cx="10515600" cy="835927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Generic composition of SKE and MAC for AE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616227" y="1524001"/>
                <a:ext cx="10962860" cy="4874525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sz="24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Encrypt-and-MAC (E&amp;M) </a:t>
                </a:r>
              </a:p>
              <a:p>
                <a:pPr>
                  <a:buFont typeface="Arial"/>
                  <a:buChar char="•"/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Compute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←</m:t>
                    </m:r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Enc</m:t>
                    </m:r>
                    <m:r>
                      <a:rPr lang="en-GB" sz="2400" i="0" baseline="-25000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𝐸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←</m:t>
                    </m:r>
                    <m:r>
                      <m:rPr>
                        <m:sty m:val="p"/>
                      </m:rPr>
                      <a:rPr lang="en-GB" sz="2400" i="0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Tag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𝑀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𝑐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||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buFont typeface="Arial"/>
                  <a:buChar char="•"/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stateful variant is used in SSH.</a:t>
                </a:r>
              </a:p>
              <a:p>
                <a:pPr>
                  <a:buFont typeface="Arial"/>
                  <a:buChar char="•"/>
                </a:pP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GB" sz="24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MAC-then-Encrypt (</a:t>
                </a:r>
                <a:r>
                  <a:rPr lang="en-GB" sz="2400" b="1" u="sng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MtE</a:t>
                </a:r>
                <a:r>
                  <a:rPr lang="en-GB" sz="24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</a:p>
              <a:p>
                <a:pPr>
                  <a:buFont typeface="Arial"/>
                  <a:buChar char="•"/>
                  <a:tabLst>
                    <a:tab pos="361950" algn="l"/>
                  </a:tabLst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Compute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←</m:t>
                    </m:r>
                    <m:r>
                      <m:rPr>
                        <m:sty m:val="p"/>
                      </m:rPr>
                      <a:rPr lang="en-GB" sz="2400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Tag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𝑀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output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←</m:t>
                    </m:r>
                    <m:r>
                      <m:rPr>
                        <m:sty m:val="p"/>
                      </m:rPr>
                      <a:rPr lang="en-GB" sz="2400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Enc</m:t>
                    </m:r>
                    <m:r>
                      <a:rPr lang="en-GB" sz="2400" baseline="-25000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𝐸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||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buFont typeface="Arial"/>
                  <a:buChar char="•"/>
                  <a:tabLst>
                    <a:tab pos="361950" algn="l"/>
                  </a:tabLst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Used in SSL and TLS prior to TLS 1.3.</a:t>
                </a:r>
              </a:p>
              <a:p>
                <a:pPr>
                  <a:buFont typeface="Arial"/>
                  <a:buChar char="•"/>
                  <a:tabLst>
                    <a:tab pos="361950" algn="l"/>
                  </a:tabLst>
                </a:pP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GB" sz="24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Encrypt-then-MAC (</a:t>
                </a:r>
                <a:r>
                  <a:rPr lang="en-GB" sz="2400" b="1" u="sng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EtM</a:t>
                </a:r>
                <a:r>
                  <a:rPr lang="en-GB" sz="24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</a:p>
              <a:p>
                <a:pPr>
                  <a:buFont typeface="Arial"/>
                  <a:buChar char="•"/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Compute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←</m:t>
                    </m:r>
                    <m:r>
                      <m:rPr>
                        <m:sty m:val="p"/>
                      </m:rPr>
                      <a:rPr lang="en-GB" sz="2400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Enc</m:t>
                    </m:r>
                    <m:r>
                      <a:rPr lang="en-GB" sz="2400" baseline="-25000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𝐸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←</m:t>
                    </m:r>
                    <m:r>
                      <m:rPr>
                        <m:sty m:val="p"/>
                      </m:rPr>
                      <a:rPr lang="en-GB" sz="2400" dirty="0" err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Tag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𝑀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𝑐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||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𝜏</m:t>
                    </m:r>
                  </m:oMath>
                </a14:m>
                <a:r>
                  <a:rPr lang="en-GB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buFont typeface="Arial"/>
                  <a:buChar char="•"/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Used in IPsec ESP “enc + auth”.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616227" y="1524001"/>
                <a:ext cx="10962860" cy="4874525"/>
              </a:xfrm>
              <a:blipFill>
                <a:blip r:embed="rId2"/>
                <a:stretch>
                  <a:fillRect l="-1057" t="-1750" b="-5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9907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F91AE5C-9A8B-01D6-6727-9A91AE5B97B4}"/>
              </a:ext>
            </a:extLst>
          </p:cNvPr>
          <p:cNvSpPr/>
          <p:nvPr/>
        </p:nvSpPr>
        <p:spPr>
          <a:xfrm>
            <a:off x="814998" y="5155785"/>
            <a:ext cx="11062263" cy="133315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SKE is IND-CPA secure and MAC is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-CMA secure, then the resulting scheme from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AE-secure. </a:t>
            </a:r>
            <a:endParaRPr lang="en-GB" sz="24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EEAF2C-EC06-B590-8249-853DF5D18D35}"/>
              </a:ext>
            </a:extLst>
          </p:cNvPr>
          <p:cNvSpPr/>
          <p:nvPr/>
        </p:nvSpPr>
        <p:spPr>
          <a:xfrm>
            <a:off x="500269" y="4661176"/>
            <a:ext cx="4084982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Claim-3: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AE-secure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22ACB9-20C0-2578-1E28-23B929903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7" y="387277"/>
            <a:ext cx="10515600" cy="835927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Generic composition of SKE and MAC for AE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9DA4FE-7B15-3CC0-70C4-E0D592A8AAE9}"/>
              </a:ext>
            </a:extLst>
          </p:cNvPr>
          <p:cNvSpPr/>
          <p:nvPr/>
        </p:nvSpPr>
        <p:spPr>
          <a:xfrm>
            <a:off x="814998" y="3386929"/>
            <a:ext cx="11062263" cy="9962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resulting scheme from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AE-secure. </a:t>
            </a:r>
            <a:endParaRPr lang="en-GB" sz="24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BA1C06-D231-4966-BCE8-D5492EB7B1E7}"/>
              </a:ext>
            </a:extLst>
          </p:cNvPr>
          <p:cNvSpPr/>
          <p:nvPr/>
        </p:nvSpPr>
        <p:spPr>
          <a:xfrm>
            <a:off x="407503" y="3000650"/>
            <a:ext cx="4084983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Claim-2: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not AE-secure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F1AB62-3C15-B65B-D410-D7B7C6F97635}"/>
              </a:ext>
            </a:extLst>
          </p:cNvPr>
          <p:cNvSpPr/>
          <p:nvPr/>
        </p:nvSpPr>
        <p:spPr>
          <a:xfrm>
            <a:off x="814997" y="1698311"/>
            <a:ext cx="11062263" cy="9962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resulting scheme from E&amp;M is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AE-secure. </a:t>
            </a:r>
            <a:endParaRPr lang="en-GB" sz="24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3DBA61-3F4D-187B-4A86-079A0634544B}"/>
              </a:ext>
            </a:extLst>
          </p:cNvPr>
          <p:cNvSpPr/>
          <p:nvPr/>
        </p:nvSpPr>
        <p:spPr>
          <a:xfrm>
            <a:off x="407503" y="1312032"/>
            <a:ext cx="4018724" cy="5853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Claim-1: E&amp;M is not AE-secure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A0CA7F-1649-64FD-AC79-FA3B3A6C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7749" y="6470723"/>
            <a:ext cx="2743200" cy="365125"/>
          </a:xfrm>
        </p:spPr>
        <p:txBody>
          <a:bodyPr/>
          <a:lstStyle/>
          <a:p>
            <a:fld id="{6B49BB3D-90E4-C946-BCF9-8FBC622A1A06}" type="slidenum">
              <a:rPr lang="en-GB" smtClean="0"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53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6" grpId="0" animBg="1"/>
      <p:bldP spid="5" grpId="0" animBg="1"/>
      <p:bldP spid="7" grpId="0" animBg="1"/>
      <p:bldP spid="8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3236</Words>
  <Application>Microsoft Office PowerPoint</Application>
  <PresentationFormat>Widescreen</PresentationFormat>
  <Paragraphs>428</Paragraphs>
  <Slides>48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Aptos</vt:lpstr>
      <vt:lpstr>Aptos Display</vt:lpstr>
      <vt:lpstr>Arial</vt:lpstr>
      <vt:lpstr>Calibri</vt:lpstr>
      <vt:lpstr>Calibri Light</vt:lpstr>
      <vt:lpstr>Cambria Math</vt:lpstr>
      <vt:lpstr>Corbel</vt:lpstr>
      <vt:lpstr>Times New Roman</vt:lpstr>
      <vt:lpstr>Wingdings</vt:lpstr>
      <vt:lpstr>Office Theme</vt:lpstr>
      <vt:lpstr>1_Office Theme</vt:lpstr>
      <vt:lpstr>PowerPoint Presentation</vt:lpstr>
      <vt:lpstr>Outline</vt:lpstr>
      <vt:lpstr>Outline</vt:lpstr>
      <vt:lpstr>Message Authentication Codes (MACs)</vt:lpstr>
      <vt:lpstr>Introducing Message Authentication Codes (MACs)</vt:lpstr>
      <vt:lpstr>Introducing MACs</vt:lpstr>
      <vt:lpstr>Introducing MACs</vt:lpstr>
      <vt:lpstr>Introducing MACs</vt:lpstr>
      <vt:lpstr>Setting</vt:lpstr>
      <vt:lpstr>Defining MACs formally</vt:lpstr>
      <vt:lpstr>Security for MACs</vt:lpstr>
      <vt:lpstr>Security for MACs</vt:lpstr>
      <vt:lpstr>MAC security game in a picture</vt:lpstr>
      <vt:lpstr>PowerPoint Presentation</vt:lpstr>
      <vt:lpstr>wUF-CMA vs sUF-CMA security</vt:lpstr>
      <vt:lpstr>Attacks that MACs do not prevent</vt:lpstr>
      <vt:lpstr>Outline</vt:lpstr>
      <vt:lpstr>MACs from PRFs</vt:lpstr>
      <vt:lpstr>Quick recap: PRF-security</vt:lpstr>
      <vt:lpstr>Quick recap: PRF-security</vt:lpstr>
      <vt:lpstr>MAC from PRF family {E(k,⋅)} </vt:lpstr>
      <vt:lpstr>MAC domain extension from collision-resistant hash</vt:lpstr>
      <vt:lpstr>MAC domain extension from CR hashing</vt:lpstr>
      <vt:lpstr>MAC from PRF + collision resistant hash</vt:lpstr>
      <vt:lpstr>Outline</vt:lpstr>
      <vt:lpstr>Authenticated Encryption</vt:lpstr>
      <vt:lpstr>Secure communication: security goals</vt:lpstr>
      <vt:lpstr>Recap: SKE</vt:lpstr>
      <vt:lpstr>IND-CPA security for Symmetric Encryption </vt:lpstr>
      <vt:lpstr>PowerPoint Presentation</vt:lpstr>
      <vt:lpstr>PowerPoint Presentation</vt:lpstr>
      <vt:lpstr>IND-CPA security for Symmetric Encryption </vt:lpstr>
      <vt:lpstr>PowerPoint Presentation</vt:lpstr>
      <vt:lpstr>IND-CPA security for Symmetric Encryption </vt:lpstr>
      <vt:lpstr>PowerPoint Presentation</vt:lpstr>
      <vt:lpstr>PowerPoint Presentation</vt:lpstr>
      <vt:lpstr>PowerPoint Presentation</vt:lpstr>
      <vt:lpstr>Outline</vt:lpstr>
      <vt:lpstr>IND-CCA security of SKE</vt:lpstr>
      <vt:lpstr>PowerPoint Presentation</vt:lpstr>
      <vt:lpstr>IND-CPA security for Symmetric Encryption </vt:lpstr>
      <vt:lpstr>PowerPoint Presentation</vt:lpstr>
      <vt:lpstr>PowerPoint Presentation</vt:lpstr>
      <vt:lpstr>Relations between security notions for symmetric encryption</vt:lpstr>
      <vt:lpstr>PowerPoint Presentation</vt:lpstr>
      <vt:lpstr>Generic Composition</vt:lpstr>
      <vt:lpstr>Generic composition of SKE and MAC for AE</vt:lpstr>
      <vt:lpstr>Generic composition of SKE and MAC for AE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Sikhar Patranabis</dc:creator>
  <cp:lastModifiedBy>Sikhar Patranabis</cp:lastModifiedBy>
  <cp:revision>9</cp:revision>
  <dcterms:created xsi:type="dcterms:W3CDTF">2024-06-04T14:25:10Z</dcterms:created>
  <dcterms:modified xsi:type="dcterms:W3CDTF">2024-06-07T06:45:52Z</dcterms:modified>
</cp:coreProperties>
</file>