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4"/>
  </p:notesMasterIdLst>
  <p:sldIdLst>
    <p:sldId id="787" r:id="rId3"/>
    <p:sldId id="2147471602" r:id="rId4"/>
    <p:sldId id="2147471615" r:id="rId5"/>
    <p:sldId id="2147471593" r:id="rId6"/>
    <p:sldId id="1091" r:id="rId7"/>
    <p:sldId id="1128" r:id="rId8"/>
    <p:sldId id="2147471595" r:id="rId9"/>
    <p:sldId id="2147471603" r:id="rId10"/>
    <p:sldId id="2147471604" r:id="rId11"/>
    <p:sldId id="2147471606" r:id="rId12"/>
    <p:sldId id="2147471605" r:id="rId13"/>
    <p:sldId id="2147471616" r:id="rId14"/>
    <p:sldId id="2147471613" r:id="rId15"/>
    <p:sldId id="1097" r:id="rId16"/>
    <p:sldId id="2147471607" r:id="rId17"/>
    <p:sldId id="2147471608" r:id="rId18"/>
    <p:sldId id="2147471609" r:id="rId19"/>
    <p:sldId id="2147471617" r:id="rId20"/>
    <p:sldId id="2147471612" r:id="rId21"/>
    <p:sldId id="1125" r:id="rId22"/>
    <p:sldId id="1156" r:id="rId23"/>
    <p:sldId id="1141" r:id="rId24"/>
    <p:sldId id="2147471610" r:id="rId25"/>
    <p:sldId id="2147471611" r:id="rId26"/>
    <p:sldId id="1175" r:id="rId27"/>
    <p:sldId id="1176" r:id="rId28"/>
    <p:sldId id="1146" r:id="rId29"/>
    <p:sldId id="1147" r:id="rId30"/>
    <p:sldId id="1148" r:id="rId31"/>
    <p:sldId id="1178" r:id="rId32"/>
    <p:sldId id="1179" r:id="rId33"/>
    <p:sldId id="1180" r:id="rId34"/>
    <p:sldId id="1181" r:id="rId35"/>
    <p:sldId id="1182" r:id="rId36"/>
    <p:sldId id="1184" r:id="rId37"/>
    <p:sldId id="1151" r:id="rId38"/>
    <p:sldId id="1183" r:id="rId39"/>
    <p:sldId id="1152" r:id="rId40"/>
    <p:sldId id="1153" r:id="rId41"/>
    <p:sldId id="1154" r:id="rId42"/>
    <p:sldId id="2147471618" r:id="rId43"/>
    <p:sldId id="2147471614" r:id="rId44"/>
    <p:sldId id="2147471592" r:id="rId45"/>
    <p:sldId id="1188" r:id="rId46"/>
    <p:sldId id="1190" r:id="rId47"/>
    <p:sldId id="1191" r:id="rId48"/>
    <p:sldId id="1192" r:id="rId49"/>
    <p:sldId id="1193" r:id="rId50"/>
    <p:sldId id="1195" r:id="rId51"/>
    <p:sldId id="1196" r:id="rId52"/>
    <p:sldId id="1194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EFD1-5361-4A79-8E0B-054AD9D7DE5B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658BD-C8E2-4D4C-9577-3A3ED73D4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28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3680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933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457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0499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423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29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090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445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6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1992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5236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20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2804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7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5634A-0D65-2F07-EA79-3909A392C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977FDE-41B1-B909-330E-4255169D9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963FE-4218-CE37-C3D3-BC2778B72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4FC84-AEFA-4B81-A5D3-AB795CA48CE0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26876-EB9F-8221-C084-651C77AA1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22719-B518-86B5-B8DC-157804075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24A60-6539-483D-A289-59825A62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8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9451B-ECDE-A758-C9A7-A1C1B736B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F0FDC-FDBD-CB8D-16E7-4CCFA56AC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834C0-428E-152B-4355-2FCF99894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4FC84-AEFA-4B81-A5D3-AB795CA48CE0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A5B85-6B5F-0B49-D347-E6191E104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D52F7-1275-9357-74B2-21B0F4FAC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24A60-6539-483D-A289-59825A62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6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4B185-64AC-08EA-EAD1-D3E9DC8BD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2186B-CDD4-A165-90A4-D4AF9AC7F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80EC5-B7C7-FD7F-20AF-0DE80965E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4FC84-AEFA-4B81-A5D3-AB795CA48CE0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0C7CA-E20D-2A43-7FDC-9FFE4B9B9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BEBF0-F160-5F7B-535C-8739A9B21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24A60-6539-483D-A289-59825A62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3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EF28D-95EA-BDB8-3CF9-29F0F3042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4951D-7450-D786-7064-7F4DD8A94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F0E57E-8681-861A-5621-9213E24B1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9E1FA-1F93-EE8E-BA56-A53F9D6B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4FC84-AEFA-4B81-A5D3-AB795CA48CE0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25796-C1BD-719D-1FD5-C335E48D5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52CC8-6755-41EE-4587-02DBDC0A8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24A60-6539-483D-A289-59825A62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88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FCB48-AF4C-7A3D-E6DE-30AA64061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2BC6C-9F31-7BD6-57EB-9561AF5DA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F951EB-3180-ED5C-A12F-0606A7BD2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4A971E-0A8D-9ECD-B733-E0C8F2F124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5D01D5-9400-C074-C22B-7BBA698663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FAB425-9F23-749C-CD29-34ED7C8D2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4FC84-AEFA-4B81-A5D3-AB795CA48CE0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7CF6DC-8D20-4CF5-843C-1C1B71F09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1C874C-A72C-5080-9648-B3AF76223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24A60-6539-483D-A289-59825A62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02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D9117-990A-C2DF-6F24-08FD6D0DE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E825FB-7D01-AEC4-72A6-DDAD0DDA0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4FC84-AEFA-4B81-A5D3-AB795CA48CE0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7B2EB3-B78E-AA19-9136-995919C12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05873E-BE7B-1D8F-7D61-E863C6A7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24A60-6539-483D-A289-59825A62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89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7D8713-D534-2A83-FCE0-2DA66093B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4FC84-AEFA-4B81-A5D3-AB795CA48CE0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F629FB-F3EB-BCF7-BC83-3EEBFBA0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0478E-24B9-0BB9-4D79-15CD5FF73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24A60-6539-483D-A289-59825A62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51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15CBB-F099-16DA-EB48-E8B3DBD9A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13B9E-4411-2CF6-8D41-6314FB006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A4F0F-47B0-C7BC-98BA-F4DB623DA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1D64C-1100-7529-7E49-78AC79422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4FC84-AEFA-4B81-A5D3-AB795CA48CE0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F4CC5-2B46-FA96-D251-0D2B06179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FC94C-26D0-C562-BE0A-81DB20BE1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24A60-6539-483D-A289-59825A62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75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92EF-3632-7D15-B78F-63B573A5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B9ABC9-14C5-C267-075D-8F196C2B89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0348-AAF6-4F0D-61A0-9CBDF44B5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BC22B1-4312-E47A-95D8-B1F51B706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4FC84-AEFA-4B81-A5D3-AB795CA48CE0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0BA132-1CC1-0EFB-3A2F-95A12805B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C24E34-E3F9-4349-3E1E-E94594B9D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24A60-6539-483D-A289-59825A62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12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08768-40A4-E746-21B8-DBF8B2B62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BE4DD2-5FD6-69EA-172D-88BB75985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441E0-FE9B-08B7-0B50-45259B9A7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4FC84-AEFA-4B81-A5D3-AB795CA48CE0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7A5F2-79CD-0D49-FB38-80ED940AA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09CFD-B2D2-D286-E766-0B7B7E03E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24A60-6539-483D-A289-59825A62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54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4A1771-201D-E9B8-4DD4-D6B6A561A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E5948F-0012-35BB-D24F-8D8D61C87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E4C35-A18C-39E2-2158-4BFDDB1ED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4FC84-AEFA-4B81-A5D3-AB795CA48CE0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67A9C-871F-F772-1D44-63D026AA2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2F25F-4BC7-FCC1-2594-38A81AE23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24A60-6539-483D-A289-59825A62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867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12689-F585-1CFC-D51E-84D1A948E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12B79E-C27C-5B42-76EA-C8ACCC418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DDFC1-6240-3EAE-9C70-53F0F1D7B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E22A-2CCB-47C5-9A4D-4BAA4E51BE0B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FF36A-B753-3962-ED5D-672E76E92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63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E8769-B4E6-5DC5-A2F7-A8BF9A482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66192-F2F5-5A16-9212-F2AA4039C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5B4FF-CD22-8ADE-979D-44DD4AB9E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3C86-1ECF-4B1D-9640-224567A602A7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1C25D-1B99-CA9D-7884-F87C07573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047BB64-1B06-F74F-BDA1-EBBE48B4A994}"/>
              </a:ext>
            </a:extLst>
          </p:cNvPr>
          <p:cNvSpPr txBox="1">
            <a:spLocks/>
          </p:cNvSpPr>
          <p:nvPr userDrawn="1"/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C1BEBE-0F1E-494B-86B3-522265B23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25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3CFEB-FDEE-F902-B2C9-5E13BB945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AEC49-D919-75F1-FA3B-845CB90E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5CDBC-F8E0-0DD5-C903-F246AFFC2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3866-902F-4ABD-874E-75294FBC9238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21051-F132-6BC7-6BBD-47D70D092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259CAC-965D-DEB5-D6BB-2B785070584A}"/>
              </a:ext>
            </a:extLst>
          </p:cNvPr>
          <p:cNvSpPr txBox="1">
            <a:spLocks/>
          </p:cNvSpPr>
          <p:nvPr userDrawn="1"/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C1BEBE-0F1E-494B-86B3-522265B23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326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4361-A236-713C-5DA9-D7452C55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650E2-0C47-EEF6-0AAE-3ABBFF3538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A2614-2CDB-78A9-75CC-C7323CA9C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122762-E460-3F69-E0B2-AAAF144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98A0-11DC-4188-832C-EFB030ED3262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784C1-720B-1F9E-03C3-67225ED93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1DF16A9-EAA1-8243-B956-2C53F141B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102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D2839-E757-583F-A8D2-2C0268097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278CC-EBD4-1452-049D-5E8CE5479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123AE-F1A6-2B0B-E3D0-85F958BD5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D5EC75-CF2C-33B3-562B-034C431F60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778FDA-999B-752D-0955-B2984113CD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C611A5-2063-7436-092C-B7B986DEB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7881-71EF-4929-AC29-8F5F2E197F27}" type="datetime1">
              <a:rPr lang="en-US" smtClean="0"/>
              <a:t>6/7/2024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369F1B-2C6B-FEBF-D04E-A81C074A4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E96A9ED-294E-F4EA-8FBF-B7B50FB9E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306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D7DF0-E119-0A61-53F3-8D6C19DDA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C0BB58-6C97-48F4-D4AE-1560FF5F2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5408-67BF-41B4-841C-C5F9AE4DC863}" type="datetime1">
              <a:rPr lang="en-US" smtClean="0"/>
              <a:t>6/7/2024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520C7C-A0BE-B017-A1D5-5CD2EDC3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898796-DF77-99B8-57CC-82A3D769A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207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201EEC-3DFA-F5F9-B020-8A068D2E8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A55B0-52A7-41B2-ABB8-6CD3437A3EC4}" type="datetime1">
              <a:rPr lang="en-US" smtClean="0"/>
              <a:t>6/7/2024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9291DF-73AF-9DE4-EE7F-FC1F19D3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4B51122-E2C9-D55C-C453-153A0E6E0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133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5F7ED-A939-E4AE-94DE-309779841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064E5-3B84-EE0D-B9EE-F45B66A4B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2DF41-5BE2-2F28-3857-11C13D822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101E2A-1572-54E6-2271-61A2DBDBC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7062-409A-4565-8016-E6FE87B1E7E0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B381D2-D821-7E3E-67BA-1728B1AEB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7F6BC00-02B3-FC09-6662-CD885F47E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21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74F2-EA9D-2010-47AE-CF1992184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0558AA-CC44-D037-0D74-53791AA864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18CFD-0DD0-515A-458F-A7F08093B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CB862-A5E5-5B41-5D14-5DB94E4D4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A839-318F-4B40-B8E3-6629840F5CE8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F00C0-C250-641E-23E5-E814AAF3D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776C0-FD3E-38BF-BFDF-8CF444D00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2358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4BCD8-BB3D-3C02-112F-D24A57EDE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5B1296-8128-1503-14BE-A52A786AE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D8695-16DA-1E85-5F2B-ECF31009D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FB58B-DBEB-4C82-BC45-946DE5E6ACF4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6EEFA-32AF-6675-840D-2FB74B8D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6E1303E-6F8D-A52B-092A-6BAD06F3A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1154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24A6FA-787D-75D7-454F-6B365C9317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EF6262-C8FD-42DF-152B-6D222ECF9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5F7EF7-8873-1103-266C-FBB6DB66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6E59-2B73-4761-B6A4-0420B12E3AB6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5050A-8D4B-7FAC-61CB-02522E488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22FB66-6C08-61FF-20FD-0E8296C25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011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31408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37049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17294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960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E14591-B373-FD9C-1B74-1834436A1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FFE330-B65E-6B96-B83A-FBD33B0A9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7DE10-7148-E03D-393B-3C1690B493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94FC84-AEFA-4B81-A5D3-AB795CA48CE0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24413-618E-DB16-7923-4BC04EEBE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10899-5870-A876-1F3B-50E157BB7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24A60-6539-483D-A289-59825A62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6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F2D44A-6D8C-4B20-2C62-F1CF9C703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8B5BC-1C77-FCBE-83AB-2A3901763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D24B5-8D5C-BBE7-5FAC-849F0C7859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7D82C-D194-4CF3-BBD1-B3D5FDDD1E01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D89F8-CDA6-B54D-8AEF-FFA27D339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D018A-E40F-EE88-637D-25157D1252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00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ikhar.patranabis@ibm.com" TargetMode="External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research.ibm.com/people/sikhar-patranabi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javacodegeeks.com/2012/07/hash-length-extension-attacks.html" TargetMode="Externa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src.nist.gov/projects/hash-functions/nist-policy-on-hash-function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eprint.iacr.org/2020/014" TargetMode="External"/><Relationship Id="rId5" Type="http://schemas.openxmlformats.org/officeDocument/2006/relationships/hyperlink" Target="https://shattered.it/" TargetMode="External"/><Relationship Id="rId4" Type="http://schemas.openxmlformats.org/officeDocument/2006/relationships/hyperlink" Target="https://sites.google.com/site/itstheshappening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SHA-3#Comparison_of_SHA_functions" TargetMode="Externa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9.wmf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rmationisbeautiful.net/visualizations/worlds-biggest-data-breaches-hack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password-hashing.net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xkcd.com/1286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arstechnica.com/security/2013/05/how-crackers-make-minced-meat-out-of-your-passwords/" TargetMode="External"/><Relationship Id="rId7" Type="http://schemas.openxmlformats.org/officeDocument/2006/relationships/hyperlink" Target="https://password-hashing.net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tarsnap.com/scrypt.html" TargetMode="External"/><Relationship Id="rId5" Type="http://schemas.openxmlformats.org/officeDocument/2006/relationships/hyperlink" Target="https://en.wikipedia.org/wiki/PBKDF2" TargetMode="External"/><Relationship Id="rId4" Type="http://schemas.openxmlformats.org/officeDocument/2006/relationships/hyperlink" Target="http://www.informationisbeautiful.net/visualizations/worlds-biggest-data-breaches-hack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BM_Research_011_v2.tif" descr="IBM_Research_011_v2.tif">
            <a:extLst>
              <a:ext uri="{FF2B5EF4-FFF2-40B4-BE49-F238E27FC236}">
                <a16:creationId xmlns:a16="http://schemas.microsoft.com/office/drawing/2014/main" id="{609E29E1-1EC1-D71A-28E0-CCAC0C028B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8000"/>
          </a:blip>
          <a:stretch>
            <a:fillRect/>
          </a:stretch>
        </p:blipFill>
        <p:spPr>
          <a:xfrm flipH="1">
            <a:off x="0" y="447"/>
            <a:ext cx="12190413" cy="685710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619D669E-F8B1-4419-0E57-986FE8C26BE2}"/>
              </a:ext>
            </a:extLst>
          </p:cNvPr>
          <p:cNvSpPr txBox="1">
            <a:spLocks/>
          </p:cNvSpPr>
          <p:nvPr/>
        </p:nvSpPr>
        <p:spPr>
          <a:xfrm>
            <a:off x="328473" y="1416303"/>
            <a:ext cx="11542487" cy="12438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Introduction to Symmetric-Key Cryptography (Part-3) </a:t>
            </a:r>
            <a:endParaRPr lang="en-US" sz="4000" b="1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EBEA3BB9-88BB-1CD8-8172-0FC0CAA24E58}"/>
              </a:ext>
            </a:extLst>
          </p:cNvPr>
          <p:cNvSpPr txBox="1">
            <a:spLocks/>
          </p:cNvSpPr>
          <p:nvPr/>
        </p:nvSpPr>
        <p:spPr>
          <a:xfrm>
            <a:off x="345581" y="3979939"/>
            <a:ext cx="11585359" cy="147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Sikhar Patranabis (IBM Research India)</a:t>
            </a:r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sikhar.patranabis@ibm.com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hlinkClick r:id="rId4"/>
              </a:rPr>
              <a:t>https://research.ibm.com/people/sikhar-patranabis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B496A5-AB4B-A7AC-3E1B-7711FBFEB574}"/>
              </a:ext>
            </a:extLst>
          </p:cNvPr>
          <p:cNvSpPr txBox="1"/>
          <p:nvPr/>
        </p:nvSpPr>
        <p:spPr>
          <a:xfrm>
            <a:off x="328472" y="5903397"/>
            <a:ext cx="115682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00000"/>
                </a:solidFill>
              </a:rPr>
              <a:t>IITB Trust Lab                                                                                         4</a:t>
            </a:r>
            <a:r>
              <a:rPr lang="en-US" sz="3000" baseline="30000" dirty="0">
                <a:solidFill>
                  <a:srgbClr val="C00000"/>
                </a:solidFill>
              </a:rPr>
              <a:t>th</a:t>
            </a:r>
            <a:r>
              <a:rPr lang="en-US" sz="3000" dirty="0">
                <a:solidFill>
                  <a:srgbClr val="C00000"/>
                </a:solidFill>
              </a:rPr>
              <a:t> June 2024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73E3E8B-6670-EB4A-D760-ED1C8BAC3398}"/>
              </a:ext>
            </a:extLst>
          </p:cNvPr>
          <p:cNvSpPr/>
          <p:nvPr/>
        </p:nvSpPr>
        <p:spPr>
          <a:xfrm>
            <a:off x="10473179" y="184754"/>
            <a:ext cx="1397781" cy="9051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3D1A8AF-7444-7FD2-2537-C9F011638E9E}"/>
              </a:ext>
            </a:extLst>
          </p:cNvPr>
          <p:cNvGrpSpPr>
            <a:grpSpLocks noChangeAspect="1"/>
          </p:cNvGrpSpPr>
          <p:nvPr/>
        </p:nvGrpSpPr>
        <p:grpSpPr>
          <a:xfrm>
            <a:off x="10576686" y="292579"/>
            <a:ext cx="1247328" cy="797328"/>
            <a:chOff x="3681796" y="3646832"/>
            <a:chExt cx="934742" cy="563139"/>
          </a:xfrm>
        </p:grpSpPr>
        <p:pic>
          <p:nvPicPr>
            <p:cNvPr id="33" name="Picture 32" descr="A picture containing drawing, sunset, light&#10;&#10;Description automatically generated">
              <a:extLst>
                <a:ext uri="{FF2B5EF4-FFF2-40B4-BE49-F238E27FC236}">
                  <a16:creationId xmlns:a16="http://schemas.microsoft.com/office/drawing/2014/main" id="{7700B6C1-5FFF-B4A2-A7A4-E312351F3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0254" b="13389"/>
            <a:stretch/>
          </p:blipFill>
          <p:spPr>
            <a:xfrm>
              <a:off x="3737491" y="3646832"/>
              <a:ext cx="813538" cy="332207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5AD8875-0B90-FB9A-6A4B-3D3322888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81796" y="3925484"/>
              <a:ext cx="934742" cy="284487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45D107E-EB3F-FD7B-E695-071F8447C389}"/>
              </a:ext>
            </a:extLst>
          </p:cNvPr>
          <p:cNvSpPr txBox="1"/>
          <p:nvPr/>
        </p:nvSpPr>
        <p:spPr>
          <a:xfrm>
            <a:off x="345581" y="2972329"/>
            <a:ext cx="11568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ACM India Summer School 2024 (Day 3, Session-2)</a:t>
            </a:r>
          </a:p>
        </p:txBody>
      </p:sp>
    </p:spTree>
    <p:extLst>
      <p:ext uri="{BB962C8B-B14F-4D97-AF65-F5344CB8AC3E}">
        <p14:creationId xmlns:p14="http://schemas.microsoft.com/office/powerpoint/2010/main" val="2142781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FDFB-EE85-3B7E-5A4D-D79BB43B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41780-2909-1100-73B5-D8411A66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Cryptographic hash functions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Generic attacks 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 paradigms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Application: password hashing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542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FDFB-EE85-3B7E-5A4D-D79BB43B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41780-2909-1100-73B5-D8411A66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Cryptographic hash functions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Generic attacks 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 paradigms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Application: password hashing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603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87A094-B140-BCC8-3A77-C30DE555C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Cryptographic hash functions</a:t>
            </a:r>
          </a:p>
        </p:txBody>
      </p:sp>
    </p:spTree>
    <p:extLst>
      <p:ext uri="{BB962C8B-B14F-4D97-AF65-F5344CB8AC3E}">
        <p14:creationId xmlns:p14="http://schemas.microsoft.com/office/powerpoint/2010/main" val="4145891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0512" y="96770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000" dirty="0">
                <a:cs typeface="Corbel"/>
              </a:rPr>
              <a:t>Say hello to cryptographic hash functions!</a:t>
            </a:r>
            <a:endParaRPr lang="en-US" sz="4000" dirty="0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49A65E01-7573-DDC4-B664-99C70E06BF9E}"/>
                  </a:ext>
                </a:extLst>
              </p:cNvPr>
              <p:cNvSpPr/>
              <p:nvPr/>
            </p:nvSpPr>
            <p:spPr>
              <a:xfrm>
                <a:off x="271668" y="1733066"/>
                <a:ext cx="11648663" cy="2177981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-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bit</a:t>
                </a: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(cryptographic) hash function is an efficiently computable function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			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𝐻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: 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∗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 → {0, 1}</m:t>
                    </m:r>
                    <m:r>
                      <a:rPr kumimoji="0" lang="en-US" sz="2400" b="0" i="1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mapping an arbitrary length input string to a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fixed-length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hash value (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message digest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).</a:t>
                </a:r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49A65E01-7573-DDC4-B664-99C70E06BF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68" y="1733066"/>
                <a:ext cx="11648663" cy="217798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10649117-70FD-6C9B-8311-3696CC277A9B}"/>
              </a:ext>
            </a:extLst>
          </p:cNvPr>
          <p:cNvSpPr/>
          <p:nvPr/>
        </p:nvSpPr>
        <p:spPr>
          <a:xfrm>
            <a:off x="271668" y="1286907"/>
            <a:ext cx="3081131" cy="46493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Syntax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866B1A9-9EC8-5FCF-4177-26C4267074AA}"/>
                  </a:ext>
                </a:extLst>
              </p:cNvPr>
              <p:cNvSpPr/>
              <p:nvPr/>
            </p:nvSpPr>
            <p:spPr>
              <a:xfrm>
                <a:off x="271668" y="4343400"/>
                <a:ext cx="11648663" cy="2266121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 deterministic oracle that, given any input, outputs a uniformly random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-bit string.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Too ideal to be realizable in practice, but often assumed to simplify security analyses.</a:t>
                </a:r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866B1A9-9EC8-5FCF-4177-26C4267074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68" y="4343400"/>
                <a:ext cx="11648663" cy="2266121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EAB7E9A0-E3D4-3EC0-88E0-309634D3E97B}"/>
              </a:ext>
            </a:extLst>
          </p:cNvPr>
          <p:cNvSpPr/>
          <p:nvPr/>
        </p:nvSpPr>
        <p:spPr>
          <a:xfrm>
            <a:off x="271669" y="4004158"/>
            <a:ext cx="5824331" cy="46493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Ideal visualization: Random oracle</a:t>
            </a:r>
          </a:p>
        </p:txBody>
      </p:sp>
    </p:spTree>
    <p:extLst>
      <p:ext uri="{BB962C8B-B14F-4D97-AF65-F5344CB8AC3E}">
        <p14:creationId xmlns:p14="http://schemas.microsoft.com/office/powerpoint/2010/main" val="36734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Primary security goals for hash functions (informal)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98174" y="1948069"/>
                <a:ext cx="11728173" cy="4518559"/>
              </a:xfrm>
            </p:spPr>
            <p:txBody>
              <a:bodyPr>
                <a:normAutofit/>
              </a:bodyPr>
              <a:lstStyle/>
              <a:p>
                <a:pPr marL="363538" indent="-363538">
                  <a:buFont typeface="Arial"/>
                  <a:buChar char="•"/>
                </a:pPr>
                <a:r>
                  <a:rPr lang="en-US" b="1" dirty="0"/>
                  <a:t>Preimage resistance (one-</a:t>
                </a:r>
                <a:r>
                  <a:rPr lang="en-US" b="1" dirty="0" err="1"/>
                  <a:t>wayness</a:t>
                </a:r>
                <a:r>
                  <a:rPr lang="en-US" b="1" dirty="0"/>
                  <a:t>)</a:t>
                </a:r>
                <a:r>
                  <a:rPr lang="en-US" dirty="0"/>
                  <a:t>: given a hash value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, it is infeasible to find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∈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i="1" dirty="0"/>
                  <a:t>.</a:t>
                </a:r>
              </a:p>
              <a:p>
                <a:pPr marL="0" indent="0">
                  <a:buNone/>
                </a:pPr>
                <a:endParaRPr lang="en-US" i="1" dirty="0"/>
              </a:p>
              <a:p>
                <a:pPr marL="363538" indent="-363538">
                  <a:buFont typeface="Arial"/>
                  <a:buChar char="•"/>
                </a:pPr>
                <a:r>
                  <a:rPr lang="en-US" b="1" dirty="0"/>
                  <a:t>Second preimage resistance:</a:t>
                </a:r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, it is infeasible to find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</a:t>
                </a:r>
              </a:p>
              <a:p>
                <a:pPr marL="363538" indent="-363538">
                  <a:buFont typeface="Arial"/>
                  <a:buChar char="•"/>
                </a:pPr>
                <a:endParaRPr lang="en-US" dirty="0"/>
              </a:p>
              <a:p>
                <a:pPr marL="363538" indent="-363538">
                  <a:buFont typeface="Arial"/>
                  <a:buChar char="•"/>
                </a:pPr>
                <a:r>
                  <a:rPr lang="en-US" b="1" dirty="0"/>
                  <a:t>Collision resistance:</a:t>
                </a:r>
                <a:r>
                  <a:rPr lang="en-US" dirty="0"/>
                  <a:t> it is infeasible to find collisions, i.e., a pair of messages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≠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8174" y="1948069"/>
                <a:ext cx="11728173" cy="4518559"/>
              </a:xfrm>
              <a:blipFill>
                <a:blip r:embed="rId2"/>
                <a:stretch>
                  <a:fillRect l="-936" t="-2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732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56591" y="365125"/>
            <a:ext cx="11171583" cy="1325563"/>
          </a:xfrm>
        </p:spPr>
        <p:txBody>
          <a:bodyPr>
            <a:normAutofit/>
          </a:bodyPr>
          <a:lstStyle/>
          <a:p>
            <a:r>
              <a:rPr lang="en-GB" sz="4000" dirty="0"/>
              <a:t>Secondary security goals for hash functions (informal)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98174" y="1948069"/>
                <a:ext cx="11728173" cy="4518559"/>
              </a:xfrm>
            </p:spPr>
            <p:txBody>
              <a:bodyPr>
                <a:normAutofit/>
              </a:bodyPr>
              <a:lstStyle/>
              <a:p>
                <a:pPr marL="363538" indent="-363538">
                  <a:buFont typeface="Arial"/>
                  <a:buChar char="•"/>
                </a:pPr>
                <a:r>
                  <a:rPr lang="en-US" b="1" dirty="0"/>
                  <a:t>Non-correlation</a:t>
                </a:r>
                <a:r>
                  <a:rPr lang="en-US" dirty="0"/>
                  <a:t>: inputs and outputs of H should not be correlated.</a:t>
                </a:r>
                <a:endParaRPr lang="en-US" i="1" dirty="0"/>
              </a:p>
              <a:p>
                <a:pPr marL="0" indent="0">
                  <a:buNone/>
                </a:pPr>
                <a:endParaRPr lang="en-US" i="1" dirty="0"/>
              </a:p>
              <a:p>
                <a:pPr marL="363538" indent="-363538">
                  <a:buFont typeface="Arial"/>
                  <a:buChar char="•"/>
                </a:pPr>
                <a:r>
                  <a:rPr lang="en-US" b="1" dirty="0"/>
                  <a:t>Near-collision resistance:</a:t>
                </a:r>
                <a:r>
                  <a:rPr lang="en-US" dirty="0"/>
                  <a:t> it is infeasible to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 ≈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</a:t>
                </a:r>
              </a:p>
              <a:p>
                <a:pPr marL="363538" indent="-363538">
                  <a:buFont typeface="Arial"/>
                  <a:buChar char="•"/>
                </a:pPr>
                <a:endParaRPr lang="en-US" dirty="0"/>
              </a:p>
              <a:p>
                <a:pPr marL="363538" indent="-363538">
                  <a:buFont typeface="Arial"/>
                  <a:buChar char="•"/>
                </a:pPr>
                <a:r>
                  <a:rPr lang="en-US" b="1" dirty="0"/>
                  <a:t>Partial pre-image resistance:</a:t>
                </a:r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it is infeasible to recover any partial information about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8174" y="1948069"/>
                <a:ext cx="11728173" cy="4518559"/>
              </a:xfrm>
              <a:blipFill>
                <a:blip r:embed="rId2"/>
                <a:stretch>
                  <a:fillRect l="-936" t="-2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612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A2DC4-58A1-9FB3-CE17-AFE79D9BE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collision-resistance: Attempt-1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85B1F10F-3011-880C-DA9F-BCB2071E0CF4}"/>
                  </a:ext>
                </a:extLst>
              </p:cNvPr>
              <p:cNvSpPr/>
              <p:nvPr/>
            </p:nvSpPr>
            <p:spPr>
              <a:xfrm>
                <a:off x="662598" y="1960214"/>
                <a:ext cx="11062263" cy="2744681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r>
                  <a:rPr lang="en-US" sz="2400" dirty="0">
                    <a:cs typeface="Corbel"/>
                  </a:rPr>
                  <a:t>A hash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𝐻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: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dirty="0">
                    <a:cs typeface="Corbel"/>
                  </a:rPr>
                  <a:t> is said to be collision-resistant if for any PPT algorithm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r>
                  <a:rPr lang="en-GB" sz="2400" dirty="0">
                    <a:cs typeface="Corbel"/>
                  </a:rPr>
                  <a:t>,</a:t>
                </a:r>
              </a:p>
              <a:p>
                <a:endParaRPr lang="en-GB" sz="2400" dirty="0">
                  <a:cs typeface="Corbel"/>
                </a:endParaRPr>
              </a:p>
              <a:p>
                <a:pPr algn="ctr"/>
                <a:r>
                  <a:rPr lang="en-GB" sz="2400" dirty="0">
                    <a:cs typeface="Corbel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Corbel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𝜆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𝑛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𝑚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′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: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𝑚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≠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∧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𝑚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cs typeface="Corbel"/>
                      </a:rPr>
                      <m:t>negl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dirty="0">
                    <a:cs typeface="Corbel"/>
                  </a:rPr>
                  <a:t>.</a:t>
                </a:r>
              </a:p>
            </p:txBody>
          </p:sp>
        </mc:Choice>
        <mc:Fallback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85B1F10F-3011-880C-DA9F-BCB2071E0C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98" y="1960214"/>
                <a:ext cx="11062263" cy="274468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5BFE498-8378-DE66-4A84-C2752602B5AA}"/>
              </a:ext>
            </a:extLst>
          </p:cNvPr>
          <p:cNvSpPr/>
          <p:nvPr/>
        </p:nvSpPr>
        <p:spPr>
          <a:xfrm>
            <a:off x="407504" y="1761432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Definition: Attempt-1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69F808-BF6D-18BD-B9BE-9C67A10AFDBC}"/>
              </a:ext>
            </a:extLst>
          </p:cNvPr>
          <p:cNvSpPr txBox="1"/>
          <p:nvPr/>
        </p:nvSpPr>
        <p:spPr>
          <a:xfrm>
            <a:off x="1651819" y="5250426"/>
            <a:ext cx="8259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Inherently flawed</a:t>
            </a:r>
          </a:p>
        </p:txBody>
      </p:sp>
    </p:spTree>
    <p:extLst>
      <p:ext uri="{BB962C8B-B14F-4D97-AF65-F5344CB8AC3E}">
        <p14:creationId xmlns:p14="http://schemas.microsoft.com/office/powerpoint/2010/main" val="383944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A2DC4-58A1-9FB3-CE17-AFE79D9BE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collision-resistance: Attempt-2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85B1F10F-3011-880C-DA9F-BCB2071E0CF4}"/>
                  </a:ext>
                </a:extLst>
              </p:cNvPr>
              <p:cNvSpPr/>
              <p:nvPr/>
            </p:nvSpPr>
            <p:spPr>
              <a:xfrm>
                <a:off x="662598" y="1960214"/>
                <a:ext cx="11062263" cy="2744681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cs typeface="Corbel"/>
                  </a:rPr>
                  <a:t>A hash function family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𝑝𝑝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: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𝑛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𝑝𝑝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∈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  <a:cs typeface="Corbel"/>
                              </a:rPr>
                              <m:t>P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𝜆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>
                    <a:cs typeface="Corbel"/>
                  </a:rPr>
                  <a:t> is said to be collision-resistant if for any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𝑝𝑝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$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Corbel"/>
                          </a:rPr>
                          <m:t>P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𝜆</m:t>
                        </m:r>
                      </m:sub>
                    </m:sSub>
                  </m:oMath>
                </a14:m>
                <a:r>
                  <a:rPr lang="en-US" sz="2400" dirty="0">
                    <a:cs typeface="Corbel"/>
                  </a:rPr>
                  <a:t> and any PPT algorithm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r>
                  <a:rPr lang="en-GB" sz="2400" dirty="0">
                    <a:cs typeface="Corbel"/>
                  </a:rPr>
                  <a:t>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lvl="1" algn="ctr"/>
                <a:r>
                  <a:rPr lang="en-GB" sz="2400" dirty="0">
                    <a:cs typeface="Corbel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Corbel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𝜆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𝑝𝑝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𝑚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′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: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𝑚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≠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∧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𝑝𝑝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𝑚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𝑝𝑝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cs typeface="Corbel"/>
                      </a:rPr>
                      <m:t>negl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endParaRPr lang="en-GB" sz="2400" dirty="0">
                  <a:cs typeface="Corbel"/>
                </a:endParaRPr>
              </a:p>
            </p:txBody>
          </p:sp>
        </mc:Choice>
        <mc:Fallback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85B1F10F-3011-880C-DA9F-BCB2071E0C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98" y="1960214"/>
                <a:ext cx="11062263" cy="274468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5BFE498-8378-DE66-4A84-C2752602B5AA}"/>
              </a:ext>
            </a:extLst>
          </p:cNvPr>
          <p:cNvSpPr/>
          <p:nvPr/>
        </p:nvSpPr>
        <p:spPr>
          <a:xfrm>
            <a:off x="407504" y="1761432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Definition: Attempt-2</a:t>
            </a:r>
          </a:p>
        </p:txBody>
      </p:sp>
    </p:spTree>
    <p:extLst>
      <p:ext uri="{BB962C8B-B14F-4D97-AF65-F5344CB8AC3E}">
        <p14:creationId xmlns:p14="http://schemas.microsoft.com/office/powerpoint/2010/main" val="2637973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A2DC4-58A1-9FB3-CE17-AFE79D9BE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45" y="150825"/>
            <a:ext cx="10515600" cy="1325563"/>
          </a:xfrm>
        </p:spPr>
        <p:txBody>
          <a:bodyPr/>
          <a:lstStyle/>
          <a:p>
            <a:r>
              <a:rPr lang="en-US" dirty="0"/>
              <a:t>Defining other properties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85B1F10F-3011-880C-DA9F-BCB2071E0CF4}"/>
                  </a:ext>
                </a:extLst>
              </p:cNvPr>
              <p:cNvSpPr/>
              <p:nvPr/>
            </p:nvSpPr>
            <p:spPr>
              <a:xfrm>
                <a:off x="387295" y="1527688"/>
                <a:ext cx="11062263" cy="2356147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cs typeface="Corbel"/>
                  </a:rPr>
                  <a:t>A hash function family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𝑝𝑝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Corbel"/>
                              </a:rPr>
                              <m:t>: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orbel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𝑛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𝑝𝑝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∈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cs typeface="Corbel"/>
                              </a:rPr>
                              <m:t>P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Corbel"/>
                              </a:rPr>
                              <m:t>𝜆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>
                    <a:cs typeface="Corbel"/>
                  </a:rPr>
                  <a:t> is said to be preimage-resistant if for any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Corbel"/>
                      </a:rPr>
                      <m:t>𝑝𝑝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←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$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cs typeface="Corbel"/>
                          </a:rPr>
                          <m:t>P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𝜆</m:t>
                        </m:r>
                      </m:sub>
                    </m:sSub>
                  </m:oMath>
                </a14:m>
                <a:r>
                  <a:rPr lang="en-US" sz="2400" dirty="0">
                    <a:cs typeface="Corbel"/>
                  </a:rPr>
                  <a:t>, any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∈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𝜆</m:t>
                        </m:r>
                      </m:sup>
                    </m:sSup>
                  </m:oMath>
                </a14:m>
                <a:r>
                  <a:rPr lang="en-US" sz="2400" dirty="0">
                    <a:cs typeface="Corbel"/>
                  </a:rPr>
                  <a:t>, and any PPT algorithm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r>
                  <a:rPr lang="en-GB" sz="2400" dirty="0">
                    <a:cs typeface="Corbel"/>
                  </a:rPr>
                  <a:t>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lvl="1" algn="ctr"/>
                <a:r>
                  <a:rPr lang="en-GB" sz="2400" dirty="0">
                    <a:cs typeface="Corbel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Corbel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𝜆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𝑝𝑝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𝑝𝑝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𝑚</m:t>
                                    </m:r>
                                  </m:e>
                                </m:d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𝑚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′: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𝑚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≠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∧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𝑝𝑝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𝑚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𝑝𝑝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cs typeface="Corbel"/>
                      </a:rPr>
                      <m:t>negl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endParaRPr lang="en-GB" sz="2400" dirty="0">
                  <a:cs typeface="Corbel"/>
                </a:endParaRPr>
              </a:p>
            </p:txBody>
          </p:sp>
        </mc:Choice>
        <mc:Fallback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85B1F10F-3011-880C-DA9F-BCB2071E0C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95" y="1527688"/>
                <a:ext cx="11062263" cy="2356147"/>
              </a:xfrm>
              <a:prstGeom prst="roundRect">
                <a:avLst/>
              </a:prstGeom>
              <a:blipFill>
                <a:blip r:embed="rId2"/>
                <a:stretch>
                  <a:fillRect r="-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5BFE498-8378-DE66-4A84-C2752602B5AA}"/>
              </a:ext>
            </a:extLst>
          </p:cNvPr>
          <p:cNvSpPr/>
          <p:nvPr/>
        </p:nvSpPr>
        <p:spPr>
          <a:xfrm>
            <a:off x="132201" y="1328906"/>
            <a:ext cx="468560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 (preimage resistance)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C9AE443B-B200-63B9-52A3-2F061CF22454}"/>
                  </a:ext>
                </a:extLst>
              </p:cNvPr>
              <p:cNvSpPr/>
              <p:nvPr/>
            </p:nvSpPr>
            <p:spPr>
              <a:xfrm>
                <a:off x="467139" y="4265881"/>
                <a:ext cx="11062263" cy="2356147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cs typeface="Corbel"/>
                  </a:rPr>
                  <a:t>A hash function family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𝑝𝑝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Corbel"/>
                              </a:rPr>
                              <m:t>: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orbel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𝑛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𝑝𝑝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∈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cs typeface="Corbel"/>
                              </a:rPr>
                              <m:t>P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Corbel"/>
                              </a:rPr>
                              <m:t>𝜆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>
                    <a:cs typeface="Corbel"/>
                  </a:rPr>
                  <a:t> is said to be second preimage-resistant if for any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Corbel"/>
                      </a:rPr>
                      <m:t>𝑝𝑝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←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$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cs typeface="Corbel"/>
                          </a:rPr>
                          <m:t>P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𝜆</m:t>
                        </m:r>
                      </m:sub>
                    </m:sSub>
                  </m:oMath>
                </a14:m>
                <a:r>
                  <a:rPr lang="en-US" sz="2400" dirty="0">
                    <a:cs typeface="Corbel"/>
                  </a:rPr>
                  <a:t>, any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∈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𝜆</m:t>
                        </m:r>
                      </m:sup>
                    </m:sSup>
                  </m:oMath>
                </a14:m>
                <a:r>
                  <a:rPr lang="en-US" sz="2400" dirty="0">
                    <a:cs typeface="Corbel"/>
                  </a:rPr>
                  <a:t>, and any PPT algorithm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r>
                  <a:rPr lang="en-GB" sz="2400" dirty="0">
                    <a:cs typeface="Corbel"/>
                  </a:rPr>
                  <a:t>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lvl="1" algn="ctr"/>
                <a:r>
                  <a:rPr lang="en-GB" sz="2400" dirty="0">
                    <a:cs typeface="Corbel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Corbel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𝜆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𝑝𝑝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𝑚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: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orbel"/>
                              </a:rPr>
                              <m:t>𝑚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orbel"/>
                              </a:rPr>
                              <m:t>≠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orbel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orbel"/>
                              </a:rPr>
                              <m:t>∧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𝑝𝑝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𝑚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𝑝𝑝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cs typeface="Corbel"/>
                      </a:rPr>
                      <m:t>negl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endParaRPr lang="en-GB" sz="2400" dirty="0">
                  <a:cs typeface="Corbel"/>
                </a:endParaRPr>
              </a:p>
            </p:txBody>
          </p:sp>
        </mc:Choice>
        <mc:Fallback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C9AE443B-B200-63B9-52A3-2F061CF224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139" y="4265881"/>
                <a:ext cx="11062263" cy="235614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408630F0-7DC6-4F42-9B04-7957885C60B8}"/>
              </a:ext>
            </a:extLst>
          </p:cNvPr>
          <p:cNvSpPr/>
          <p:nvPr/>
        </p:nvSpPr>
        <p:spPr>
          <a:xfrm>
            <a:off x="212045" y="4067099"/>
            <a:ext cx="5471000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 (second preimage resistance)</a:t>
            </a:r>
          </a:p>
        </p:txBody>
      </p:sp>
    </p:spTree>
    <p:extLst>
      <p:ext uri="{BB962C8B-B14F-4D97-AF65-F5344CB8AC3E}">
        <p14:creationId xmlns:p14="http://schemas.microsoft.com/office/powerpoint/2010/main" val="398381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C1EC1-9777-0D0F-AAC9-B6F636CF1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Relationships between security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EB6B2-86F1-9600-096C-3A280EAAC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/>
              <a:t>True or False:</a:t>
            </a:r>
          </a:p>
          <a:p>
            <a:endParaRPr lang="en-US" dirty="0"/>
          </a:p>
          <a:p>
            <a:r>
              <a:rPr lang="en-US" b="1" dirty="0"/>
              <a:t>Claim-1:</a:t>
            </a:r>
            <a:r>
              <a:rPr lang="en-US" dirty="0"/>
              <a:t> Any hash function family that is collision-resistant is also second pre-image resistant.</a:t>
            </a:r>
          </a:p>
          <a:p>
            <a:endParaRPr lang="en-US" dirty="0"/>
          </a:p>
          <a:p>
            <a:r>
              <a:rPr lang="en-US" b="1" dirty="0"/>
              <a:t>Claim-2:</a:t>
            </a:r>
            <a:r>
              <a:rPr lang="en-US" dirty="0"/>
              <a:t> Any hash function family that is collision-resistant is also preimage-resistant.</a:t>
            </a:r>
          </a:p>
        </p:txBody>
      </p:sp>
    </p:spTree>
    <p:extLst>
      <p:ext uri="{BB962C8B-B14F-4D97-AF65-F5344CB8AC3E}">
        <p14:creationId xmlns:p14="http://schemas.microsoft.com/office/powerpoint/2010/main" val="236900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FDFB-EE85-3B7E-5A4D-D79BB43B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41780-2909-1100-73B5-D8411A66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Cryptographic hash functions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Generic attacks 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 paradigms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Application: password hashing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931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87A094-B140-BCC8-3A77-C30DE555C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Generic attacks on cryptographic hash functions</a:t>
            </a:r>
          </a:p>
        </p:txBody>
      </p:sp>
    </p:spTree>
    <p:extLst>
      <p:ext uri="{BB962C8B-B14F-4D97-AF65-F5344CB8AC3E}">
        <p14:creationId xmlns:p14="http://schemas.microsoft.com/office/powerpoint/2010/main" val="2680712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Generic attacks on hash functions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007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98090" y="1600200"/>
                <a:ext cx="10655710" cy="4798326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Assume that a hash function behaves like a random function </a:t>
                </a:r>
              </a:p>
              <a:p>
                <a:pPr lvl="1"/>
                <a:r>
                  <a:rPr lang="en-US" dirty="0"/>
                  <a:t>True if the hash function is modeled as a random oracle.</a:t>
                </a:r>
              </a:p>
              <a:p>
                <a:pPr lvl="1"/>
                <a:r>
                  <a:rPr lang="en-US" dirty="0"/>
                  <a:t>Usually true for hash functions in practice.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Then there are generic attacks on pre-image resistance and second pre-image resistance. Why?</a:t>
                </a:r>
              </a:p>
              <a:p>
                <a:pPr lvl="1"/>
                <a:r>
                  <a:rPr lang="en-US" dirty="0"/>
                  <a:t>Iterate over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inputs.</a:t>
                </a:r>
              </a:p>
              <a:p>
                <a:endParaRPr lang="en-US" sz="2400" dirty="0"/>
              </a:p>
              <a:p>
                <a:r>
                  <a:rPr lang="en-US" sz="2400" b="1" dirty="0"/>
                  <a:t>Designer’s goal</a:t>
                </a:r>
                <a:r>
                  <a:rPr lang="en-US" sz="2400" dirty="0"/>
                  <a:t>: ensure there are no better attacks on pre-image resistance and second pre-image resistance than these generic attacks.</a:t>
                </a:r>
              </a:p>
            </p:txBody>
          </p:sp>
        </mc:Choice>
        <mc:Fallback>
          <p:sp>
            <p:nvSpPr>
              <p:cNvPr id="8007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98090" y="1600200"/>
                <a:ext cx="10655710" cy="4798326"/>
              </a:xfrm>
              <a:blipFill>
                <a:blip r:embed="rId2"/>
                <a:stretch>
                  <a:fillRect l="-801" t="-1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991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Generic attacks on collision-resistance of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07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98090" y="1600200"/>
                <a:ext cx="10655710" cy="4798326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Assume that a hash function behaves like a random function </a:t>
                </a:r>
              </a:p>
              <a:p>
                <a:pPr lvl="1"/>
                <a:r>
                  <a:rPr lang="en-US" dirty="0"/>
                  <a:t>True if the hash function is modeled as a random oracle.</a:t>
                </a:r>
              </a:p>
              <a:p>
                <a:pPr lvl="1"/>
                <a:r>
                  <a:rPr lang="en-US" dirty="0"/>
                  <a:t>Usually true for hash functions in practice.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Then there are generic attacks on collision-resistance.</a:t>
                </a:r>
              </a:p>
              <a:p>
                <a:endParaRPr lang="en-US" sz="2400" dirty="0"/>
              </a:p>
              <a:p>
                <a:r>
                  <a:rPr lang="en-US" sz="2400" b="1" dirty="0"/>
                  <a:t>By the birthday bound, </a:t>
                </a:r>
                <a:r>
                  <a:rPr lang="en-US" sz="2400" dirty="0"/>
                  <a:t>iterating over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sup>
                    </m:sSup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inputs throws up a collision with reasonable probability.</a:t>
                </a:r>
              </a:p>
              <a:p>
                <a:endParaRPr lang="en-US" sz="2400" dirty="0"/>
              </a:p>
              <a:p>
                <a:r>
                  <a:rPr lang="en-US" sz="2400" b="1" dirty="0"/>
                  <a:t>Designer’s goal</a:t>
                </a:r>
                <a:r>
                  <a:rPr lang="en-US" sz="2400" dirty="0"/>
                  <a:t>: ensure there are no better attacks on collision-resistance than the generic attack.</a:t>
                </a:r>
              </a:p>
            </p:txBody>
          </p:sp>
        </mc:Choice>
        <mc:Fallback xmlns="">
          <p:sp>
            <p:nvSpPr>
              <p:cNvPr id="8007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98090" y="1600200"/>
                <a:ext cx="10655710" cy="4798326"/>
              </a:xfrm>
              <a:blipFill>
                <a:blip r:embed="rId2"/>
                <a:stretch>
                  <a:fillRect l="-801" t="-1779" r="-9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912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A9EA4-196D-47FA-CAA9-2BC9832DC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birthday bound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62CCF8-AE8B-B42B-63C6-AEB2BD7C468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Suppose we have a set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objects, and we randomly at random from the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times (where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).</a:t>
                </a:r>
              </a:p>
              <a:p>
                <a:endParaRPr lang="en-US" dirty="0"/>
              </a:p>
              <a:p>
                <a:r>
                  <a:rPr lang="en-US" dirty="0"/>
                  <a:t>What is the probability of a collision? </a:t>
                </a:r>
              </a:p>
              <a:p>
                <a:endParaRPr lang="en-US" dirty="0"/>
              </a:p>
              <a:p>
                <a:r>
                  <a:rPr lang="en-US" b="1" dirty="0"/>
                  <a:t>Claim:</a:t>
                </a:r>
                <a:r>
                  <a:rPr lang="en-US" dirty="0"/>
                  <a:t> Probability of a collision is approximately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 –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 baseline="30000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/2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, this probability is about 39%.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62CCF8-AE8B-B42B-63C6-AEB2BD7C46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827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Conclusions from birthday bound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07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98090" y="1600200"/>
                <a:ext cx="10655710" cy="4798326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There is a generic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(2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-cost attack on any hash function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-bit outputs. 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So, any hash function with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-bit outputs only affords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sz="2400" dirty="0"/>
                  <a:t> bits of collision-resistance security. 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We need hash functions with 256-bit outputs to achieve 128-bit security level.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SHA-1, in widespread use, has an output size of 160 bits, so can only reach 80-bit security level against generic collision attack.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8007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98090" y="1600200"/>
                <a:ext cx="10655710" cy="4798326"/>
              </a:xfrm>
              <a:blipFill>
                <a:blip r:embed="rId2"/>
                <a:stretch>
                  <a:fillRect l="-801" t="-1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9513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FDFB-EE85-3B7E-5A4D-D79BB43B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41780-2909-1100-73B5-D8411A66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Cryptographic hash functions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Generic attacks 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 paradigms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Application: password hashing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714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87A094-B140-BCC8-3A77-C30DE555C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Designing cryptographic hash functions</a:t>
            </a:r>
          </a:p>
        </p:txBody>
      </p:sp>
    </p:spTree>
    <p:extLst>
      <p:ext uri="{BB962C8B-B14F-4D97-AF65-F5344CB8AC3E}">
        <p14:creationId xmlns:p14="http://schemas.microsoft.com/office/powerpoint/2010/main" val="1463221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3600" dirty="0">
                <a:cs typeface="Corbel"/>
              </a:rPr>
              <a:t>Standards for hash functions</a:t>
            </a:r>
            <a:endParaRPr lang="en-US" sz="3600" dirty="0">
              <a:cs typeface="Corbel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1013791" y="1552222"/>
            <a:ext cx="10515600" cy="4846304"/>
          </a:xfrm>
        </p:spPr>
        <p:txBody>
          <a:bodyPr>
            <a:normAutofit/>
          </a:bodyPr>
          <a:lstStyle/>
          <a:p>
            <a:r>
              <a:rPr lang="en-US" b="1" dirty="0"/>
              <a:t>NIST </a:t>
            </a:r>
          </a:p>
          <a:p>
            <a:pPr lvl="1"/>
            <a:r>
              <a:rPr lang="en-US" dirty="0"/>
              <a:t>SHA-1 (until 2010)</a:t>
            </a:r>
          </a:p>
          <a:p>
            <a:pPr lvl="1"/>
            <a:r>
              <a:rPr lang="en-US" dirty="0"/>
              <a:t>SHA-2 (includes SHA-224, SHA-256, SHA-384, SHA-512) </a:t>
            </a:r>
          </a:p>
          <a:p>
            <a:pPr lvl="1"/>
            <a:r>
              <a:rPr lang="en-US" dirty="0"/>
              <a:t>SHA-3 (Keccak) </a:t>
            </a:r>
          </a:p>
          <a:p>
            <a:pPr lvl="1"/>
            <a:endParaRPr lang="en-US" dirty="0"/>
          </a:p>
          <a:p>
            <a:r>
              <a:rPr lang="en-US" b="1" dirty="0"/>
              <a:t>NESSIE </a:t>
            </a:r>
          </a:p>
          <a:p>
            <a:pPr lvl="1"/>
            <a:r>
              <a:rPr lang="en-US" dirty="0"/>
              <a:t>SHA-256, SHA-384, SHA-512</a:t>
            </a:r>
          </a:p>
          <a:p>
            <a:pPr lvl="1"/>
            <a:r>
              <a:rPr lang="en-US" dirty="0"/>
              <a:t>WHIRLPOOL </a:t>
            </a:r>
          </a:p>
          <a:p>
            <a:pPr lvl="1"/>
            <a:endParaRPr lang="en-US" dirty="0"/>
          </a:p>
          <a:p>
            <a:r>
              <a:rPr lang="en-US" b="1" dirty="0"/>
              <a:t>CRYPTREC </a:t>
            </a:r>
          </a:p>
          <a:p>
            <a:pPr lvl="1"/>
            <a:r>
              <a:rPr lang="en-US" dirty="0"/>
              <a:t>SHA-256, SHA-384, SHA-512 </a:t>
            </a:r>
          </a:p>
          <a:p>
            <a:pPr marL="352425" indent="-352425">
              <a:buFont typeface="Arial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36125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Hash Function Designs</a:t>
            </a:r>
          </a:p>
        </p:txBody>
      </p:sp>
      <p:sp>
        <p:nvSpPr>
          <p:cNvPr id="80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Several design paradigms:</a:t>
            </a:r>
          </a:p>
          <a:p>
            <a:pPr marL="742950" lvl="1" indent="-285750">
              <a:buFont typeface="Arial"/>
              <a:buChar char="•"/>
            </a:pPr>
            <a:r>
              <a:rPr lang="en-US" sz="2800" dirty="0"/>
              <a:t>Based on block ciphers.</a:t>
            </a:r>
          </a:p>
          <a:p>
            <a:pPr marL="742950" lvl="1" indent="-285750">
              <a:buFont typeface="Arial"/>
              <a:buChar char="•"/>
            </a:pPr>
            <a:r>
              <a:rPr lang="en-US" sz="2800" dirty="0"/>
              <a:t>Dedicated designs.</a:t>
            </a:r>
          </a:p>
          <a:p>
            <a:pPr marL="285750" indent="-285750">
              <a:buFont typeface="Arial"/>
              <a:buChar char="•"/>
            </a:pPr>
            <a:endParaRPr lang="en-US" sz="3200" dirty="0"/>
          </a:p>
          <a:p>
            <a:pPr marL="285750" indent="-285750">
              <a:buFont typeface="Arial"/>
              <a:buChar char="•"/>
            </a:pPr>
            <a:r>
              <a:rPr lang="en-US" sz="3200" dirty="0"/>
              <a:t>M</a:t>
            </a:r>
            <a:r>
              <a:rPr lang="en-GB" sz="3200" dirty="0" err="1"/>
              <a:t>ust</a:t>
            </a:r>
            <a:r>
              <a:rPr lang="en-GB" sz="3200" dirty="0"/>
              <a:t> be able to </a:t>
            </a:r>
            <a:r>
              <a:rPr lang="en-US" sz="3200" dirty="0"/>
              <a:t>process</a:t>
            </a:r>
            <a:r>
              <a:rPr lang="en-GB" sz="3200" dirty="0"/>
              <a:t> </a:t>
            </a:r>
            <a:r>
              <a:rPr lang="en-US" sz="3200" dirty="0"/>
              <a:t>arbitrary length messages.</a:t>
            </a:r>
          </a:p>
          <a:p>
            <a:pPr marL="714375" lvl="1" indent="-350838">
              <a:buFont typeface="Arial"/>
              <a:buChar char="•"/>
            </a:pPr>
            <a:r>
              <a:rPr lang="en-US" sz="2800" dirty="0"/>
              <a:t>Leads naturally to the idea of an iterative design.</a:t>
            </a:r>
          </a:p>
        </p:txBody>
      </p:sp>
    </p:spTree>
    <p:extLst>
      <p:ext uri="{BB962C8B-B14F-4D97-AF65-F5344CB8AC3E}">
        <p14:creationId xmlns:p14="http://schemas.microsoft.com/office/powerpoint/2010/main" val="1506409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7936"/>
          </a:xfrm>
        </p:spPr>
        <p:txBody>
          <a:bodyPr>
            <a:normAutofit/>
          </a:bodyPr>
          <a:lstStyle/>
          <a:p>
            <a:r>
              <a:rPr lang="en-US" sz="3600" dirty="0"/>
              <a:t>Merkle-</a:t>
            </a:r>
            <a:r>
              <a:rPr lang="en-US" sz="3600" dirty="0" err="1"/>
              <a:t>Damgård</a:t>
            </a:r>
            <a:r>
              <a:rPr lang="en-US" sz="3600" dirty="0"/>
              <a:t> (MD) iterated hashing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63120"/>
                <a:ext cx="10591800" cy="318951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Construct a hash function from a </a:t>
                </a:r>
                <a:r>
                  <a:rPr lang="en-US" b="1" dirty="0">
                    <a:solidFill>
                      <a:schemeClr val="tx1"/>
                    </a:solidFill>
                  </a:rPr>
                  <a:t>compression function.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block length,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output length,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𝐼𝑉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∈ 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constant.</a:t>
                </a:r>
              </a:p>
              <a:p>
                <a:pPr marL="363538" indent="-363538">
                  <a:buFont typeface="Arial"/>
                  <a:buChar char="•"/>
                  <a:tabLst>
                    <a:tab pos="628650" algn="l"/>
                  </a:tabLst>
                </a:pPr>
                <a:r>
                  <a:rPr lang="en-US" dirty="0">
                    <a:solidFill>
                      <a:schemeClr val="tx1"/>
                    </a:solidFill>
                  </a:rPr>
                  <a:t>Assume we have: </a:t>
                </a:r>
              </a:p>
              <a:p>
                <a:pPr marL="820738" lvl="1" indent="-363538">
                  <a:buFont typeface="Arial"/>
                  <a:buChar char="•"/>
                  <a:tabLst>
                    <a:tab pos="628650" algn="l"/>
                  </a:tabLst>
                </a:pPr>
                <a:r>
                  <a:rPr lang="en-US" dirty="0">
                    <a:solidFill>
                      <a:schemeClr val="tx1"/>
                    </a:solidFill>
                  </a:rPr>
                  <a:t>a compression function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→ 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i="1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820738" lvl="1" indent="-363538">
                  <a:buFont typeface="Arial"/>
                  <a:buChar char="•"/>
                  <a:tabLst>
                    <a:tab pos="628650" algn="l"/>
                  </a:tabLst>
                </a:pPr>
                <a:r>
                  <a:rPr lang="en-US" dirty="0">
                    <a:solidFill>
                      <a:schemeClr val="tx1"/>
                    </a:solidFill>
                  </a:rPr>
                  <a:t>a padding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pad</m:t>
                    </m:r>
                    <m:r>
                      <a:rPr lang="en-US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(.)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such that length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’=</m:t>
                    </m:r>
                    <m:r>
                      <m:rPr>
                        <m:sty m:val="p"/>
                      </m:rPr>
                      <a:rPr lang="en-US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pad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a multiple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i="1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in bits.</a:t>
                </a:r>
              </a:p>
              <a:p>
                <a:pPr marL="363538" indent="-363538">
                  <a:buFont typeface="Arial"/>
                  <a:buChar char="•"/>
                  <a:tabLst>
                    <a:tab pos="628650" algn="l"/>
                  </a:tabLst>
                </a:pPr>
                <a:r>
                  <a:rPr lang="en-US" dirty="0">
                    <a:solidFill>
                      <a:schemeClr val="tx1"/>
                    </a:solidFill>
                  </a:rPr>
                  <a:t>Break-up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’=</m:t>
                    </m:r>
                    <m:r>
                      <m:rPr>
                        <m:sty m:val="p"/>
                      </m:rPr>
                      <a:rPr lang="en-US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pad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into blocks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,…,</m:t>
                    </m:r>
                    <m:sSubSup>
                      <m:sSubSup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  <m:sup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each of length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363538" indent="-363538">
                  <a:buFont typeface="Arial"/>
                  <a:buChar char="•"/>
                  <a:tabLst>
                    <a:tab pos="628650" algn="l"/>
                  </a:tabLst>
                </a:pPr>
                <a:r>
                  <a:rPr lang="en-US" dirty="0">
                    <a:solidFill>
                      <a:schemeClr val="tx1"/>
                    </a:solidFill>
                  </a:rPr>
                  <a:t>Process blocks as shown </a:t>
                </a:r>
                <a:r>
                  <a:rPr lang="en-US" b="1" dirty="0">
                    <a:solidFill>
                      <a:schemeClr val="tx1"/>
                    </a:solidFill>
                  </a:rPr>
                  <a:t>below</a:t>
                </a:r>
                <a:r>
                  <a:rPr lang="en-US" dirty="0">
                    <a:solidFill>
                      <a:schemeClr val="tx1"/>
                    </a:solidFill>
                  </a:rPr>
                  <a:t> to compute hash value </a:t>
                </a:r>
                <a:r>
                  <a:rPr lang="en-US" i="1" dirty="0">
                    <a:solidFill>
                      <a:schemeClr val="tx1"/>
                    </a:solidFill>
                  </a:rPr>
                  <a:t>H</a:t>
                </a:r>
                <a:r>
                  <a:rPr lang="en-US" dirty="0">
                    <a:solidFill>
                      <a:schemeClr val="tx1"/>
                    </a:solidFill>
                  </a:rPr>
                  <a:t>(</a:t>
                </a:r>
                <a:r>
                  <a:rPr lang="en-US" i="1" dirty="0">
                    <a:solidFill>
                      <a:schemeClr val="tx1"/>
                    </a:solidFill>
                  </a:rPr>
                  <a:t>m</a:t>
                </a:r>
                <a:r>
                  <a:rPr lang="en-US" dirty="0">
                    <a:solidFill>
                      <a:schemeClr val="tx1"/>
                    </a:solidFill>
                  </a:rPr>
                  <a:t>).</a:t>
                </a:r>
              </a:p>
              <a:p>
                <a:pPr marL="363538" indent="-363538">
                  <a:buFont typeface="Arial"/>
                  <a:buChar char="•"/>
                  <a:tabLst>
                    <a:tab pos="628650" algn="l"/>
                  </a:tabLst>
                </a:pPr>
                <a:r>
                  <a:rPr lang="en-US" b="1" dirty="0">
                    <a:solidFill>
                      <a:schemeClr val="tx1"/>
                    </a:solidFill>
                  </a:rPr>
                  <a:t>Prominent instantiations: MD5, SHA-1, SHA-2, WHIRLPOOL.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63120"/>
                <a:ext cx="10591800" cy="3189514"/>
              </a:xfrm>
              <a:blipFill>
                <a:blip r:embed="rId2"/>
                <a:stretch>
                  <a:fillRect l="-921" t="-4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Screen Shot 2015-10-12 at 12.25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326" y="4578147"/>
            <a:ext cx="8003474" cy="211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562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CBE18-C84A-ABEE-FF37-37D7564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Collision-resistance of MD iterated hashing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E97683-991C-4AF7-FBA1-AD8DA685DF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b="1" dirty="0"/>
                  <a:t>Theorem: </a:t>
                </a:r>
                <a:r>
                  <a:rPr lang="en-US" dirty="0"/>
                  <a:t>Let the padding scheme be defined as</a:t>
                </a:r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1(0)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len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b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i="1" baseline="-25000" dirty="0"/>
              </a:p>
              <a:p>
                <a:pPr marL="0" indent="0">
                  <a:buNone/>
                </a:pPr>
                <a:r>
                  <a:rPr lang="en-US" sz="2800" dirty="0"/>
                  <a:t>where: </a:t>
                </a:r>
              </a:p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0 ≤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&lt;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800" i="1" dirty="0"/>
                  <a:t> </a:t>
                </a:r>
                <a:r>
                  <a:rPr lang="en-US" sz="2800" dirty="0"/>
                  <a:t>is the minimum integer suc</a:t>
                </a:r>
                <a:r>
                  <a:rPr lang="en-US" dirty="0"/>
                  <a:t>h that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800" i="1" dirty="0"/>
                  <a:t> </a:t>
                </a:r>
                <a:r>
                  <a:rPr lang="en-US" sz="2800" dirty="0"/>
                  <a:t>divides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i="0" dirty="0" smtClean="0">
                        <a:latin typeface="Cambria Math" panose="02040503050406030204" pitchFamily="18" charset="0"/>
                      </a:rPr>
                      <m:t>len</m:t>
                    </m:r>
                    <m:d>
                      <m:d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’</m:t>
                        </m:r>
                      </m:e>
                    </m:d>
                  </m:oMath>
                </a14:m>
                <a:r>
                  <a:rPr lang="en-US" sz="2800" dirty="0"/>
                  <a:t>.</a:t>
                </a:r>
              </a:p>
              <a:p>
                <a:r>
                  <a:rPr lang="en-US" sz="2800" dirty="0"/>
                  <a:t> “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[…]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800" dirty="0"/>
                  <a:t>” denotes the </a:t>
                </a:r>
                <a:r>
                  <a:rPr lang="en-US" sz="2800" i="1" dirty="0"/>
                  <a:t>k</a:t>
                </a:r>
                <a:r>
                  <a:rPr lang="en-US" sz="2800" dirty="0"/>
                  <a:t>-bit representation of a number.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Then, assuming that the compression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is collision-resistant, the MD hash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 collision-resistant.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E97683-991C-4AF7-FBA1-AD8DA685DF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2332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CE33-D900-59B1-E9D6-F35B4561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Length extension attack on MD hashing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22CE8B-7BB6-5045-6223-3B4E0CC5FB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one can 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pad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′′)</m:t>
                    </m:r>
                  </m:oMath>
                </a14:m>
                <a:r>
                  <a:rPr lang="en-US" dirty="0"/>
                  <a:t> 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pPr lvl="1"/>
                <a:r>
                  <a:rPr lang="en-US" dirty="0"/>
                  <a:t>Why?</a:t>
                </a:r>
              </a:p>
              <a:p>
                <a:endParaRPr lang="en-US" dirty="0"/>
              </a:p>
              <a:p>
                <a:pPr marL="342900" indent="-342900">
                  <a:buFont typeface="Arial"/>
                  <a:buChar char="•"/>
                </a:pPr>
                <a:r>
                  <a:rPr lang="en-US" sz="2800" dirty="0"/>
                  <a:t>Problematic for certain applications</a:t>
                </a:r>
              </a:p>
              <a:p>
                <a:pPr marL="800100" lvl="1" indent="-342900">
                  <a:buFont typeface="Arial"/>
                  <a:buChar char="•"/>
                </a:pPr>
                <a:r>
                  <a:rPr lang="en-US" dirty="0"/>
                  <a:t> e.g., MAC or key derivation function constructed from hash function by concatenating key and message.</a:t>
                </a:r>
              </a:p>
              <a:p>
                <a:pPr marL="800100" lvl="1" indent="-342900">
                  <a:buFont typeface="Arial"/>
                  <a:buChar char="•"/>
                </a:pPr>
                <a:r>
                  <a:rPr lang="en-US" dirty="0"/>
                  <a:t>See Wikipedia or </a:t>
                </a:r>
                <a:r>
                  <a:rPr lang="en-US" dirty="0">
                    <a:hlinkClick r:id="rId2"/>
                  </a:rPr>
                  <a:t>https://www.javacodegeeks.com/2012/07/hash-length-extension-attacks.html</a:t>
                </a:r>
                <a:r>
                  <a:rPr lang="en-US" dirty="0"/>
                  <a:t> for details.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22CE8B-7BB6-5045-6223-3B4E0CC5FB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5421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Construction of compression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8235" y="2007704"/>
                <a:ext cx="7557543" cy="399955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Reduced constructing a good hash function to that of constructing a good compression function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342900" indent="-342900">
                  <a:buFont typeface="Arial"/>
                  <a:buChar char="•"/>
                </a:pPr>
                <a:endParaRPr lang="en-US" sz="2400" dirty="0"/>
              </a:p>
              <a:p>
                <a:pPr marL="342900" indent="-342900">
                  <a:buFont typeface="Arial"/>
                  <a:buChar char="•"/>
                </a:pPr>
                <a:r>
                  <a:rPr lang="en-US" sz="2400" dirty="0"/>
                  <a:t>Interface requirement: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sz="2400" i="1" baseline="30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→ 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i="1" baseline="30000" dirty="0"/>
              </a:p>
              <a:p>
                <a:pPr marL="342900" indent="-342900">
                  <a:buFont typeface="Arial"/>
                  <a:buChar char="•"/>
                </a:pPr>
                <a:endParaRPr lang="en-US" sz="2400" dirty="0"/>
              </a:p>
              <a:p>
                <a:pPr marL="342900" indent="-342900">
                  <a:buFont typeface="Arial"/>
                  <a:buChar char="•"/>
                </a:pPr>
                <a:r>
                  <a:rPr lang="en-US" sz="2400" dirty="0"/>
                  <a:t>Security requirements: collision resistant, one-way, …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Can we re-use existing components, like block ciphers?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8235" y="2007704"/>
                <a:ext cx="7557543" cy="3999558"/>
              </a:xfrm>
              <a:blipFill>
                <a:blip r:embed="rId2"/>
                <a:stretch>
                  <a:fillRect l="-1048" t="-21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Screen Shot 2015-10-13 at 09.40.3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777" y="2298699"/>
            <a:ext cx="3550411" cy="26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797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Construction of compression functions from block ciphers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861" y="1600200"/>
            <a:ext cx="7593496" cy="4798326"/>
          </a:xfrm>
        </p:spPr>
        <p:txBody>
          <a:bodyPr>
            <a:normAutofit/>
          </a:bodyPr>
          <a:lstStyle/>
          <a:p>
            <a:r>
              <a:rPr lang="en-US" sz="2400" b="1" dirty="0"/>
              <a:t>Constructions from block ciphers.</a:t>
            </a:r>
          </a:p>
          <a:p>
            <a:pPr lvl="1"/>
            <a:r>
              <a:rPr lang="en-US" sz="2000" dirty="0"/>
              <a:t>Davies-Meyer, Matyas-Meyer-</a:t>
            </a:r>
            <a:r>
              <a:rPr lang="en-US" sz="2000" dirty="0" err="1"/>
              <a:t>Oseas</a:t>
            </a:r>
            <a:r>
              <a:rPr lang="en-US" sz="2000" dirty="0"/>
              <a:t>, </a:t>
            </a:r>
            <a:r>
              <a:rPr lang="en-US" sz="2000" dirty="0" err="1"/>
              <a:t>Miyaguchi-Preneel</a:t>
            </a:r>
            <a:r>
              <a:rPr lang="en-US" sz="2000" dirty="0"/>
              <a:t>.</a:t>
            </a:r>
          </a:p>
          <a:p>
            <a:pPr lvl="1"/>
            <a:endParaRPr lang="en-US" sz="2000" dirty="0"/>
          </a:p>
          <a:p>
            <a:pPr marL="342900" indent="-342900">
              <a:buFont typeface="Arial"/>
              <a:buChar char="•"/>
            </a:pPr>
            <a:r>
              <a:rPr lang="en-US" sz="2400" b="1" dirty="0"/>
              <a:t>Claim:</a:t>
            </a:r>
            <a:r>
              <a:rPr lang="en-US" sz="2400" dirty="0"/>
              <a:t> if </a:t>
            </a:r>
            <a:r>
              <a:rPr lang="en-US" sz="2400" i="1" dirty="0"/>
              <a:t>E</a:t>
            </a:r>
            <a:r>
              <a:rPr lang="en-US" sz="2400" dirty="0"/>
              <a:t> is an </a:t>
            </a:r>
            <a:r>
              <a:rPr lang="en-US" sz="2400" b="1" dirty="0"/>
              <a:t>ideal cipher</a:t>
            </a:r>
            <a:r>
              <a:rPr lang="en-US" sz="2400" dirty="0"/>
              <a:t>, then Davies-Meyer gives a collision-resistant compression function.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/>
              <a:t>May need additional key processing to map input to key space.</a:t>
            </a:r>
          </a:p>
          <a:p>
            <a:pPr marL="800100" lvl="1" indent="-342900">
              <a:buFont typeface="Arial"/>
              <a:buChar char="•"/>
            </a:pPr>
            <a:endParaRPr lang="en-US" sz="2000" dirty="0"/>
          </a:p>
          <a:p>
            <a:pPr marL="342900" indent="-342900">
              <a:buFont typeface="Arial"/>
              <a:buChar char="•"/>
            </a:pPr>
            <a:r>
              <a:rPr lang="en-US" sz="2400" b="1" dirty="0"/>
              <a:t>Main issue: hash output size = block cipher block size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/>
              <a:t>Need specialized (large block) block cipher to avoid birthday attack.</a:t>
            </a:r>
          </a:p>
          <a:p>
            <a:pPr marL="800100" lvl="1" indent="-342900">
              <a:buFont typeface="Arial"/>
              <a:buChar char="•"/>
            </a:pPr>
            <a:endParaRPr lang="en-US" sz="2000" dirty="0"/>
          </a:p>
          <a:p>
            <a:pPr marL="342900" indent="-342900">
              <a:buFont typeface="Arial"/>
              <a:buChar char="•"/>
            </a:pPr>
            <a:r>
              <a:rPr lang="en-US" sz="2400" b="1" dirty="0"/>
              <a:t>Secondary issue: message blocks are used to set key 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/>
              <a:t>Rekeying of block cipher needs to be fast.</a:t>
            </a:r>
          </a:p>
        </p:txBody>
      </p:sp>
      <p:pic>
        <p:nvPicPr>
          <p:cNvPr id="5" name="Picture 4" descr="Screen Shot 2015-10-15 at 18.39.10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16"/>
          <a:stretch/>
        </p:blipFill>
        <p:spPr>
          <a:xfrm>
            <a:off x="8767775" y="1863107"/>
            <a:ext cx="2297001" cy="22687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767774" y="1863106"/>
                <a:ext cx="4106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𝑚</m:t>
                      </m:r>
                      <m:r>
                        <a:rPr kumimoji="0" lang="en-US" sz="18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7774" y="1863106"/>
                <a:ext cx="41069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560025" y="3275746"/>
                <a:ext cx="4219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0025" y="3275746"/>
                <a:ext cx="421910" cy="369332"/>
              </a:xfrm>
              <a:prstGeom prst="rect">
                <a:avLst/>
              </a:prstGeom>
              <a:blipFill>
                <a:blip r:embed="rId4"/>
                <a:stretch>
                  <a:fillRect r="-24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625309" y="3032206"/>
                <a:ext cx="2952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1800" b="0" i="1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US" sz="18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5309" y="3032206"/>
                <a:ext cx="29527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05394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20756" y="186220"/>
            <a:ext cx="10515600" cy="1187097"/>
          </a:xfrm>
        </p:spPr>
        <p:txBody>
          <a:bodyPr>
            <a:normAutofit/>
          </a:bodyPr>
          <a:lstStyle/>
          <a:p>
            <a:pPr eaLnBrk="1" hangingPunct="1"/>
            <a:r>
              <a:rPr lang="en-GB" sz="3600" dirty="0">
                <a:cs typeface="Corbel"/>
              </a:rPr>
              <a:t>Dedicated Hash Functions: Examples</a:t>
            </a:r>
            <a:endParaRPr lang="en-US" sz="3600" dirty="0">
              <a:cs typeface="Corbe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6AA62B-9435-DBAC-0F43-83783006E0AA}"/>
              </a:ext>
            </a:extLst>
          </p:cNvPr>
          <p:cNvSpPr txBox="1"/>
          <p:nvPr/>
        </p:nvSpPr>
        <p:spPr>
          <a:xfrm>
            <a:off x="420756" y="1470991"/>
            <a:ext cx="1134717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MD5 (replacing MD4)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128-bit hash , designed by Ron Rivest in 1991, specified in RFC 1321.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SHA-1 (replacing SHA-0)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Tweak of SHA-0, 160-bit hash, designed by NSA, </a:t>
            </a:r>
            <a:r>
              <a:rPr lang="en-US" sz="2000" dirty="0" err="1"/>
              <a:t>standardised</a:t>
            </a:r>
            <a:r>
              <a:rPr lang="en-US" sz="2000" dirty="0"/>
              <a:t> by NIST in FIPS PUB 180-1 (1995).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Used extensively in TLS/SSL, PGP, SSH, S/MIME, IPSec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SHA-2 family (SHA224, SHA256, SHA384, SHA512)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Designed by NSA, </a:t>
            </a:r>
            <a:r>
              <a:rPr lang="en-US" sz="2000" dirty="0" err="1"/>
              <a:t>standardised</a:t>
            </a:r>
            <a:r>
              <a:rPr lang="en-US" sz="2000" dirty="0"/>
              <a:t> by NIST in FIPS PUB 180-2 (2002), recommended for US government use.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SHA-256 very commonly used, other options less so (output size, speed).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SHA-3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Public design, </a:t>
            </a:r>
            <a:r>
              <a:rPr lang="en-US" sz="2000" dirty="0" err="1"/>
              <a:t>standardised</a:t>
            </a:r>
            <a:r>
              <a:rPr lang="en-US" sz="2000" dirty="0"/>
              <a:t> by NIST in FIPS PUB 202 (2015), complementary to SHA-2 family (not a replacement).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Whirlpool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512-bit hash (based on modified AES).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Used in TrueCrypt (open-source encryption toolkit).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(RIPEMD) RIPEMD-160, BLAKE, BLAKE2…</a:t>
            </a:r>
          </a:p>
        </p:txBody>
      </p:sp>
    </p:spTree>
    <p:extLst>
      <p:ext uri="{BB962C8B-B14F-4D97-AF65-F5344CB8AC3E}">
        <p14:creationId xmlns:p14="http://schemas.microsoft.com/office/powerpoint/2010/main" val="7312202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Dedicated Hash Functions: the </a:t>
            </a:r>
            <a:r>
              <a:rPr lang="en-US" sz="3600" dirty="0" err="1"/>
              <a:t>MDx</a:t>
            </a:r>
            <a:r>
              <a:rPr lang="en-US" sz="3600" dirty="0"/>
              <a:t>-family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MDx</a:t>
            </a:r>
            <a:r>
              <a:rPr lang="en-US" sz="3200" b="1" dirty="0"/>
              <a:t>-family: </a:t>
            </a:r>
          </a:p>
          <a:p>
            <a:pPr marL="719138" lvl="1" indent="-366713">
              <a:buFont typeface="Arial"/>
              <a:buChar char="•"/>
            </a:pPr>
            <a:r>
              <a:rPr lang="en-US" dirty="0"/>
              <a:t>Derived from an early design from Ron </a:t>
            </a:r>
            <a:r>
              <a:rPr lang="en-US" dirty="0" err="1"/>
              <a:t>Rivest</a:t>
            </a:r>
            <a:r>
              <a:rPr lang="en-US" dirty="0"/>
              <a:t> in the early 1990s. </a:t>
            </a:r>
          </a:p>
          <a:p>
            <a:pPr marL="719138" lvl="1" indent="-366713">
              <a:buFont typeface="Arial"/>
              <a:buChar char="•"/>
            </a:pPr>
            <a:r>
              <a:rPr lang="en-US" dirty="0"/>
              <a:t>Very efficient and particularly suited to software implementation on 32-bit machines. </a:t>
            </a:r>
          </a:p>
          <a:p>
            <a:pPr marL="719138" lvl="1" indent="-366713">
              <a:buFont typeface="Arial"/>
              <a:buChar char="•"/>
            </a:pPr>
            <a:r>
              <a:rPr lang="en-US" dirty="0"/>
              <a:t>Further motivation for custom-made hash functions: ban on export of cryptographic algorithms in the 1980s and 1990s (no ban for hash functions). </a:t>
            </a:r>
          </a:p>
          <a:p>
            <a:pPr marL="719138" lvl="1" indent="-366713">
              <a:buFont typeface="Arial"/>
              <a:buChar char="•"/>
            </a:pPr>
            <a:r>
              <a:rPr lang="en-US" dirty="0"/>
              <a:t>MD4, MD5, SHA-1, SHA-2. </a:t>
            </a:r>
          </a:p>
          <a:p>
            <a:pPr marL="719138" lvl="1" indent="-366713">
              <a:buFont typeface="Arial"/>
              <a:buChar char="•"/>
            </a:pPr>
            <a:r>
              <a:rPr lang="en-US" dirty="0"/>
              <a:t>NIST and ISO/IEC 10118-3 standards. </a:t>
            </a:r>
          </a:p>
          <a:p>
            <a:pPr marL="719138" lvl="1" indent="-366713">
              <a:buFont typeface="Arial"/>
              <a:buChar char="•"/>
            </a:pPr>
            <a:r>
              <a:rPr lang="en-US" dirty="0"/>
              <a:t>Despite wide range of choices and security issues, SHA-1 still remains widely used today, e.g. IPSec, SSL/TLS, SSH. </a:t>
            </a:r>
          </a:p>
          <a:p>
            <a:pPr marL="719138" lvl="1" indent="-366713">
              <a:buFont typeface="Arial"/>
              <a:buChar char="•"/>
            </a:pPr>
            <a:r>
              <a:rPr lang="en-US" dirty="0"/>
              <a:t>However, this should now (slowly) change…</a:t>
            </a:r>
          </a:p>
          <a:p>
            <a:pPr lvl="1">
              <a:buFont typeface="Arial"/>
              <a:buChar char="•"/>
            </a:pPr>
            <a:endParaRPr lang="en-US" dirty="0"/>
          </a:p>
          <a:p>
            <a:pPr marL="342900" indent="-342900">
              <a:buFont typeface="Arial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78529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MD5</a:t>
            </a:r>
          </a:p>
        </p:txBody>
      </p:sp>
      <p:pic>
        <p:nvPicPr>
          <p:cNvPr id="3" name="Picture 2" descr="md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504" y="1651003"/>
            <a:ext cx="3841003" cy="4230879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48479" y="1600200"/>
            <a:ext cx="6234208" cy="4827104"/>
          </a:xfrm>
        </p:spPr>
        <p:txBody>
          <a:bodyPr>
            <a:normAutofit/>
          </a:bodyPr>
          <a:lstStyle/>
          <a:p>
            <a:pPr marL="352425" lvl="1" indent="-352425">
              <a:buFont typeface="Arial"/>
              <a:buChar char="•"/>
            </a:pPr>
            <a:r>
              <a:rPr lang="en-US" sz="2000" dirty="0"/>
              <a:t>Merkle-</a:t>
            </a:r>
            <a:r>
              <a:rPr lang="en-US" sz="2000" dirty="0" err="1"/>
              <a:t>Damgård</a:t>
            </a:r>
            <a:r>
              <a:rPr lang="en-US" sz="2000" dirty="0"/>
              <a:t> hash with output size </a:t>
            </a:r>
            <a:r>
              <a:rPr lang="en-US" sz="2000" i="1" dirty="0"/>
              <a:t>n = </a:t>
            </a:r>
            <a:r>
              <a:rPr lang="en-US" sz="2000" dirty="0"/>
              <a:t>128.</a:t>
            </a:r>
          </a:p>
          <a:p>
            <a:pPr marL="352425" lvl="1" indent="-352425">
              <a:buFont typeface="Arial"/>
              <a:buChar char="•"/>
            </a:pPr>
            <a:r>
              <a:rPr lang="en-US" sz="2000" dirty="0"/>
              <a:t>Compression function uses (implicitly) a special block cipher in Davis-Meyer mode, </a:t>
            </a:r>
            <a:r>
              <a:rPr lang="en-US" sz="2000" i="1" dirty="0"/>
              <a:t>k</a:t>
            </a:r>
            <a:r>
              <a:rPr lang="en-US" sz="2000" dirty="0"/>
              <a:t> =512.</a:t>
            </a:r>
          </a:p>
          <a:p>
            <a:pPr marL="352425" lvl="1" indent="-352425">
              <a:buFont typeface="Arial"/>
              <a:buChar char="•"/>
            </a:pPr>
            <a:r>
              <a:rPr lang="en-US" sz="2000" dirty="0"/>
              <a:t>Recall DM: hash message blocks →  block cipher key; hash chaining variable →  block cipher message.</a:t>
            </a:r>
          </a:p>
          <a:p>
            <a:pPr marL="352425" lvl="1" indent="-352425">
              <a:buFont typeface="Arial"/>
              <a:buChar char="•"/>
            </a:pPr>
            <a:r>
              <a:rPr lang="en-US" sz="2000" dirty="0"/>
              <a:t>MD5 block cipher has a round function operating on 4 x 32-bit words.</a:t>
            </a:r>
          </a:p>
          <a:p>
            <a:pPr marL="352425" lvl="1" indent="-352425">
              <a:buFont typeface="Arial"/>
              <a:buChar char="•"/>
            </a:pPr>
            <a:r>
              <a:rPr lang="en-US" sz="2000" dirty="0"/>
              <a:t>Round function is iterated 64 times; uses mod 2</a:t>
            </a:r>
            <a:r>
              <a:rPr lang="en-US" sz="2000" baseline="30000" dirty="0"/>
              <a:t>32</a:t>
            </a:r>
            <a:r>
              <a:rPr lang="en-US" sz="2000" dirty="0"/>
              <a:t> additions, bit shifts, other simple bit operations (F functions).</a:t>
            </a:r>
          </a:p>
          <a:p>
            <a:pPr marL="352425" lvl="1" indent="-352425">
              <a:buFont typeface="Arial"/>
              <a:buChar char="•"/>
            </a:pPr>
            <a:r>
              <a:rPr lang="en-US" sz="2000" dirty="0"/>
              <a:t>M</a:t>
            </a:r>
            <a:r>
              <a:rPr lang="en-US" sz="2000" baseline="-25000" dirty="0"/>
              <a:t>i</a:t>
            </a:r>
            <a:r>
              <a:rPr lang="en-US" sz="2000" dirty="0"/>
              <a:t> are 16 x 32-bit message subblocks making up 512-bit message block; K</a:t>
            </a:r>
            <a:r>
              <a:rPr lang="en-US" sz="2000" baseline="-25000" dirty="0"/>
              <a:t>i</a:t>
            </a:r>
            <a:r>
              <a:rPr lang="en-US" sz="2000" dirty="0"/>
              <a:t> are round constants (not keys).</a:t>
            </a:r>
          </a:p>
          <a:p>
            <a:pPr marL="352425" lvl="1" indent="-352425">
              <a:buFont typeface="Arial"/>
              <a:buChar char="•"/>
            </a:pPr>
            <a:r>
              <a:rPr lang="en-US" sz="2000" dirty="0"/>
              <a:t>Each M</a:t>
            </a:r>
            <a:r>
              <a:rPr lang="en-US" sz="2000" baseline="-25000" dirty="0"/>
              <a:t>i</a:t>
            </a:r>
            <a:r>
              <a:rPr lang="en-US" sz="2000" dirty="0"/>
              <a:t> is processed 4 times in 4 different rounds, each time with a different F function.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655505" y="5975773"/>
            <a:ext cx="4288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"MD5" by </a:t>
            </a:r>
            <a:r>
              <a:rPr kumimoji="0" lang="en-US" sz="16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Surachit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self-made SVG, based on [1] by </a:t>
            </a:r>
            <a:r>
              <a:rPr kumimoji="0" lang="en-US" sz="16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User:Matt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Crypto. Licensed under CC BY-SA 3.0 via Commons - https://</a:t>
            </a:r>
            <a:r>
              <a:rPr kumimoji="0" lang="en-US" sz="16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commons.wikimedia.org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/wiki/File:MD5.svg#/media/File:MD5.svg</a:t>
            </a:r>
          </a:p>
        </p:txBody>
      </p:sp>
    </p:spTree>
    <p:extLst>
      <p:ext uri="{BB962C8B-B14F-4D97-AF65-F5344CB8AC3E}">
        <p14:creationId xmlns:p14="http://schemas.microsoft.com/office/powerpoint/2010/main" val="146929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Insecurity of MD5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86409" y="1600200"/>
            <a:ext cx="10843591" cy="4798326"/>
          </a:xfrm>
        </p:spPr>
        <p:txBody>
          <a:bodyPr>
            <a:normAutofit/>
          </a:bodyPr>
          <a:lstStyle/>
          <a:p>
            <a:r>
              <a:rPr lang="en-US" sz="2400" b="1" dirty="0"/>
              <a:t>1991:</a:t>
            </a:r>
            <a:r>
              <a:rPr lang="en-US" sz="2400" dirty="0"/>
              <a:t> MD5 introduced to replace weak MD4.</a:t>
            </a:r>
          </a:p>
          <a:p>
            <a:r>
              <a:rPr lang="en-US" sz="2400" b="1" dirty="0"/>
              <a:t>1993,1996: </a:t>
            </a:r>
            <a:r>
              <a:rPr lang="en-US" sz="2400" dirty="0"/>
              <a:t>researchers identify initial flaws in MD5, recommend replacement. </a:t>
            </a:r>
            <a:endParaRPr lang="en-US" sz="2400" b="1" dirty="0"/>
          </a:p>
          <a:p>
            <a:r>
              <a:rPr lang="en-US" sz="2400" b="1" dirty="0"/>
              <a:t>2004:</a:t>
            </a:r>
            <a:r>
              <a:rPr lang="en-US" sz="2400" dirty="0"/>
              <a:t> researchers show that MD5 is not collision-resistant; proof by example: everybody can reproduce the collisions!</a:t>
            </a:r>
            <a:endParaRPr lang="en-US" sz="2400" b="1" dirty="0"/>
          </a:p>
          <a:p>
            <a:r>
              <a:rPr lang="en-US" sz="2400" b="1" dirty="0"/>
              <a:t>2005:</a:t>
            </a:r>
            <a:r>
              <a:rPr lang="en-US" sz="2400" dirty="0"/>
              <a:t> researchers generate X.509 certificates with different keys but matching MD5 hash; very practical and serious security threat.</a:t>
            </a:r>
          </a:p>
          <a:p>
            <a:r>
              <a:rPr lang="en-US" sz="2400" b="1" dirty="0"/>
              <a:t>2008: </a:t>
            </a:r>
            <a:r>
              <a:rPr lang="en-US" sz="2400" dirty="0"/>
              <a:t>researchers obtain fake MD5-based certificate from </a:t>
            </a:r>
            <a:r>
              <a:rPr lang="en-US" sz="2400" dirty="0" err="1"/>
              <a:t>Verisign</a:t>
            </a:r>
            <a:r>
              <a:rPr lang="en-US" sz="2400" dirty="0"/>
              <a:t>.</a:t>
            </a:r>
          </a:p>
          <a:p>
            <a:r>
              <a:rPr lang="en-US" sz="2400" b="1" dirty="0"/>
              <a:t>2012: </a:t>
            </a:r>
            <a:r>
              <a:rPr lang="en-US" sz="2400" dirty="0"/>
              <a:t>flame malware uses fake certificate issued by Microsoft, exploiting MD5 collisions.</a:t>
            </a:r>
          </a:p>
          <a:p>
            <a:r>
              <a:rPr lang="en-US" sz="2400" b="1" dirty="0"/>
              <a:t>Today:</a:t>
            </a:r>
            <a:r>
              <a:rPr lang="en-US" sz="2400" dirty="0"/>
              <a:t> it’s possible to produce MD5 collisions in seconds on a laptop.</a:t>
            </a:r>
          </a:p>
        </p:txBody>
      </p:sp>
    </p:spTree>
    <p:extLst>
      <p:ext uri="{BB962C8B-B14F-4D97-AF65-F5344CB8AC3E}">
        <p14:creationId xmlns:p14="http://schemas.microsoft.com/office/powerpoint/2010/main" val="72339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Insecurity of MD5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87017" y="1600200"/>
            <a:ext cx="11201400" cy="4798326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Question</a:t>
            </a:r>
            <a:r>
              <a:rPr lang="en-US" sz="2400" dirty="0"/>
              <a:t>:  Why does it take so long to phase out a broken cryptographic algorithm?</a:t>
            </a:r>
          </a:p>
          <a:p>
            <a:r>
              <a:rPr lang="en-US" sz="2400" b="1" dirty="0"/>
              <a:t>Possible answers</a:t>
            </a:r>
            <a:r>
              <a:rPr lang="en-US" sz="2400" dirty="0"/>
              <a:t>: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Once deployed, hard to phase out, especially in systems without cryptographic agility.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Desire to maintain backwards compatibility with older software.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Practitioners seem to require practical demonstration of attack (less conservative than cryptographers; this seems to be slowly improving).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Lack of understanding of how attacks evolve outside narrow circle of crypto experts (attacks really do only get stronger!; also now improving).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Attacks only on collision-resistance, do not break all security properties (e.g. one </a:t>
            </a:r>
            <a:r>
              <a:rPr lang="en-US" sz="2400" dirty="0" err="1"/>
              <a:t>wayness</a:t>
            </a:r>
            <a:r>
              <a:rPr lang="en-US" sz="2400" dirty="0"/>
              <a:t>), so MD5 maybe still ok in some applications, leading to confusion about status.</a:t>
            </a:r>
          </a:p>
          <a:p>
            <a:pPr marL="717550" lvl="1" indent="-282575">
              <a:buFont typeface="Arial"/>
              <a:buChar char="•"/>
            </a:pPr>
            <a:r>
              <a:rPr lang="en-US" dirty="0"/>
              <a:t>Example: best pre-image attack on MD5 still requires 2</a:t>
            </a:r>
            <a:r>
              <a:rPr lang="en-US" baseline="30000" dirty="0"/>
              <a:t>123.4</a:t>
            </a:r>
            <a:r>
              <a:rPr lang="en-US" dirty="0"/>
              <a:t> effort.</a:t>
            </a:r>
          </a:p>
          <a:p>
            <a:pPr marL="285750" indent="-285750">
              <a:buFont typeface="Arial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0196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SHA-1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68357" y="1600200"/>
            <a:ext cx="6778486" cy="4798326"/>
          </a:xfrm>
        </p:spPr>
        <p:txBody>
          <a:bodyPr>
            <a:normAutofit/>
          </a:bodyPr>
          <a:lstStyle/>
          <a:p>
            <a:pPr marL="352425" lvl="1" indent="-352425">
              <a:buFont typeface="Arial"/>
              <a:buChar char="•"/>
            </a:pPr>
            <a:r>
              <a:rPr lang="en-US" sz="2000" dirty="0"/>
              <a:t>MD hash with output size </a:t>
            </a:r>
            <a:r>
              <a:rPr lang="en-US" sz="2000" i="1" dirty="0"/>
              <a:t>n </a:t>
            </a:r>
            <a:r>
              <a:rPr lang="en-US" sz="2000" dirty="0"/>
              <a:t>equal to 160 (20-byte output).</a:t>
            </a:r>
          </a:p>
          <a:p>
            <a:pPr marL="352425" lvl="1" indent="-352425">
              <a:buFont typeface="Arial"/>
              <a:buChar char="•"/>
            </a:pPr>
            <a:r>
              <a:rPr lang="en-US" sz="2000" dirty="0"/>
              <a:t>Designed to provide 2</a:t>
            </a:r>
            <a:r>
              <a:rPr lang="en-US" sz="2000" baseline="30000" dirty="0"/>
              <a:t>80</a:t>
            </a:r>
            <a:r>
              <a:rPr lang="en-US" sz="2000" dirty="0"/>
              <a:t> security against collision attacks.</a:t>
            </a:r>
            <a:endParaRPr lang="en-US" sz="1800" dirty="0"/>
          </a:p>
          <a:p>
            <a:pPr marL="352425" lvl="1" indent="-352425">
              <a:buFont typeface="Arial"/>
              <a:buChar char="•"/>
            </a:pPr>
            <a:r>
              <a:rPr lang="en-US" sz="2000" dirty="0"/>
              <a:t>Compression function uses (implicitly) a special block cipher in Davis-Meyer mode, </a:t>
            </a:r>
            <a:r>
              <a:rPr lang="en-US" sz="2000" i="1" dirty="0"/>
              <a:t>k</a:t>
            </a:r>
            <a:r>
              <a:rPr lang="en-US" sz="2000" dirty="0"/>
              <a:t> = 512.</a:t>
            </a:r>
          </a:p>
          <a:p>
            <a:pPr marL="352425" lvl="1" indent="-352425">
              <a:buFont typeface="Arial"/>
              <a:buChar char="•"/>
            </a:pPr>
            <a:r>
              <a:rPr lang="en-US" sz="2000" dirty="0"/>
              <a:t>Recall DM: hash message blocks →  block cipher key; hash chaining variable →  block cipher message.</a:t>
            </a:r>
          </a:p>
          <a:p>
            <a:pPr marL="352425" lvl="1" indent="-352425">
              <a:buFont typeface="Arial"/>
              <a:buChar char="•"/>
            </a:pPr>
            <a:r>
              <a:rPr lang="en-US" sz="2000" dirty="0"/>
              <a:t>Block cipher has a round function operating on 5 x 32-bit words.</a:t>
            </a:r>
          </a:p>
          <a:p>
            <a:pPr marL="352425" lvl="1" indent="-352425">
              <a:buFont typeface="Arial"/>
              <a:buChar char="•"/>
            </a:pPr>
            <a:r>
              <a:rPr lang="en-US" sz="2000" dirty="0"/>
              <a:t>Round function iterated 80 times. </a:t>
            </a:r>
          </a:p>
          <a:p>
            <a:pPr marL="352425" lvl="1" indent="-352425">
              <a:buFont typeface="Arial"/>
              <a:buChar char="•"/>
            </a:pPr>
            <a:r>
              <a:rPr lang="en-US" sz="2000" dirty="0"/>
              <a:t>Use mod 2</a:t>
            </a:r>
            <a:r>
              <a:rPr lang="en-US" sz="2000" baseline="30000" dirty="0"/>
              <a:t>32</a:t>
            </a:r>
            <a:r>
              <a:rPr lang="en-US" sz="2000" dirty="0"/>
              <a:t> additions, bit shifts, other simple bit operations.</a:t>
            </a:r>
          </a:p>
          <a:p>
            <a:pPr marL="352425" indent="-352425">
              <a:buFont typeface="Arial"/>
              <a:buChar char="•"/>
            </a:pPr>
            <a:endParaRPr lang="en-US" dirty="0"/>
          </a:p>
        </p:txBody>
      </p:sp>
      <p:pic>
        <p:nvPicPr>
          <p:cNvPr id="7" name="Picture 6" descr="365px-SHA-1.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145" y="1408535"/>
            <a:ext cx="4849625" cy="386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09084" y="5555673"/>
            <a:ext cx="522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"SHA-1". Licensed under CC BY-SA 2.5 via Commons –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commons.wikimedia.org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/wiki/File:SHA-1.svg#/media/File:SHA-1.svg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39166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62" y="225977"/>
            <a:ext cx="10919389" cy="1325563"/>
          </a:xfrm>
        </p:spPr>
        <p:txBody>
          <a:bodyPr>
            <a:normAutofit/>
          </a:bodyPr>
          <a:lstStyle/>
          <a:p>
            <a:r>
              <a:rPr lang="en-US" sz="3600" dirty="0"/>
              <a:t>Compressed timeline of security of SHA-1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64636" y="1314725"/>
            <a:ext cx="11462727" cy="493471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1995</a:t>
            </a:r>
            <a:r>
              <a:rPr lang="en-US" dirty="0"/>
              <a:t>: Initial analysis of SHA-0; design tweak produces SHA-1.</a:t>
            </a:r>
          </a:p>
          <a:p>
            <a:r>
              <a:rPr lang="en-US" b="1" dirty="0"/>
              <a:t>2005</a:t>
            </a:r>
            <a:r>
              <a:rPr lang="en-US" dirty="0"/>
              <a:t>: First attacks on SHA-1 (Wang </a:t>
            </a:r>
            <a:r>
              <a:rPr lang="en-US" i="1" dirty="0"/>
              <a:t>et al.).</a:t>
            </a:r>
            <a:r>
              <a:rPr lang="en-US" dirty="0"/>
              <a:t> </a:t>
            </a:r>
          </a:p>
          <a:p>
            <a:r>
              <a:rPr lang="en-US" b="1" dirty="0"/>
              <a:t>2005</a:t>
            </a:r>
            <a:r>
              <a:rPr lang="en-US" dirty="0"/>
              <a:t> – </a:t>
            </a:r>
            <a:r>
              <a:rPr lang="en-US" b="1" dirty="0"/>
              <a:t>2015</a:t>
            </a:r>
            <a:r>
              <a:rPr lang="en-US" dirty="0"/>
              <a:t>: More analysis, collisions in around 2</a:t>
            </a:r>
            <a:r>
              <a:rPr lang="en-US" baseline="30000" dirty="0"/>
              <a:t>61</a:t>
            </a:r>
            <a:r>
              <a:rPr lang="en-US" dirty="0"/>
              <a:t> compression function evaluations; no full-fledged attacks but collisions for up to 77 rounds out of 80.</a:t>
            </a:r>
          </a:p>
          <a:p>
            <a:r>
              <a:rPr lang="en-US" b="1" dirty="0"/>
              <a:t>2012: </a:t>
            </a:r>
            <a:r>
              <a:rPr lang="en-US" dirty="0"/>
              <a:t>NIST starts to retire SHA-1, but then (2015) relaxes policy </a:t>
            </a:r>
            <a:r>
              <a:rPr lang="en-GB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https://csrc.nist.gov/projects/hash-functions/nist-policy-on-hash-functions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r>
              <a:rPr lang="en-US" b="1" dirty="0"/>
              <a:t>Late 2014: </a:t>
            </a:r>
            <a:r>
              <a:rPr lang="en-US" dirty="0"/>
              <a:t>Google and others start to penalize sites using SHA-1 certificates.</a:t>
            </a:r>
          </a:p>
          <a:p>
            <a:r>
              <a:rPr lang="en-US" b="1" dirty="0"/>
              <a:t>October 2015</a:t>
            </a:r>
            <a:r>
              <a:rPr lang="en-US" dirty="0"/>
              <a:t>: </a:t>
            </a:r>
            <a:r>
              <a:rPr lang="en-US" b="1" dirty="0" err="1"/>
              <a:t>freestart</a:t>
            </a:r>
            <a:r>
              <a:rPr lang="en-US" dirty="0"/>
              <a:t> collision attack on full SHA-1. (</a:t>
            </a:r>
            <a:r>
              <a:rPr lang="en-US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https://sites.google.com/site/itstheshappening/</a:t>
            </a:r>
            <a:r>
              <a:rPr lang="en-US" dirty="0">
                <a:solidFill>
                  <a:srgbClr val="0070C0"/>
                </a:solidFill>
              </a:rPr>
              <a:t>)</a:t>
            </a:r>
            <a:r>
              <a:rPr lang="en-US" dirty="0"/>
              <a:t>. </a:t>
            </a:r>
          </a:p>
          <a:p>
            <a:r>
              <a:rPr lang="en-US" b="1" dirty="0"/>
              <a:t>February 2017</a:t>
            </a:r>
            <a:r>
              <a:rPr lang="en-US" dirty="0"/>
              <a:t>: concrete collision on full SHA-1 (</a:t>
            </a:r>
            <a:r>
              <a:rPr lang="en-US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https://shattered.it/</a:t>
            </a:r>
            <a:r>
              <a:rPr lang="en-US" dirty="0">
                <a:solidFill>
                  <a:srgbClr val="0070C0"/>
                </a:solidFill>
              </a:rPr>
              <a:t>)</a:t>
            </a:r>
            <a:r>
              <a:rPr lang="en-US" dirty="0"/>
              <a:t>. </a:t>
            </a:r>
          </a:p>
          <a:p>
            <a:r>
              <a:rPr lang="en-US" b="1" dirty="0"/>
              <a:t>January 2020: </a:t>
            </a:r>
            <a:r>
              <a:rPr lang="en-US" dirty="0"/>
              <a:t>chosen-prefix collision on full SHA-1 (</a:t>
            </a:r>
            <a:r>
              <a:rPr lang="en-GB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https://eprint.iacr.org/2020/014</a:t>
            </a:r>
            <a:r>
              <a:rPr lang="en-GB" dirty="0"/>
              <a:t>; consequences for certificate forgeries).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343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10-12 at 12.25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281" y="4800598"/>
            <a:ext cx="8003474" cy="1601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</a:t>
            </a:r>
            <a:r>
              <a:rPr lang="en-US" sz="4000" dirty="0" err="1"/>
              <a:t>SHAppening</a:t>
            </a:r>
            <a:r>
              <a:rPr lang="en-US" sz="4000" dirty="0"/>
              <a:t> [Stevens, </a:t>
            </a:r>
            <a:r>
              <a:rPr lang="en-US" sz="4000" dirty="0" err="1"/>
              <a:t>Karpman</a:t>
            </a:r>
            <a:r>
              <a:rPr lang="en-US" sz="4000" dirty="0"/>
              <a:t>, </a:t>
            </a:r>
            <a:r>
              <a:rPr lang="en-US" sz="4000" dirty="0" err="1"/>
              <a:t>Peyrin</a:t>
            </a:r>
            <a:r>
              <a:rPr lang="en-US" sz="4000" dirty="0"/>
              <a:t>]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199" y="1600202"/>
            <a:ext cx="10740887" cy="1828799"/>
          </a:xfrm>
        </p:spPr>
        <p:txBody>
          <a:bodyPr>
            <a:normAutofit/>
          </a:bodyPr>
          <a:lstStyle/>
          <a:p>
            <a:pPr marL="352425" indent="-352425">
              <a:buFont typeface="Arial"/>
              <a:buChar char="•"/>
            </a:pPr>
            <a:r>
              <a:rPr lang="en-US" sz="2400" b="1" dirty="0" err="1"/>
              <a:t>Freestart</a:t>
            </a:r>
            <a:r>
              <a:rPr lang="en-US" sz="2400" dirty="0"/>
              <a:t> collision is significantly weaker attack than full collision.</a:t>
            </a:r>
          </a:p>
          <a:p>
            <a:pPr marL="352425" indent="-352425">
              <a:buFont typeface="Arial"/>
              <a:buChar char="•"/>
            </a:pPr>
            <a:r>
              <a:rPr lang="en-US" sz="2400" dirty="0"/>
              <a:t>Attacker gets to choose two different IVs in MD construction.</a:t>
            </a:r>
          </a:p>
          <a:p>
            <a:pPr marL="719138" lvl="1" indent="-358775">
              <a:buFont typeface="Arial"/>
              <a:buChar char="•"/>
            </a:pPr>
            <a:r>
              <a:rPr lang="en-US" sz="2000" dirty="0"/>
              <a:t>In reality, the IVs are fixed to a single value!</a:t>
            </a:r>
          </a:p>
          <a:p>
            <a:pPr marL="352425" indent="-352425">
              <a:buFont typeface="Arial"/>
              <a:buChar char="•"/>
            </a:pPr>
            <a:r>
              <a:rPr lang="en-US" sz="2400" dirty="0"/>
              <a:t>Attack used 64 GPUs and took a few days.</a:t>
            </a:r>
          </a:p>
        </p:txBody>
      </p:sp>
      <p:pic>
        <p:nvPicPr>
          <p:cNvPr id="7" name="Picture 6" descr="Screen Shot 2015-10-12 at 12.25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326" y="3459249"/>
            <a:ext cx="8003474" cy="1601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54488" y="5786105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19895" y="4923507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40390" y="4903968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10992" y="4912900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65443" y="4910481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02345" y="5820377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5E7F43-3985-184B-A9AE-61CB5734A93C}"/>
              </a:ext>
            </a:extLst>
          </p:cNvPr>
          <p:cNvSpPr/>
          <p:nvPr/>
        </p:nvSpPr>
        <p:spPr>
          <a:xfrm>
            <a:off x="2472008" y="4476018"/>
            <a:ext cx="503849" cy="462474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E95FF7B-7AC9-AD49-9AB5-F0170EEBE7A5}"/>
              </a:ext>
            </a:extLst>
          </p:cNvPr>
          <p:cNvSpPr/>
          <p:nvPr/>
        </p:nvSpPr>
        <p:spPr>
          <a:xfrm>
            <a:off x="2472007" y="5786105"/>
            <a:ext cx="503849" cy="462474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89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38540" y="1600201"/>
            <a:ext cx="9170058" cy="4303642"/>
          </a:xfrm>
        </p:spPr>
        <p:txBody>
          <a:bodyPr>
            <a:normAutofit lnSpcReduction="10000"/>
          </a:bodyPr>
          <a:lstStyle/>
          <a:p>
            <a:pPr marL="352425" indent="-352425">
              <a:buFont typeface="Arial"/>
              <a:buChar char="•"/>
            </a:pPr>
            <a:r>
              <a:rPr lang="en-US" sz="2400" b="1" dirty="0" err="1"/>
              <a:t>Full collision </a:t>
            </a:r>
            <a:r>
              <a:rPr lang="en-US" sz="2400" dirty="0"/>
              <a:t>on SHA-1 by Stevens &amp; Karpman from CWI, Bursztein, Albertini &amp; Markov from Google, Feb. 2017.</a:t>
            </a:r>
          </a:p>
          <a:p>
            <a:pPr marL="352425" indent="-352425">
              <a:buFont typeface="Arial"/>
              <a:buChar char="•"/>
            </a:pPr>
            <a:endParaRPr lang="en-US" sz="2000" dirty="0"/>
          </a:p>
          <a:p>
            <a:pPr marL="352425" indent="-352425">
              <a:buFont typeface="Arial"/>
              <a:buChar char="•"/>
            </a:pPr>
            <a:r>
              <a:rPr lang="en-US" sz="2400" dirty="0"/>
              <a:t>Builds on freestart collision by Stevens, Karpman &amp; Peyrin, 2015.</a:t>
            </a:r>
          </a:p>
          <a:p>
            <a:pPr marL="352425" indent="-352425">
              <a:buFont typeface="Arial"/>
              <a:buChar char="•"/>
            </a:pPr>
            <a:endParaRPr lang="en-US" sz="2400" dirty="0"/>
          </a:p>
          <a:p>
            <a:pPr marL="352425" indent="-352425">
              <a:buFont typeface="Arial"/>
              <a:buChar char="•"/>
            </a:pPr>
            <a:r>
              <a:rPr lang="en-US" sz="2400" dirty="0"/>
              <a:t>Required 2</a:t>
            </a:r>
            <a:r>
              <a:rPr lang="en-US" sz="2400" baseline="30000" dirty="0"/>
              <a:t>63</a:t>
            </a:r>
            <a:r>
              <a:rPr lang="en-US" sz="2400" dirty="0"/>
              <a:t> SHA-1 computations, ≈ 6500 CPU-years + 100 GPU-years.</a:t>
            </a:r>
          </a:p>
          <a:p>
            <a:pPr marL="352425" indent="-352425">
              <a:buFont typeface="Arial"/>
              <a:buChar char="•"/>
            </a:pPr>
            <a:endParaRPr lang="en-US" sz="2400" dirty="0"/>
          </a:p>
          <a:p>
            <a:pPr marL="352425" indent="-352425">
              <a:buFont typeface="Arial"/>
              <a:buChar char="•"/>
            </a:pPr>
            <a:r>
              <a:rPr lang="en-US" sz="2400" dirty="0"/>
              <a:t>Allowed creation of pdf documents having colliding hash values.</a:t>
            </a:r>
          </a:p>
          <a:p>
            <a:pPr marL="352425" indent="-352425">
              <a:buFont typeface="Arial"/>
              <a:buChar char="•"/>
            </a:pPr>
            <a:endParaRPr lang="en-US" sz="2400" dirty="0"/>
          </a:p>
          <a:p>
            <a:pPr marL="352425" indent="-352425">
              <a:buFont typeface="Arial"/>
              <a:buChar char="•"/>
            </a:pPr>
            <a:r>
              <a:rPr lang="en-US" sz="2400" b="1" dirty="0"/>
              <a:t>Estimated cost of full collision attack on SHA-1: 100k-500k USD.</a:t>
            </a:r>
          </a:p>
          <a:p>
            <a:pPr marL="352425" indent="-352425">
              <a:buFont typeface="Arial"/>
              <a:buChar char="•"/>
            </a:pP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0" y="315485"/>
            <a:ext cx="6352838" cy="10973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377" y="3555276"/>
            <a:ext cx="2370945" cy="25748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408597" y="6235195"/>
            <a:ext cx="2546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from https://shattered.it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5694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3600" dirty="0">
                <a:cs typeface="Corbel"/>
              </a:rPr>
              <a:t>SHA-2 family</a:t>
            </a:r>
            <a:endParaRPr lang="en-US" sz="3600" dirty="0">
              <a:cs typeface="Corbel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25557" y="1600201"/>
            <a:ext cx="10863469" cy="4798325"/>
          </a:xfrm>
        </p:spPr>
        <p:txBody>
          <a:bodyPr>
            <a:normAutofit/>
          </a:bodyPr>
          <a:lstStyle/>
          <a:p>
            <a:pPr marL="352425" indent="-352425">
              <a:buFont typeface="Arial"/>
              <a:buChar char="•"/>
            </a:pPr>
            <a:r>
              <a:rPr lang="en-US" dirty="0"/>
              <a:t>SHA-256: similar in design to SHA-1, but now using 256-bit block cipher (SHACAL-2) in Davies-Meyer mode to build compression function.</a:t>
            </a:r>
          </a:p>
          <a:p>
            <a:pPr marL="719138" lvl="1" indent="-366713">
              <a:buFont typeface="Arial"/>
              <a:buChar char="•"/>
            </a:pPr>
            <a:r>
              <a:rPr lang="en-US" dirty="0"/>
              <a:t>So, </a:t>
            </a:r>
            <a:r>
              <a:rPr lang="en-US" i="1" dirty="0"/>
              <a:t>n </a:t>
            </a:r>
            <a:r>
              <a:rPr lang="en-US" dirty="0"/>
              <a:t>= 256, </a:t>
            </a:r>
            <a:r>
              <a:rPr lang="en-US" i="1" dirty="0"/>
              <a:t>k </a:t>
            </a:r>
            <a:r>
              <a:rPr lang="en-US" dirty="0"/>
              <a:t>= 512.</a:t>
            </a:r>
          </a:p>
          <a:p>
            <a:pPr marL="719138" lvl="1" indent="-366713">
              <a:buFont typeface="Arial"/>
              <a:buChar char="•"/>
            </a:pPr>
            <a:r>
              <a:rPr lang="en-US" dirty="0"/>
              <a:t>64 rounds, operating on 8 x 32-bit words using simple operations.</a:t>
            </a:r>
          </a:p>
          <a:p>
            <a:pPr marL="719138" lvl="1" indent="-366713">
              <a:buFont typeface="Arial"/>
              <a:buChar char="•"/>
            </a:pPr>
            <a:r>
              <a:rPr lang="en-US" dirty="0"/>
              <a:t>About twice as slow as SHA-1 for long messages (see </a:t>
            </a:r>
            <a:r>
              <a:rPr lang="en-GB" dirty="0">
                <a:hlinkClick r:id="rId2"/>
              </a:rPr>
              <a:t>https://en.wikipedia.org/wiki/SHA-3#Comparison_of_SHA_functions</a:t>
            </a:r>
            <a:r>
              <a:rPr lang="en-US" dirty="0"/>
              <a:t>).</a:t>
            </a:r>
          </a:p>
          <a:p>
            <a:pPr marL="719138" lvl="1" indent="-366713">
              <a:buFont typeface="Arial"/>
              <a:buChar char="•"/>
            </a:pPr>
            <a:r>
              <a:rPr lang="en-US" dirty="0"/>
              <a:t>Lots of cryptanalysis since introduction in 2001, but no attack faster for collision finding than generic birthday attack (2</a:t>
            </a:r>
            <a:r>
              <a:rPr lang="en-US" baseline="30000" dirty="0"/>
              <a:t>128</a:t>
            </a:r>
            <a:r>
              <a:rPr lang="en-US" dirty="0"/>
              <a:t>) currently known. </a:t>
            </a:r>
          </a:p>
          <a:p>
            <a:pPr marL="352425" indent="-352425">
              <a:buFont typeface="Arial"/>
              <a:buChar char="•"/>
            </a:pPr>
            <a:r>
              <a:rPr lang="en-US" dirty="0"/>
              <a:t>SHA-224, SHA-384 and SHA-512 also available (but less widely deployed/used).</a:t>
            </a:r>
          </a:p>
        </p:txBody>
      </p:sp>
    </p:spTree>
    <p:extLst>
      <p:ext uri="{BB962C8B-B14F-4D97-AF65-F5344CB8AC3E}">
        <p14:creationId xmlns:p14="http://schemas.microsoft.com/office/powerpoint/2010/main" val="3286608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4000" dirty="0">
                <a:cs typeface="Corbel"/>
              </a:rPr>
              <a:t>SHA-3</a:t>
            </a:r>
            <a:endParaRPr lang="en-US" sz="4000" dirty="0">
              <a:cs typeface="Corbel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34412" y="1524000"/>
            <a:ext cx="11432910" cy="4874527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2400" dirty="0">
                <a:cs typeface="Corbel"/>
              </a:rPr>
              <a:t>In 2007, NIST launched an AES-style competition to design new hash functions.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cs typeface="Corbel"/>
              </a:rPr>
              <a:t>The closure of the call period was at the end of 2008.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cs typeface="Corbel"/>
              </a:rPr>
              <a:t>63 submissions were received, 51 were selected for first round.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cs typeface="Corbel"/>
              </a:rPr>
              <a:t>Two conferences to discuss candidates were held.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cs typeface="Corbel"/>
              </a:rPr>
              <a:t>14 semi-finalists were selected for further analysis.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cs typeface="Corbel"/>
              </a:rPr>
              <a:t>5 finalists were selected at the end of 2010.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err="1">
                <a:cs typeface="Corbel"/>
              </a:rPr>
              <a:t>Keccak</a:t>
            </a:r>
            <a:r>
              <a:rPr lang="en-GB" sz="2400" dirty="0">
                <a:cs typeface="Corbel"/>
              </a:rPr>
              <a:t>* was announced as winner in 2012.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cs typeface="Corbel"/>
              </a:rPr>
              <a:t>NIST standard finally published in 2015 (FIPS 202).</a:t>
            </a:r>
          </a:p>
          <a:p>
            <a:endParaRPr lang="en-US" sz="2400" dirty="0">
              <a:cs typeface="Corbel"/>
            </a:endParaRPr>
          </a:p>
          <a:p>
            <a:pPr marL="0" indent="0">
              <a:buNone/>
            </a:pPr>
            <a:r>
              <a:rPr lang="en-US" sz="2400" dirty="0">
                <a:cs typeface="Corbel"/>
              </a:rPr>
              <a:t>*pronounced “</a:t>
            </a:r>
            <a:r>
              <a:rPr lang="en-US" sz="2400" dirty="0" err="1">
                <a:cs typeface="Corbel"/>
              </a:rPr>
              <a:t>Ketchak</a:t>
            </a:r>
            <a:r>
              <a:rPr lang="en-US" sz="2400" dirty="0">
                <a:cs typeface="Corbel"/>
              </a:rPr>
              <a:t>”</a:t>
            </a:r>
          </a:p>
          <a:p>
            <a:pPr marL="342900" indent="-342900">
              <a:buFont typeface="Arial"/>
              <a:buChar char="•"/>
            </a:pPr>
            <a:endParaRPr lang="en-GB" sz="2400" dirty="0"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2813781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4000" dirty="0">
                <a:cs typeface="Corbel"/>
              </a:rPr>
              <a:t>SHA-3</a:t>
            </a:r>
            <a:endParaRPr lang="en-US" sz="4000" dirty="0">
              <a:cs typeface="Corbel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377687" y="1552219"/>
            <a:ext cx="11380304" cy="4846307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2400" dirty="0" err="1">
                <a:cs typeface="Corbel"/>
              </a:rPr>
              <a:t>Keccak</a:t>
            </a:r>
            <a:r>
              <a:rPr lang="en-GB" sz="2400" dirty="0">
                <a:cs typeface="Corbel"/>
              </a:rPr>
              <a:t> was designed by industry-based researchers from STMicroelectronics and NXP, including Joan </a:t>
            </a:r>
            <a:r>
              <a:rPr lang="en-GB" sz="2400" dirty="0" err="1">
                <a:cs typeface="Corbel"/>
              </a:rPr>
              <a:t>Daemen</a:t>
            </a:r>
            <a:r>
              <a:rPr lang="en-GB" sz="2400" dirty="0">
                <a:cs typeface="Corbel"/>
              </a:rPr>
              <a:t> (AES co-designer).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cs typeface="Corbel"/>
              </a:rPr>
              <a:t>Based on a new design approach (a “sponge” construction), unrelated to MD4, MD5, SHA-1, SHA-2 families.</a:t>
            </a:r>
          </a:p>
          <a:p>
            <a:pPr marL="800100" lvl="1" indent="-342900">
              <a:buFont typeface="Arial"/>
              <a:buChar char="•"/>
            </a:pPr>
            <a:r>
              <a:rPr lang="en-GB" sz="2000" dirty="0">
                <a:cs typeface="Corbel"/>
              </a:rPr>
              <a:t>Uses a “giant bit permutation” as a key element in the construction.</a:t>
            </a:r>
          </a:p>
          <a:p>
            <a:pPr marL="800100" lvl="1" indent="-342900">
              <a:buFont typeface="Arial"/>
              <a:buChar char="•"/>
            </a:pPr>
            <a:r>
              <a:rPr lang="en-GB" sz="2000" dirty="0">
                <a:cs typeface="Corbel"/>
              </a:rPr>
              <a:t>Permits variable length output.</a:t>
            </a:r>
          </a:p>
          <a:p>
            <a:pPr marL="800100" lvl="1" indent="-342900">
              <a:buFont typeface="Arial"/>
              <a:buChar char="•"/>
            </a:pPr>
            <a:r>
              <a:rPr lang="en-GB" sz="2000" dirty="0">
                <a:cs typeface="Corbel"/>
              </a:rPr>
              <a:t>Has variable throughput, allowing efficiency/security trade-offs.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cs typeface="Corbel"/>
              </a:rPr>
              <a:t>Chosen for elegance, security margins, performance and flexibility. </a:t>
            </a:r>
          </a:p>
          <a:p>
            <a:pPr marL="800100" lvl="1" indent="-342900">
              <a:buFont typeface="Arial"/>
              <a:buChar char="•"/>
            </a:pPr>
            <a:r>
              <a:rPr lang="en-GB" sz="2000" dirty="0">
                <a:cs typeface="Corbel"/>
              </a:rPr>
              <a:t>Intended to complement, not replace, SHA-2: a back-up algorithm.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cs typeface="Corbel"/>
              </a:rPr>
              <a:t>SHA3-256 a bit (10-15%) slower than SHA-256.</a:t>
            </a:r>
          </a:p>
        </p:txBody>
      </p:sp>
    </p:spTree>
    <p:extLst>
      <p:ext uri="{BB962C8B-B14F-4D97-AF65-F5344CB8AC3E}">
        <p14:creationId xmlns:p14="http://schemas.microsoft.com/office/powerpoint/2010/main" val="8409761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cs typeface="Corbel"/>
              </a:rPr>
              <a:t>SHA3: Sponge construction – absorbing phase</a:t>
            </a:r>
          </a:p>
        </p:txBody>
      </p:sp>
      <p:sp>
        <p:nvSpPr>
          <p:cNvPr id="6" name="Rectangle 5"/>
          <p:cNvSpPr/>
          <p:nvPr/>
        </p:nvSpPr>
        <p:spPr>
          <a:xfrm>
            <a:off x="1795995" y="2381247"/>
            <a:ext cx="381000" cy="106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995" y="3455985"/>
            <a:ext cx="381000" cy="166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50" name="TextBox 7"/>
          <p:cNvSpPr txBox="1">
            <a:spLocks noChangeArrowheads="1"/>
          </p:cNvSpPr>
          <p:nvPr/>
        </p:nvSpPr>
        <p:spPr bwMode="auto">
          <a:xfrm>
            <a:off x="1788058" y="2714622"/>
            <a:ext cx="4384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0</a:t>
            </a:r>
            <a:r>
              <a:rPr kumimoji="0" lang="en-GB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r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1751" name="TextBox 8"/>
          <p:cNvSpPr txBox="1">
            <a:spLocks noChangeArrowheads="1"/>
          </p:cNvSpPr>
          <p:nvPr/>
        </p:nvSpPr>
        <p:spPr bwMode="auto">
          <a:xfrm>
            <a:off x="1795995" y="3981447"/>
            <a:ext cx="6043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0</a:t>
            </a:r>
            <a:r>
              <a:rPr kumimoji="0" lang="en-GB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c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731159" y="2400297"/>
            <a:ext cx="369887" cy="2772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55" name="TextBox 12"/>
          <p:cNvSpPr txBox="1">
            <a:spLocks noChangeArrowheads="1"/>
          </p:cNvSpPr>
          <p:nvPr/>
        </p:nvSpPr>
        <p:spPr bwMode="auto">
          <a:xfrm>
            <a:off x="3766083" y="345598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7" name="TextBox 14"/>
              <p:cNvSpPr txBox="1">
                <a:spLocks noChangeArrowheads="1"/>
              </p:cNvSpPr>
              <p:nvPr/>
            </p:nvSpPr>
            <p:spPr bwMode="auto">
              <a:xfrm>
                <a:off x="2156417" y="1835942"/>
                <a:ext cx="764858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0"/>
                              <a:cs typeface="Corbel"/>
                            </a:rPr>
                          </m:ctrlPr>
                        </m:sSubSupPr>
                        <m:e>
                          <m: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0"/>
                              <a:cs typeface="Corbel"/>
                            </a:rPr>
                            <m:t>𝑚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0"/>
                              <a:cs typeface="Corbel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0"/>
                              <a:cs typeface="Corbel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kumimoji="0" lang="en-GB" sz="18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/>
                  <a:ea typeface="ＭＳ Ｐゴシック" charset="0"/>
                  <a:cs typeface="Corbel"/>
                </a:endParaRPr>
              </a:p>
            </p:txBody>
          </p:sp>
        </mc:Choice>
        <mc:Fallback xmlns="">
          <p:sp>
            <p:nvSpPr>
              <p:cNvPr id="31757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56417" y="1835942"/>
                <a:ext cx="764858" cy="400050"/>
              </a:xfrm>
              <a:prstGeom prst="rect">
                <a:avLst/>
              </a:prstGeom>
              <a:blipFill>
                <a:blip r:embed="rId2"/>
                <a:stretch>
                  <a:fillRect b="-303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2867558" y="2381247"/>
            <a:ext cx="381000" cy="106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67558" y="3455985"/>
            <a:ext cx="381000" cy="166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60" name="TextBox 17"/>
          <p:cNvSpPr txBox="1">
            <a:spLocks noChangeArrowheads="1"/>
          </p:cNvSpPr>
          <p:nvPr/>
        </p:nvSpPr>
        <p:spPr bwMode="auto">
          <a:xfrm>
            <a:off x="2859621" y="2714622"/>
            <a:ext cx="536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R</a:t>
            </a:r>
          </a:p>
        </p:txBody>
      </p:sp>
      <p:sp>
        <p:nvSpPr>
          <p:cNvPr id="31761" name="TextBox 18"/>
          <p:cNvSpPr txBox="1">
            <a:spLocks noChangeArrowheads="1"/>
          </p:cNvSpPr>
          <p:nvPr/>
        </p:nvSpPr>
        <p:spPr bwMode="auto">
          <a:xfrm>
            <a:off x="2867558" y="3981447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C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172234" y="2260597"/>
            <a:ext cx="700839" cy="921686"/>
            <a:chOff x="754063" y="2165350"/>
            <a:chExt cx="700839" cy="921686"/>
          </a:xfrm>
        </p:grpSpPr>
        <p:sp>
          <p:nvSpPr>
            <p:cNvPr id="31756" name="Rectangle 27"/>
            <p:cNvSpPr>
              <a:spLocks noChangeArrowheads="1"/>
            </p:cNvSpPr>
            <p:nvPr/>
          </p:nvSpPr>
          <p:spPr bwMode="auto">
            <a:xfrm>
              <a:off x="896286" y="2567923"/>
              <a:ext cx="457200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charset="0"/>
                  <a:sym typeface="Symbol" charset="0"/>
                </a:rPr>
                <a:t>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1127125" y="2165350"/>
              <a:ext cx="0" cy="55562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754063" y="2865438"/>
              <a:ext cx="25241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238903" y="2865438"/>
              <a:ext cx="215999" cy="0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Straight Arrow Connector 36"/>
          <p:cNvCxnSpPr>
            <a:stCxn id="7" idx="3"/>
            <a:endCxn id="17" idx="1"/>
          </p:cNvCxnSpPr>
          <p:nvPr/>
        </p:nvCxnSpPr>
        <p:spPr>
          <a:xfrm>
            <a:off x="2176996" y="4289422"/>
            <a:ext cx="6905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4458233" y="2400297"/>
            <a:ext cx="381000" cy="106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458233" y="3475035"/>
            <a:ext cx="381000" cy="166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68" name="TextBox 39"/>
          <p:cNvSpPr txBox="1">
            <a:spLocks noChangeArrowheads="1"/>
          </p:cNvSpPr>
          <p:nvPr/>
        </p:nvSpPr>
        <p:spPr bwMode="auto">
          <a:xfrm>
            <a:off x="4450295" y="2733672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R</a:t>
            </a:r>
          </a:p>
        </p:txBody>
      </p:sp>
      <p:sp>
        <p:nvSpPr>
          <p:cNvPr id="31769" name="TextBox 40"/>
          <p:cNvSpPr txBox="1">
            <a:spLocks noChangeArrowheads="1"/>
          </p:cNvSpPr>
          <p:nvPr/>
        </p:nvSpPr>
        <p:spPr bwMode="auto">
          <a:xfrm>
            <a:off x="4458233" y="4000497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71" name="TextBox 42"/>
              <p:cNvSpPr txBox="1">
                <a:spLocks noChangeArrowheads="1"/>
              </p:cNvSpPr>
              <p:nvPr/>
            </p:nvSpPr>
            <p:spPr bwMode="auto">
              <a:xfrm>
                <a:off x="4854687" y="1830744"/>
                <a:ext cx="69532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0"/>
                              <a:cs typeface="Corbel"/>
                            </a:rPr>
                          </m:ctrlPr>
                        </m:sSubSupPr>
                        <m:e>
                          <m: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0"/>
                              <a:cs typeface="Corbel"/>
                            </a:rPr>
                            <m:t>𝑚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0"/>
                              <a:cs typeface="Corbel"/>
                            </a:rPr>
                            <m:t>2</m:t>
                          </m:r>
                        </m:sub>
                        <m:sup>
                          <m: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0"/>
                              <a:cs typeface="Corbel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kumimoji="0" lang="en-GB" sz="18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/>
                  <a:ea typeface="ＭＳ Ｐゴシック" charset="0"/>
                  <a:cs typeface="Corbel"/>
                </a:endParaRPr>
              </a:p>
            </p:txBody>
          </p:sp>
        </mc:Choice>
        <mc:Fallback xmlns="">
          <p:sp>
            <p:nvSpPr>
              <p:cNvPr id="31771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54687" y="1830744"/>
                <a:ext cx="695325" cy="400050"/>
              </a:xfrm>
              <a:prstGeom prst="rect">
                <a:avLst/>
              </a:prstGeom>
              <a:blipFill>
                <a:blip r:embed="rId3"/>
                <a:stretch>
                  <a:fillRect b="-303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5529795" y="2400297"/>
            <a:ext cx="381000" cy="106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529795" y="3475035"/>
            <a:ext cx="381000" cy="166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74" name="TextBox 45"/>
          <p:cNvSpPr txBox="1">
            <a:spLocks noChangeArrowheads="1"/>
          </p:cNvSpPr>
          <p:nvPr/>
        </p:nvSpPr>
        <p:spPr bwMode="auto">
          <a:xfrm>
            <a:off x="5521859" y="2733672"/>
            <a:ext cx="536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R</a:t>
            </a:r>
          </a:p>
        </p:txBody>
      </p:sp>
      <p:sp>
        <p:nvSpPr>
          <p:cNvPr id="31775" name="TextBox 46"/>
          <p:cNvSpPr txBox="1">
            <a:spLocks noChangeArrowheads="1"/>
          </p:cNvSpPr>
          <p:nvPr/>
        </p:nvSpPr>
        <p:spPr bwMode="auto">
          <a:xfrm>
            <a:off x="5529795" y="4000497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C</a:t>
            </a:r>
          </a:p>
        </p:txBody>
      </p:sp>
      <p:cxnSp>
        <p:nvCxnSpPr>
          <p:cNvPr id="51" name="Straight Arrow Connector 50"/>
          <p:cNvCxnSpPr>
            <a:stCxn id="39" idx="3"/>
            <a:endCxn id="45" idx="1"/>
          </p:cNvCxnSpPr>
          <p:nvPr/>
        </p:nvCxnSpPr>
        <p:spPr>
          <a:xfrm>
            <a:off x="4839233" y="4308472"/>
            <a:ext cx="6905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ight Arrow 51"/>
          <p:cNvSpPr/>
          <p:nvPr/>
        </p:nvSpPr>
        <p:spPr>
          <a:xfrm>
            <a:off x="3385083" y="3359674"/>
            <a:ext cx="228600" cy="62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4172483" y="3359147"/>
            <a:ext cx="228600" cy="62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344184" y="2400297"/>
            <a:ext cx="369887" cy="2736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83" name="TextBox 54"/>
          <p:cNvSpPr txBox="1">
            <a:spLocks noChangeArrowheads="1"/>
          </p:cNvSpPr>
          <p:nvPr/>
        </p:nvSpPr>
        <p:spPr bwMode="auto">
          <a:xfrm>
            <a:off x="6379108" y="3502022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F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491945" y="2381247"/>
            <a:ext cx="381000" cy="106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491945" y="3455986"/>
            <a:ext cx="381000" cy="16684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86" name="TextBox 57"/>
          <p:cNvSpPr txBox="1">
            <a:spLocks noChangeArrowheads="1"/>
          </p:cNvSpPr>
          <p:nvPr/>
        </p:nvSpPr>
        <p:spPr bwMode="auto">
          <a:xfrm>
            <a:off x="7484008" y="277018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R</a:t>
            </a:r>
          </a:p>
        </p:txBody>
      </p:sp>
      <p:sp>
        <p:nvSpPr>
          <p:cNvPr id="31787" name="TextBox 58"/>
          <p:cNvSpPr txBox="1">
            <a:spLocks noChangeArrowheads="1"/>
          </p:cNvSpPr>
          <p:nvPr/>
        </p:nvSpPr>
        <p:spPr bwMode="auto">
          <a:xfrm>
            <a:off x="7491945" y="4037010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89" name="TextBox 60"/>
              <p:cNvSpPr txBox="1">
                <a:spLocks noChangeArrowheads="1"/>
              </p:cNvSpPr>
              <p:nvPr/>
            </p:nvSpPr>
            <p:spPr bwMode="auto">
              <a:xfrm>
                <a:off x="7908887" y="1840529"/>
                <a:ext cx="695325" cy="4006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0"/>
                              <a:cs typeface="Corbel"/>
                            </a:rPr>
                          </m:ctrlPr>
                        </m:sSubSupPr>
                        <m:e>
                          <m: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0"/>
                              <a:cs typeface="Corbel"/>
                            </a:rPr>
                            <m:t>𝑚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0"/>
                              <a:cs typeface="Corbel"/>
                            </a:rPr>
                            <m:t>ℓ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0"/>
                              <a:cs typeface="Corbel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kumimoji="0" lang="en-GB" sz="18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/>
                  <a:ea typeface="ＭＳ Ｐゴシック" charset="0"/>
                  <a:cs typeface="Corbel"/>
                </a:endParaRPr>
              </a:p>
            </p:txBody>
          </p:sp>
        </mc:Choice>
        <mc:Fallback xmlns="">
          <p:sp>
            <p:nvSpPr>
              <p:cNvPr id="31789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08887" y="1840529"/>
                <a:ext cx="695325" cy="400622"/>
              </a:xfrm>
              <a:prstGeom prst="rect">
                <a:avLst/>
              </a:prstGeom>
              <a:blipFill>
                <a:blip r:embed="rId4"/>
                <a:stretch>
                  <a:fillRect b="-6061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ectangle 61"/>
          <p:cNvSpPr/>
          <p:nvPr/>
        </p:nvSpPr>
        <p:spPr>
          <a:xfrm>
            <a:off x="8563508" y="2381247"/>
            <a:ext cx="381000" cy="106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63508" y="3448050"/>
            <a:ext cx="381000" cy="16684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92" name="TextBox 63"/>
          <p:cNvSpPr txBox="1">
            <a:spLocks noChangeArrowheads="1"/>
          </p:cNvSpPr>
          <p:nvPr/>
        </p:nvSpPr>
        <p:spPr bwMode="auto">
          <a:xfrm>
            <a:off x="8503184" y="2770185"/>
            <a:ext cx="536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R</a:t>
            </a:r>
          </a:p>
        </p:txBody>
      </p:sp>
      <p:sp>
        <p:nvSpPr>
          <p:cNvPr id="31793" name="TextBox 64"/>
          <p:cNvSpPr txBox="1">
            <a:spLocks noChangeArrowheads="1"/>
          </p:cNvSpPr>
          <p:nvPr/>
        </p:nvSpPr>
        <p:spPr bwMode="auto">
          <a:xfrm>
            <a:off x="8563508" y="4037010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C</a:t>
            </a:r>
          </a:p>
        </p:txBody>
      </p:sp>
      <p:cxnSp>
        <p:nvCxnSpPr>
          <p:cNvPr id="69" name="Straight Arrow Connector 68"/>
          <p:cNvCxnSpPr>
            <a:stCxn id="57" idx="3"/>
            <a:endCxn id="63" idx="1"/>
          </p:cNvCxnSpPr>
          <p:nvPr/>
        </p:nvCxnSpPr>
        <p:spPr>
          <a:xfrm flipV="1">
            <a:off x="7872946" y="4282281"/>
            <a:ext cx="690563" cy="79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ight Arrow 69"/>
          <p:cNvSpPr/>
          <p:nvPr/>
        </p:nvSpPr>
        <p:spPr>
          <a:xfrm>
            <a:off x="6002870" y="3352797"/>
            <a:ext cx="228600" cy="62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ight Arrow 70"/>
          <p:cNvSpPr/>
          <p:nvPr/>
        </p:nvSpPr>
        <p:spPr>
          <a:xfrm>
            <a:off x="6796091" y="3371847"/>
            <a:ext cx="228600" cy="62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800" name="TextBox 71"/>
          <p:cNvSpPr txBox="1">
            <a:spLocks noChangeArrowheads="1"/>
          </p:cNvSpPr>
          <p:nvPr/>
        </p:nvSpPr>
        <p:spPr bwMode="auto">
          <a:xfrm>
            <a:off x="6945845" y="3321048"/>
            <a:ext cx="584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rPr>
              <a:t>….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363609" y="2381247"/>
            <a:ext cx="369887" cy="27432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802" name="TextBox 73"/>
          <p:cNvSpPr txBox="1">
            <a:spLocks noChangeArrowheads="1"/>
          </p:cNvSpPr>
          <p:nvPr/>
        </p:nvSpPr>
        <p:spPr bwMode="auto">
          <a:xfrm>
            <a:off x="9398533" y="3530597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F</a:t>
            </a:r>
          </a:p>
        </p:txBody>
      </p:sp>
      <p:sp>
        <p:nvSpPr>
          <p:cNvPr id="75" name="Rectangle 74"/>
          <p:cNvSpPr/>
          <p:nvPr/>
        </p:nvSpPr>
        <p:spPr>
          <a:xfrm>
            <a:off x="10064321" y="2381247"/>
            <a:ext cx="381000" cy="1066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0064321" y="3448050"/>
            <a:ext cx="381000" cy="166846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805" name="TextBox 76"/>
          <p:cNvSpPr txBox="1">
            <a:spLocks noChangeArrowheads="1"/>
          </p:cNvSpPr>
          <p:nvPr/>
        </p:nvSpPr>
        <p:spPr bwMode="auto">
          <a:xfrm>
            <a:off x="10084333" y="280828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R</a:t>
            </a:r>
          </a:p>
        </p:txBody>
      </p:sp>
      <p:sp>
        <p:nvSpPr>
          <p:cNvPr id="31806" name="TextBox 77"/>
          <p:cNvSpPr txBox="1">
            <a:spLocks noChangeArrowheads="1"/>
          </p:cNvSpPr>
          <p:nvPr/>
        </p:nvSpPr>
        <p:spPr bwMode="auto">
          <a:xfrm>
            <a:off x="10090683" y="4075110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C</a:t>
            </a:r>
          </a:p>
        </p:txBody>
      </p:sp>
      <p:sp>
        <p:nvSpPr>
          <p:cNvPr id="79" name="Right Arrow 78"/>
          <p:cNvSpPr/>
          <p:nvPr/>
        </p:nvSpPr>
        <p:spPr>
          <a:xfrm>
            <a:off x="9017533" y="3349622"/>
            <a:ext cx="228600" cy="62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ight Arrow 79"/>
          <p:cNvSpPr/>
          <p:nvPr/>
        </p:nvSpPr>
        <p:spPr>
          <a:xfrm>
            <a:off x="9804933" y="3349622"/>
            <a:ext cx="228600" cy="62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4839234" y="2253779"/>
            <a:ext cx="700839" cy="921686"/>
            <a:chOff x="754063" y="2165350"/>
            <a:chExt cx="700839" cy="921686"/>
          </a:xfrm>
        </p:grpSpPr>
        <p:sp>
          <p:nvSpPr>
            <p:cNvPr id="74" name="Rectangle 27"/>
            <p:cNvSpPr>
              <a:spLocks noChangeArrowheads="1"/>
            </p:cNvSpPr>
            <p:nvPr/>
          </p:nvSpPr>
          <p:spPr bwMode="auto">
            <a:xfrm>
              <a:off x="896286" y="2567923"/>
              <a:ext cx="457200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charset="0"/>
                  <a:sym typeface="Symbol" charset="0"/>
                </a:rPr>
                <a:t></a:t>
              </a:r>
            </a:p>
          </p:txBody>
        </p:sp>
        <p:cxnSp>
          <p:nvCxnSpPr>
            <p:cNvPr id="77" name="Straight Arrow Connector 76"/>
            <p:cNvCxnSpPr/>
            <p:nvPr/>
          </p:nvCxnSpPr>
          <p:spPr>
            <a:xfrm>
              <a:off x="1127125" y="2165350"/>
              <a:ext cx="0" cy="55562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54063" y="2865438"/>
              <a:ext cx="25241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238903" y="2865438"/>
              <a:ext cx="215999" cy="0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7885727" y="2303460"/>
            <a:ext cx="700839" cy="921686"/>
            <a:chOff x="754063" y="2165350"/>
            <a:chExt cx="700839" cy="921686"/>
          </a:xfrm>
        </p:grpSpPr>
        <p:sp>
          <p:nvSpPr>
            <p:cNvPr id="84" name="Rectangle 27"/>
            <p:cNvSpPr>
              <a:spLocks noChangeArrowheads="1"/>
            </p:cNvSpPr>
            <p:nvPr/>
          </p:nvSpPr>
          <p:spPr bwMode="auto">
            <a:xfrm>
              <a:off x="896286" y="2567923"/>
              <a:ext cx="457200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charset="0"/>
                  <a:sym typeface="Symbol" charset="0"/>
                </a:rPr>
                <a:t></a:t>
              </a: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1127125" y="2165350"/>
              <a:ext cx="0" cy="55562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754063" y="2865438"/>
              <a:ext cx="25241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1238903" y="2865438"/>
              <a:ext cx="215999" cy="0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8" name="TextBox 80"/>
              <p:cNvSpPr txBox="1">
                <a:spLocks noChangeArrowheads="1"/>
              </p:cNvSpPr>
              <p:nvPr/>
            </p:nvSpPr>
            <p:spPr bwMode="auto">
              <a:xfrm>
                <a:off x="626165" y="5313293"/>
                <a:ext cx="9319524" cy="1323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Corbel"/>
                      </a:rPr>
                      <m:t>𝑚</m:t>
                    </m:r>
                    <m:sSub>
                      <m:sSubPr>
                        <m:ctrlP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0"/>
                            <a:cs typeface="Corbel"/>
                          </a:rPr>
                        </m:ctrlPr>
                      </m:sSubPr>
                      <m:e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0"/>
                            <a:cs typeface="Corbel"/>
                          </a:rPr>
                          <m:t>′</m:t>
                        </m:r>
                      </m:e>
                      <m:sub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0"/>
                            <a:cs typeface="Corbel"/>
                          </a:rPr>
                          <m:t>𝑖</m:t>
                        </m:r>
                      </m:sub>
                    </m:sSub>
                    <m:r>
                      <a:rPr kumimoji="0" lang="en-US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Corbel"/>
                      </a:rPr>
                      <m:t> </m:t>
                    </m:r>
                    <m:r>
                      <a:rPr kumimoji="0" lang="en-GB" sz="20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Corbel"/>
                      </a:rPr>
                      <m:t> 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: padded message blocks, 1088</a:t>
                </a:r>
                <a:r>
                  <a:rPr kumimoji="0" lang="en-GB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 bits.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Corbel"/>
                      </a:rPr>
                      <m:t>𝑅</m:t>
                    </m:r>
                  </m:oMath>
                </a14:m>
                <a:r>
                  <a:rPr kumimoji="0" lang="en-GB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: </a:t>
                </a: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outer state, </a:t>
                </a: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Corbel"/>
                      </a:rPr>
                      <m:t>𝑟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 = 1088 bits for SHA3-256.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Corbel"/>
                      </a:rPr>
                      <m:t>𝐶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: inner state, </a:t>
                </a: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Corbel"/>
                      </a:rPr>
                      <m:t>𝑐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 = 512 bits for SHA3-256.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Corbel"/>
                      </a:rPr>
                      <m:t>𝐹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: bit permutation mapping {0,1}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1600</a:t>
                </a: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 to {0,1}</a:t>
                </a:r>
                <a:r>
                  <a:rPr kumimoji="0" lang="en-GB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1600</a:t>
                </a:r>
                <a:r>
                  <a:rPr lang="en-GB" sz="2000" dirty="0">
                    <a:solidFill>
                      <a:prstClr val="black"/>
                    </a:solidFill>
                    <a:latin typeface="+mn-lt"/>
                    <a:cs typeface="Corbel"/>
                  </a:rPr>
                  <a:t> </a:t>
                </a: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(</a:t>
                </a: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Corbel"/>
                      </a:rPr>
                      <m:t>𝑟</m:t>
                    </m:r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Corbel"/>
                      </a:rPr>
                      <m:t>+</m:t>
                    </m:r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Corbel"/>
                      </a:rPr>
                      <m:t>𝑐</m:t>
                    </m:r>
                  </m:oMath>
                </a14:m>
                <a:r>
                  <a:rPr kumimoji="0" lang="en-GB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 = </a:t>
                </a: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1600).</a:t>
                </a:r>
              </a:p>
            </p:txBody>
          </p:sp>
        </mc:Choice>
        <mc:Fallback>
          <p:sp>
            <p:nvSpPr>
              <p:cNvPr id="88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165" y="5313293"/>
                <a:ext cx="9319524" cy="1323439"/>
              </a:xfrm>
              <a:prstGeom prst="rect">
                <a:avLst/>
              </a:prstGeom>
              <a:blipFill>
                <a:blip r:embed="rId5"/>
                <a:stretch>
                  <a:fillRect t="-2765" b="-7373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05613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cs typeface="Corbel"/>
              </a:rPr>
              <a:t>SHA3: Sponge construction – squeezing phase 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72DDD8-A317-D84E-AA96-1E1183D7628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2816570" y="2198688"/>
            <a:ext cx="381000" cy="1066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2816570" y="3273426"/>
            <a:ext cx="381000" cy="166846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774" name="TextBox 82"/>
          <p:cNvSpPr txBox="1">
            <a:spLocks noChangeArrowheads="1"/>
          </p:cNvSpPr>
          <p:nvPr/>
        </p:nvSpPr>
        <p:spPr bwMode="auto">
          <a:xfrm>
            <a:off x="2808633" y="2532063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R</a:t>
            </a:r>
          </a:p>
        </p:txBody>
      </p:sp>
      <p:sp>
        <p:nvSpPr>
          <p:cNvPr id="32775" name="TextBox 83"/>
          <p:cNvSpPr txBox="1">
            <a:spLocks noChangeArrowheads="1"/>
          </p:cNvSpPr>
          <p:nvPr/>
        </p:nvSpPr>
        <p:spPr bwMode="auto">
          <a:xfrm>
            <a:off x="2816570" y="3798888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6" name="TextBox 85"/>
              <p:cNvSpPr txBox="1">
                <a:spLocks noChangeArrowheads="1"/>
              </p:cNvSpPr>
              <p:nvPr/>
            </p:nvSpPr>
            <p:spPr bwMode="auto">
              <a:xfrm>
                <a:off x="3354734" y="1701800"/>
                <a:ext cx="693737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𝑜𝑢𝑡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1</m:t>
                      </m:r>
                    </m:oMath>
                  </m:oMathPara>
                </a14:m>
                <a:endParaRPr kumimoji="0" lang="en-GB" sz="18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3277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4734" y="1701800"/>
                <a:ext cx="693737" cy="400050"/>
              </a:xfrm>
              <a:prstGeom prst="rect">
                <a:avLst/>
              </a:prstGeom>
              <a:blipFill>
                <a:blip r:embed="rId2"/>
                <a:stretch>
                  <a:fillRect b="-1515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Straight Arrow Connector 90"/>
          <p:cNvCxnSpPr/>
          <p:nvPr/>
        </p:nvCxnSpPr>
        <p:spPr>
          <a:xfrm>
            <a:off x="3562695" y="2120900"/>
            <a:ext cx="0" cy="55403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226145" y="2674938"/>
            <a:ext cx="336550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B45B452-AD4B-5841-967D-B3F5A4ACF371}"/>
              </a:ext>
            </a:extLst>
          </p:cNvPr>
          <p:cNvGrpSpPr/>
          <p:nvPr/>
        </p:nvGrpSpPr>
        <p:grpSpPr>
          <a:xfrm>
            <a:off x="3819971" y="2225675"/>
            <a:ext cx="443607" cy="2772000"/>
            <a:chOff x="1779929" y="3626526"/>
            <a:chExt cx="443607" cy="2772000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B763C0EB-01A9-0449-B791-FA4DA2540150}"/>
                </a:ext>
              </a:extLst>
            </p:cNvPr>
            <p:cNvSpPr/>
            <p:nvPr/>
          </p:nvSpPr>
          <p:spPr>
            <a:xfrm>
              <a:off x="1779929" y="3626526"/>
              <a:ext cx="369887" cy="2772000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780" name="TextBox 100"/>
            <p:cNvSpPr txBox="1">
              <a:spLocks noChangeArrowheads="1"/>
            </p:cNvSpPr>
            <p:nvPr/>
          </p:nvSpPr>
          <p:spPr bwMode="auto">
            <a:xfrm>
              <a:off x="1830733" y="4812471"/>
              <a:ext cx="39280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F</a:t>
              </a:r>
            </a:p>
          </p:txBody>
        </p:sp>
      </p:grpSp>
      <p:sp>
        <p:nvSpPr>
          <p:cNvPr id="102" name="Right Arrow 101"/>
          <p:cNvSpPr/>
          <p:nvPr/>
        </p:nvSpPr>
        <p:spPr>
          <a:xfrm>
            <a:off x="3430406" y="3105150"/>
            <a:ext cx="228600" cy="62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Right Arrow 102"/>
          <p:cNvSpPr/>
          <p:nvPr/>
        </p:nvSpPr>
        <p:spPr>
          <a:xfrm>
            <a:off x="4409888" y="3127375"/>
            <a:ext cx="228600" cy="62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4921595" y="2225675"/>
            <a:ext cx="381000" cy="1066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921595" y="3300413"/>
            <a:ext cx="381000" cy="166846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785" name="TextBox 105"/>
          <p:cNvSpPr txBox="1">
            <a:spLocks noChangeArrowheads="1"/>
          </p:cNvSpPr>
          <p:nvPr/>
        </p:nvSpPr>
        <p:spPr bwMode="auto">
          <a:xfrm>
            <a:off x="4913658" y="2559050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R</a:t>
            </a:r>
          </a:p>
        </p:txBody>
      </p:sp>
      <p:sp>
        <p:nvSpPr>
          <p:cNvPr id="32786" name="TextBox 106"/>
          <p:cNvSpPr txBox="1">
            <a:spLocks noChangeArrowheads="1"/>
          </p:cNvSpPr>
          <p:nvPr/>
        </p:nvSpPr>
        <p:spPr bwMode="auto">
          <a:xfrm>
            <a:off x="4921595" y="38258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87" name="TextBox 107"/>
              <p:cNvSpPr txBox="1">
                <a:spLocks noChangeArrowheads="1"/>
              </p:cNvSpPr>
              <p:nvPr/>
            </p:nvSpPr>
            <p:spPr bwMode="auto">
              <a:xfrm>
                <a:off x="5459759" y="1728788"/>
                <a:ext cx="693737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𝑜𝑢𝑡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2</m:t>
                      </m:r>
                    </m:oMath>
                  </m:oMathPara>
                </a14:m>
                <a:endParaRPr kumimoji="0" lang="en-GB" sz="18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32787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59759" y="1728788"/>
                <a:ext cx="693737" cy="400050"/>
              </a:xfrm>
              <a:prstGeom prst="rect">
                <a:avLst/>
              </a:prstGeom>
              <a:blipFill>
                <a:blip r:embed="rId3"/>
                <a:stretch>
                  <a:fillRect b="-1538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9" name="Straight Arrow Connector 108"/>
          <p:cNvCxnSpPr/>
          <p:nvPr/>
        </p:nvCxnSpPr>
        <p:spPr>
          <a:xfrm>
            <a:off x="5667720" y="2146301"/>
            <a:ext cx="0" cy="55562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5331170" y="2701925"/>
            <a:ext cx="336550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Right Arrow 112"/>
          <p:cNvSpPr/>
          <p:nvPr/>
        </p:nvSpPr>
        <p:spPr>
          <a:xfrm>
            <a:off x="5546014" y="3132138"/>
            <a:ext cx="228600" cy="62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Right Arrow 113"/>
          <p:cNvSpPr/>
          <p:nvPr/>
        </p:nvSpPr>
        <p:spPr>
          <a:xfrm>
            <a:off x="6525496" y="3152775"/>
            <a:ext cx="228600" cy="62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6967883" y="2252663"/>
            <a:ext cx="381000" cy="1066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6967883" y="3325813"/>
            <a:ext cx="381000" cy="16700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796" name="TextBox 116"/>
          <p:cNvSpPr txBox="1">
            <a:spLocks noChangeArrowheads="1"/>
          </p:cNvSpPr>
          <p:nvPr/>
        </p:nvSpPr>
        <p:spPr bwMode="auto">
          <a:xfrm>
            <a:off x="6961533" y="2586038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R</a:t>
            </a:r>
          </a:p>
        </p:txBody>
      </p:sp>
      <p:sp>
        <p:nvSpPr>
          <p:cNvPr id="32797" name="TextBox 117"/>
          <p:cNvSpPr txBox="1">
            <a:spLocks noChangeArrowheads="1"/>
          </p:cNvSpPr>
          <p:nvPr/>
        </p:nvSpPr>
        <p:spPr bwMode="auto">
          <a:xfrm>
            <a:off x="6967883" y="3852863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98" name="TextBox 118"/>
              <p:cNvSpPr txBox="1">
                <a:spLocks noChangeArrowheads="1"/>
              </p:cNvSpPr>
              <p:nvPr/>
            </p:nvSpPr>
            <p:spPr bwMode="auto">
              <a:xfrm>
                <a:off x="7506046" y="1754188"/>
                <a:ext cx="69532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𝑜𝑢𝑡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3</m:t>
                      </m:r>
                    </m:oMath>
                  </m:oMathPara>
                </a14:m>
                <a:endParaRPr kumimoji="0" lang="en-GB" sz="18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32798" name="TextBox 1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06046" y="1754188"/>
                <a:ext cx="695325" cy="400050"/>
              </a:xfrm>
              <a:prstGeom prst="rect">
                <a:avLst/>
              </a:prstGeom>
              <a:blipFill>
                <a:blip r:embed="rId4"/>
                <a:stretch>
                  <a:fillRect b="-1538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0" name="Straight Arrow Connector 119"/>
          <p:cNvCxnSpPr/>
          <p:nvPr/>
        </p:nvCxnSpPr>
        <p:spPr>
          <a:xfrm>
            <a:off x="7715595" y="2173289"/>
            <a:ext cx="0" cy="55403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7377459" y="2727325"/>
            <a:ext cx="338137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ight Arrow 123"/>
          <p:cNvSpPr/>
          <p:nvPr/>
        </p:nvSpPr>
        <p:spPr>
          <a:xfrm>
            <a:off x="7562140" y="3159125"/>
            <a:ext cx="228600" cy="62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Right Arrow 124"/>
          <p:cNvSpPr/>
          <p:nvPr/>
        </p:nvSpPr>
        <p:spPr>
          <a:xfrm>
            <a:off x="8508285" y="3179763"/>
            <a:ext cx="228600" cy="62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805" name="TextBox 2"/>
          <p:cNvSpPr txBox="1">
            <a:spLocks noChangeArrowheads="1"/>
          </p:cNvSpPr>
          <p:nvPr/>
        </p:nvSpPr>
        <p:spPr bwMode="auto">
          <a:xfrm>
            <a:off x="9064970" y="3133726"/>
            <a:ext cx="1143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rPr>
              <a:t>…..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125">
                <a:extLst>
                  <a:ext uri="{FF2B5EF4-FFF2-40B4-BE49-F238E27FC236}">
                    <a16:creationId xmlns:a16="http://schemas.microsoft.com/office/drawing/2014/main" id="{7FA54940-D2A1-0F41-B1BA-B26906D831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95330" y="5551488"/>
                <a:ext cx="6897757" cy="392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SHA</m:t>
                      </m:r>
                      <m:r>
                        <a:rPr kumimoji="0" lang="en-GB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−3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(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𝑚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) = 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𝑜𝑢𝑡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1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 || 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𝑜𝑢𝑡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 || 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𝑜𝑢𝑡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…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0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2" name="TextBox 125">
                <a:extLst>
                  <a:ext uri="{FF2B5EF4-FFF2-40B4-BE49-F238E27FC236}">
                    <a16:creationId xmlns:a16="http://schemas.microsoft.com/office/drawing/2014/main" id="{7FA54940-D2A1-0F41-B1BA-B26906D83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95330" y="5551488"/>
                <a:ext cx="6897757" cy="392993"/>
              </a:xfrm>
              <a:prstGeom prst="rect">
                <a:avLst/>
              </a:prstGeom>
              <a:blipFill>
                <a:blip r:embed="rId5"/>
                <a:stretch>
                  <a:fillRect b="-1875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8F402502-D854-F44E-B7FB-940DCBCB18B8}"/>
              </a:ext>
            </a:extLst>
          </p:cNvPr>
          <p:cNvGrpSpPr/>
          <p:nvPr/>
        </p:nvGrpSpPr>
        <p:grpSpPr>
          <a:xfrm>
            <a:off x="5948354" y="2198851"/>
            <a:ext cx="443607" cy="2772000"/>
            <a:chOff x="1779929" y="3626526"/>
            <a:chExt cx="443607" cy="2772000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DF94440D-53E5-624C-9913-FE9C294007F1}"/>
                </a:ext>
              </a:extLst>
            </p:cNvPr>
            <p:cNvSpPr/>
            <p:nvPr/>
          </p:nvSpPr>
          <p:spPr>
            <a:xfrm>
              <a:off x="1779929" y="3626526"/>
              <a:ext cx="369887" cy="2772000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TextBox 100">
              <a:extLst>
                <a:ext uri="{FF2B5EF4-FFF2-40B4-BE49-F238E27FC236}">
                  <a16:creationId xmlns:a16="http://schemas.microsoft.com/office/drawing/2014/main" id="{59473FFE-4C07-3946-862A-C18D270CE5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0733" y="4812471"/>
              <a:ext cx="39280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F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3C99499-E9D9-4C45-8530-A6B6B461E1F3}"/>
              </a:ext>
            </a:extLst>
          </p:cNvPr>
          <p:cNvGrpSpPr/>
          <p:nvPr/>
        </p:nvGrpSpPr>
        <p:grpSpPr>
          <a:xfrm>
            <a:off x="7945929" y="2225675"/>
            <a:ext cx="443607" cy="2772000"/>
            <a:chOff x="1779929" y="3626526"/>
            <a:chExt cx="443607" cy="2772000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877671D5-5C12-0147-A88E-BA6816C9E16B}"/>
                </a:ext>
              </a:extLst>
            </p:cNvPr>
            <p:cNvSpPr/>
            <p:nvPr/>
          </p:nvSpPr>
          <p:spPr>
            <a:xfrm>
              <a:off x="1779929" y="3626526"/>
              <a:ext cx="369887" cy="2772000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Box 100">
              <a:extLst>
                <a:ext uri="{FF2B5EF4-FFF2-40B4-BE49-F238E27FC236}">
                  <a16:creationId xmlns:a16="http://schemas.microsoft.com/office/drawing/2014/main" id="{0FF0AD26-7122-1345-9EAA-8F7AD58DFD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0733" y="4812471"/>
              <a:ext cx="39280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85545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FDFB-EE85-3B7E-5A4D-D79BB43B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41780-2909-1100-73B5-D8411A66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Cryptographic hash functions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Generic attacks 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 paradigms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Application: password hashing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7465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87A094-B140-BCC8-3A77-C30DE555C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Password hashing</a:t>
            </a:r>
          </a:p>
        </p:txBody>
      </p:sp>
    </p:spTree>
    <p:extLst>
      <p:ext uri="{BB962C8B-B14F-4D97-AF65-F5344CB8AC3E}">
        <p14:creationId xmlns:p14="http://schemas.microsoft.com/office/powerpoint/2010/main" val="35346612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838200" y="1586449"/>
            <a:ext cx="10515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Setting: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 users want to remotely authenticate to server using password.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In naïve implementation: server has database with all passwords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in clear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Security threats?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Password hashing</a:t>
            </a:r>
          </a:p>
        </p:txBody>
      </p:sp>
      <p:pic>
        <p:nvPicPr>
          <p:cNvPr id="6" name="Picture 2" descr="C:\Documents and Settings\rist\Local Settings\Temporary Internet Files\Content.IE5\QB8JK7EN\MCj0441538000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769" y="4749422"/>
            <a:ext cx="1355338" cy="133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Documents and Settings\rist\Local Settings\Temporary Internet Files\Content.IE5\CNYX6FYV\MCj0435242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178" y="4723604"/>
            <a:ext cx="1146175" cy="226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3153833" y="4903547"/>
            <a:ext cx="2890403" cy="1213559"/>
            <a:chOff x="2355387" y="4883464"/>
            <a:chExt cx="2890403" cy="1213559"/>
          </a:xfrm>
        </p:grpSpPr>
        <p:grpSp>
          <p:nvGrpSpPr>
            <p:cNvPr id="8" name="Group 7"/>
            <p:cNvGrpSpPr/>
            <p:nvPr/>
          </p:nvGrpSpPr>
          <p:grpSpPr>
            <a:xfrm>
              <a:off x="2355387" y="4942151"/>
              <a:ext cx="2890403" cy="1154872"/>
              <a:chOff x="3498708" y="3686670"/>
              <a:chExt cx="2890403" cy="1154872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3498708" y="3689544"/>
                <a:ext cx="362380" cy="1151998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693188" y="3695184"/>
                <a:ext cx="2520000" cy="1134503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6026731" y="3686670"/>
                <a:ext cx="362380" cy="1151999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2" name="Straight Arrow Connector 11"/>
            <p:cNvCxnSpPr>
              <a:cxnSpLocks noChangeShapeType="1"/>
            </p:cNvCxnSpPr>
            <p:nvPr/>
          </p:nvCxnSpPr>
          <p:spPr bwMode="auto">
            <a:xfrm>
              <a:off x="2642208" y="5264341"/>
              <a:ext cx="2033587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Straight Arrow Connector 12"/>
            <p:cNvCxnSpPr>
              <a:cxnSpLocks noChangeShapeType="1"/>
            </p:cNvCxnSpPr>
            <p:nvPr/>
          </p:nvCxnSpPr>
          <p:spPr bwMode="auto">
            <a:xfrm flipH="1">
              <a:off x="2642208" y="5801590"/>
              <a:ext cx="2033587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TextBox 13"/>
            <p:cNvSpPr txBox="1"/>
            <p:nvPr/>
          </p:nvSpPr>
          <p:spPr>
            <a:xfrm>
              <a:off x="2642208" y="4883464"/>
              <a:ext cx="21453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username, password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633103" y="5421675"/>
              <a:ext cx="22927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access granted/denied</a:t>
              </a:r>
            </a:p>
          </p:txBody>
        </p:sp>
      </p:grpSp>
      <p:pic>
        <p:nvPicPr>
          <p:cNvPr id="16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260" y="5811089"/>
            <a:ext cx="912088" cy="828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177" y="3879957"/>
            <a:ext cx="962572" cy="87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072129"/>
              </p:ext>
            </p:extLst>
          </p:nvPr>
        </p:nvGraphicFramePr>
        <p:xfrm>
          <a:off x="7694083" y="3894773"/>
          <a:ext cx="3477499" cy="2531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6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1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2792">
                <a:tc>
                  <a:txBody>
                    <a:bodyPr/>
                    <a:lstStyle/>
                    <a:p>
                      <a:r>
                        <a:rPr lang="en-US" sz="24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Password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2792">
                <a:tc>
                  <a:txBody>
                    <a:bodyPr/>
                    <a:lstStyle/>
                    <a:p>
                      <a:r>
                        <a:rPr lang="en-US" sz="24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password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2792">
                <a:tc>
                  <a:txBody>
                    <a:bodyPr/>
                    <a:lstStyle/>
                    <a:p>
                      <a:r>
                        <a:rPr lang="en-US" sz="24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123456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792">
                <a:tc>
                  <a:txBody>
                    <a:bodyPr/>
                    <a:lstStyle/>
                    <a:p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063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27383" y="1437362"/>
            <a:ext cx="676854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Threat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 attacker breaks into the server and steals this database to impersonate users.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This is a very realistic threat.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Example: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RockYou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, Adobe, Experian,…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  <a:hlinkClick r:id="rId3"/>
              </a:rPr>
              <a:t>http://www.informationisbeautiful.net/visualizations/worlds-biggest-data-breaches-hacks/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Solution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 store only password hashes in database.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For each user, store Hash(password) instead of password.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Server now hashes received password and compares to table.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Intuition: attacker has to reverse hash to recover the password.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55680"/>
              </p:ext>
            </p:extLst>
          </p:nvPr>
        </p:nvGraphicFramePr>
        <p:xfrm>
          <a:off x="7664910" y="2077278"/>
          <a:ext cx="3851229" cy="254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2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7084">
                <a:tc>
                  <a:txBody>
                    <a:bodyPr/>
                    <a:lstStyle/>
                    <a:p>
                      <a:r>
                        <a:rPr lang="en-US" sz="18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Password hashes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7084">
                <a:tc>
                  <a:txBody>
                    <a:bodyPr/>
                    <a:lstStyle/>
                    <a:p>
                      <a:r>
                        <a:rPr lang="en-US" sz="18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AB1134F3DF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084">
                <a:tc>
                  <a:txBody>
                    <a:bodyPr/>
                    <a:lstStyle/>
                    <a:p>
                      <a:r>
                        <a:rPr lang="en-US" sz="18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A76642E3CD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084">
                <a:tc>
                  <a:txBody>
                    <a:bodyPr/>
                    <a:lstStyle/>
                    <a:p>
                      <a:r>
                        <a:rPr lang="en-US" sz="18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D0D39A05-0F76-9CA2-22F2-80D3B7C1B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Password hashing</a:t>
            </a:r>
          </a:p>
        </p:txBody>
      </p:sp>
    </p:spTree>
    <p:extLst>
      <p:ext uri="{BB962C8B-B14F-4D97-AF65-F5344CB8AC3E}">
        <p14:creationId xmlns:p14="http://schemas.microsoft.com/office/powerpoint/2010/main" val="218691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 Box 3"/>
              <p:cNvSpPr txBox="1">
                <a:spLocks noChangeArrowheads="1"/>
              </p:cNvSpPr>
              <p:nvPr/>
            </p:nvSpPr>
            <p:spPr bwMode="auto">
              <a:xfrm>
                <a:off x="268357" y="1501783"/>
                <a:ext cx="11241156" cy="3970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Security depends on preimage-resistance of hash function.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Corbel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Password crackers: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 build dictionary, hash all passwords in dictionary.</a:t>
                </a:r>
              </a:p>
              <a:p>
                <a:pPr marL="800100" lvl="1" indent="-342900">
                  <a:buFont typeface="Arial"/>
                  <a:buChar char="•"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Sophistication of password crackers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: tuning, site-specific, number-letter substitutions, etc.</a:t>
                </a:r>
              </a:p>
              <a:p>
                <a:pPr marL="800100" lvl="1" indent="-342900">
                  <a:buFont typeface="Arial"/>
                  <a:buChar char="•"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Use of GPUs and special-purpose hardware to speed-up password cracking.</a:t>
                </a:r>
              </a:p>
              <a:p>
                <a:pPr marL="800100" lvl="1" indent="-342900">
                  <a:buFont typeface="Arial"/>
                  <a:buChar char="•"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Use of common passwords: makes cracking many accounts easy.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Corbel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Salting: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 store (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urier"/>
                  </a:rPr>
                  <a:t>salt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Corbel"/>
                      </a:rPr>
                      <m:t>𝐻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(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urier"/>
                  </a:rPr>
                  <a:t>salt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 ||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urier"/>
                  </a:rPr>
                  <a:t>password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)) instead of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Corbel"/>
                      </a:rPr>
                      <m:t>𝐻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(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urier"/>
                  </a:rPr>
                  <a:t>password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), where salt is an account-specific random value.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Effect on security?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Corbel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Iteration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 of hash function: PBKDF,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bcrypt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,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scrypt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.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Corbel"/>
                  </a:rPr>
                  <a:t>Effect on security?</a:t>
                </a:r>
              </a:p>
            </p:txBody>
          </p:sp>
        </mc:Choice>
        <mc:Fallback xmlns="">
          <p:sp>
            <p:nvSpPr>
              <p:cNvPr id="15364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8357" y="1501783"/>
                <a:ext cx="11241156" cy="3970318"/>
              </a:xfrm>
              <a:prstGeom prst="rect">
                <a:avLst/>
              </a:prstGeom>
              <a:blipFill>
                <a:blip r:embed="rId3"/>
                <a:stretch>
                  <a:fillRect l="-705" t="-1227" b="-245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13A8444D-9A3C-7C82-0991-76866B0A2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Password hashing: discussion points</a:t>
            </a:r>
          </a:p>
        </p:txBody>
      </p:sp>
    </p:spTree>
    <p:extLst>
      <p:ext uri="{BB962C8B-B14F-4D97-AF65-F5344CB8AC3E}">
        <p14:creationId xmlns:p14="http://schemas.microsoft.com/office/powerpoint/2010/main" val="219679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305" y="22699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Common passwords in </a:t>
            </a:r>
            <a:r>
              <a:rPr lang="en-US" sz="3600" dirty="0" err="1"/>
              <a:t>RockYou</a:t>
            </a:r>
            <a:r>
              <a:rPr lang="en-US" sz="3600" dirty="0"/>
              <a:t> breach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42167" y="42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Screen Shot 2015-01-14 at 12.54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735" y="1352826"/>
            <a:ext cx="6427355" cy="3775018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272209" y="5226785"/>
            <a:ext cx="957469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23 million accounts, 14 million unique passwords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Absolute frequency: fraction amongst all accounts.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Relative frequency: fraction amongst passwords of the same length.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Note presence of site-specific passwords,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e.g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 “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rockyou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” &gt; 0.5%</a:t>
            </a:r>
          </a:p>
        </p:txBody>
      </p:sp>
    </p:spTree>
    <p:extLst>
      <p:ext uri="{BB962C8B-B14F-4D97-AF65-F5344CB8AC3E}">
        <p14:creationId xmlns:p14="http://schemas.microsoft.com/office/powerpoint/2010/main" val="16986353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Salting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42167" y="42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06895" y="1744868"/>
            <a:ext cx="11191461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Add a random, account-specific value, called a 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salt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, in each hash calculation.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+mn-lt"/>
                <a:cs typeface="Corbel"/>
              </a:rPr>
              <a:t>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ach account has to be attacked individually (via password hashing).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Store the salt values as a field in the database of usernames and password hashes.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64 bits of salt is typical.</a:t>
            </a:r>
          </a:p>
          <a:p>
            <a:pPr marL="800100" lvl="1" indent="-342900">
              <a:buFont typeface="Arial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Enough to prevent collisions in random choices of salt values (birthday bound again).</a:t>
            </a:r>
          </a:p>
          <a:p>
            <a:pPr marL="800100" lvl="1" indent="-342900">
              <a:buFont typeface="Arial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Devalues pre-computation by an attacker.</a:t>
            </a:r>
          </a:p>
        </p:txBody>
      </p:sp>
    </p:spTree>
    <p:extLst>
      <p:ext uri="{BB962C8B-B14F-4D97-AF65-F5344CB8AC3E}">
        <p14:creationId xmlns:p14="http://schemas.microsoft.com/office/powerpoint/2010/main" val="36413839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Hash iteration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42167" y="42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38200" y="1744868"/>
            <a:ext cx="10820399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Slow down password cracking via dictionaries by iterating the hashing.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Choose an iteration method that makes parallelization of attacks hard.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Proposals:</a:t>
            </a:r>
          </a:p>
          <a:p>
            <a:pPr marL="800100" lvl="1" indent="-342900">
              <a:buFont typeface="Arial"/>
              <a:buChar char="•"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scrypt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(RFC 7914)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 </a:t>
            </a:r>
          </a:p>
          <a:p>
            <a:pPr marL="800100" lvl="1" indent="-342900">
              <a:buFont typeface="Arial"/>
              <a:buChar char="•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Argon2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 (winner of the Password Hashing Competition, see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  <a:hlinkClick r:id="rId3"/>
              </a:rPr>
              <a:t>https://password-hashing.net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Obtain a trade-off between security and performance of authentication system.</a:t>
            </a:r>
          </a:p>
          <a:p>
            <a:pPr marL="720725" marR="0" lvl="1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Think about Facebook scale operations.</a:t>
            </a:r>
          </a:p>
          <a:p>
            <a:pPr marL="720725" marR="0" lvl="1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Typical iteration count: 10,000.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9488935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Encryption instead of hashing?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42167" y="42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26165" y="1744868"/>
            <a:ext cx="10727635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Why not just encrypt the passwords?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Server decrypts entry from database and compares to password sent by user.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Careful selection of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encryption method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 </a:t>
            </a:r>
          </a:p>
          <a:p>
            <a:pPr marL="800100" lvl="1" indent="-342900">
              <a:buFont typeface="Arial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(cf. Adobe’s use of ECB mode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  <a:hlinkClick r:id="rId3"/>
              </a:rPr>
              <a:t>https://xkcd.com/1286/</a:t>
            </a:r>
            <a:r>
              <a:rPr lang="en-US" sz="2400" dirty="0">
                <a:solidFill>
                  <a:prstClr val="black"/>
                </a:solidFill>
                <a:latin typeface="+mn-lt"/>
                <a:cs typeface="Corbel"/>
              </a:rPr>
              <a:t>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 </a:t>
            </a:r>
          </a:p>
          <a:p>
            <a:pPr marL="342900" indent="-342900">
              <a:buFont typeface="Arial"/>
              <a:buChar char="•"/>
              <a:defRPr/>
            </a:pPr>
            <a:endParaRPr lang="en-US" sz="2800" dirty="0">
              <a:solidFill>
                <a:prstClr val="black"/>
              </a:solidFill>
              <a:latin typeface="+mn-lt"/>
              <a:cs typeface="Corbel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+mn-lt"/>
                <a:cs typeface="Corbel"/>
              </a:rPr>
              <a:t>Careful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key management.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800100" lvl="1" indent="-342900">
              <a:buFont typeface="Arial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Key needs to be always available and yet heavily protected.</a:t>
            </a:r>
          </a:p>
          <a:p>
            <a:pPr marL="800100" lvl="1" indent="-342900">
              <a:buFont typeface="Arial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Use special purpose Hardware Security Module (HSM) to store key.</a:t>
            </a:r>
          </a:p>
          <a:p>
            <a:pPr marL="800100" lvl="1" indent="-342900">
              <a:buFont typeface="Arial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HSMs are expensive to buy, complex to manage.</a:t>
            </a:r>
          </a:p>
        </p:txBody>
      </p:sp>
    </p:spTree>
    <p:extLst>
      <p:ext uri="{BB962C8B-B14F-4D97-AF65-F5344CB8AC3E}">
        <p14:creationId xmlns:p14="http://schemas.microsoft.com/office/powerpoint/2010/main" val="11989034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Facebook password onion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42167" y="42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B6wMlyiIcAE_j7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756" y="1463722"/>
            <a:ext cx="4916500" cy="3687375"/>
          </a:xfrm>
          <a:prstGeom prst="rect">
            <a:avLst/>
          </a:prstGeom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283405" y="1830081"/>
            <a:ext cx="532226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60363" marR="0" lvl="1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Alec Muffet from Facebook explained their approach to password protection at IACR RWC 2015.</a:t>
            </a:r>
          </a:p>
          <a:p>
            <a:pPr marL="360363" marR="0" lvl="1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60363" marR="0" lvl="1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Facebook have multiple layers of protection, mostly for legacy reasons.</a:t>
            </a:r>
          </a:p>
          <a:p>
            <a:pPr marL="360363" marR="0" lvl="1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60363" marR="0" lvl="1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MD5 + HMAC_SHA1 + Encryption +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scrypt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 + HMAC_SHA256!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7145113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Further reading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42167" y="42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76471" y="1744868"/>
            <a:ext cx="1128091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  <a:hlinkClick r:id="rId3"/>
              </a:rPr>
              <a:t>http://arstechnica.com/security/2013/05/how-crackers-make-minced-meat-out-of-your-passwords/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  <a:hlinkClick r:id="rId4"/>
              </a:rPr>
              <a:t>http://www.informationisbeautiful.net/visualizations/worlds-biggest-data-breaches-hacks/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  <a:hlinkClick r:id="rId5"/>
              </a:rPr>
              <a:t>https://en.wikipedia.org/wiki/PBKDF2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  <a:hlinkClick r:id="rId6"/>
              </a:rPr>
              <a:t>http://www.tarsnap.com/scrypt.html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orbel"/>
                <a:hlinkClick r:id="rId7"/>
              </a:rPr>
              <a:t>https://password-hashing.net/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+mn-lt"/>
              <a:cs typeface="Corbe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3366FF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481060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3521</Words>
  <Application>Microsoft Office PowerPoint</Application>
  <PresentationFormat>Widescreen</PresentationFormat>
  <Paragraphs>480</Paragraphs>
  <Slides>51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62" baseType="lpstr">
      <vt:lpstr>Aptos</vt:lpstr>
      <vt:lpstr>Aptos Display</vt:lpstr>
      <vt:lpstr>Arial</vt:lpstr>
      <vt:lpstr>Calibri</vt:lpstr>
      <vt:lpstr>Calibri Light</vt:lpstr>
      <vt:lpstr>Cambria Math</vt:lpstr>
      <vt:lpstr>Corbel</vt:lpstr>
      <vt:lpstr>Times New Roman</vt:lpstr>
      <vt:lpstr>Wingdings</vt:lpstr>
      <vt:lpstr>Office Theme</vt:lpstr>
      <vt:lpstr>1_Office Theme</vt:lpstr>
      <vt:lpstr>PowerPoint Presentation</vt:lpstr>
      <vt:lpstr>Outline</vt:lpstr>
      <vt:lpstr>Outline</vt:lpstr>
      <vt:lpstr>Cryptographic hash functions</vt:lpstr>
      <vt:lpstr>Say hello to cryptographic hash functions!</vt:lpstr>
      <vt:lpstr>Primary security goals for hash functions (informal)</vt:lpstr>
      <vt:lpstr>Secondary security goals for hash functions (informal)</vt:lpstr>
      <vt:lpstr>Defining collision-resistance: Attempt-1</vt:lpstr>
      <vt:lpstr>Defining collision-resistance: Attempt-2</vt:lpstr>
      <vt:lpstr>Defining other properties</vt:lpstr>
      <vt:lpstr>Relationships between security goals</vt:lpstr>
      <vt:lpstr>Outline</vt:lpstr>
      <vt:lpstr>Generic attacks on cryptographic hash functions</vt:lpstr>
      <vt:lpstr>Generic attacks on hash functions</vt:lpstr>
      <vt:lpstr>Generic attacks on collision-resistance of hash functions</vt:lpstr>
      <vt:lpstr>Analyzing the birthday bound</vt:lpstr>
      <vt:lpstr>Conclusions from birthday bound analysis</vt:lpstr>
      <vt:lpstr>Outline</vt:lpstr>
      <vt:lpstr>Designing cryptographic hash functions</vt:lpstr>
      <vt:lpstr>Standards for hash functions</vt:lpstr>
      <vt:lpstr>Hash Function Designs</vt:lpstr>
      <vt:lpstr>Merkle-Damgård (MD) iterated hashing</vt:lpstr>
      <vt:lpstr>Collision-resistance of MD iterated hashing</vt:lpstr>
      <vt:lpstr>Length extension attack on MD hashing</vt:lpstr>
      <vt:lpstr>Construction of compression functions</vt:lpstr>
      <vt:lpstr>Construction of compression functions from block ciphers</vt:lpstr>
      <vt:lpstr>Dedicated Hash Functions: Examples</vt:lpstr>
      <vt:lpstr>Dedicated Hash Functions: the MDx-family</vt:lpstr>
      <vt:lpstr>MD5</vt:lpstr>
      <vt:lpstr>Insecurity of MD5</vt:lpstr>
      <vt:lpstr>Insecurity of MD5</vt:lpstr>
      <vt:lpstr>SHA-1</vt:lpstr>
      <vt:lpstr>Compressed timeline of security of SHA-1</vt:lpstr>
      <vt:lpstr>The SHAppening [Stevens, Karpman, Peyrin]</vt:lpstr>
      <vt:lpstr>PowerPoint Presentation</vt:lpstr>
      <vt:lpstr>SHA-2 family</vt:lpstr>
      <vt:lpstr>SHA-3</vt:lpstr>
      <vt:lpstr>SHA-3</vt:lpstr>
      <vt:lpstr>SHA3: Sponge construction – absorbing phase</vt:lpstr>
      <vt:lpstr>SHA3: Sponge construction – squeezing phase </vt:lpstr>
      <vt:lpstr>Outline</vt:lpstr>
      <vt:lpstr>Password hashing</vt:lpstr>
      <vt:lpstr>Password hashing</vt:lpstr>
      <vt:lpstr>Password hashing</vt:lpstr>
      <vt:lpstr>Password hashing: discussion points</vt:lpstr>
      <vt:lpstr>Common passwords in RockYou breach</vt:lpstr>
      <vt:lpstr>Salting</vt:lpstr>
      <vt:lpstr>Hash iteration</vt:lpstr>
      <vt:lpstr>Encryption instead of hashing?</vt:lpstr>
      <vt:lpstr>Facebook password onion</vt:lpstr>
      <vt:lpstr>Further 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Sikhar Patranabis</dc:creator>
  <cp:lastModifiedBy>Sikhar Patranabis</cp:lastModifiedBy>
  <cp:revision>9</cp:revision>
  <dcterms:created xsi:type="dcterms:W3CDTF">2024-06-04T14:10:42Z</dcterms:created>
  <dcterms:modified xsi:type="dcterms:W3CDTF">2024-06-07T06:31:37Z</dcterms:modified>
</cp:coreProperties>
</file>