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87"/>
  </p:notesMasterIdLst>
  <p:sldIdLst>
    <p:sldId id="787" r:id="rId3"/>
    <p:sldId id="2147471602" r:id="rId4"/>
    <p:sldId id="2147471603" r:id="rId5"/>
    <p:sldId id="2147471536" r:id="rId6"/>
    <p:sldId id="2147471537" r:id="rId7"/>
    <p:sldId id="2147471538" r:id="rId8"/>
    <p:sldId id="1028" r:id="rId9"/>
    <p:sldId id="2147471539" r:id="rId10"/>
    <p:sldId id="2147471540" r:id="rId11"/>
    <p:sldId id="2147471541" r:id="rId12"/>
    <p:sldId id="2147471597" r:id="rId13"/>
    <p:sldId id="2147471598" r:id="rId14"/>
    <p:sldId id="2147471560" r:id="rId15"/>
    <p:sldId id="2147471557" r:id="rId16"/>
    <p:sldId id="2147471556" r:id="rId17"/>
    <p:sldId id="2147471599" r:id="rId18"/>
    <p:sldId id="2147471600" r:id="rId19"/>
    <p:sldId id="2147471601" r:id="rId20"/>
    <p:sldId id="1023" r:id="rId21"/>
    <p:sldId id="1024" r:id="rId22"/>
    <p:sldId id="968" r:id="rId23"/>
    <p:sldId id="969" r:id="rId24"/>
    <p:sldId id="970" r:id="rId25"/>
    <p:sldId id="971" r:id="rId26"/>
    <p:sldId id="975" r:id="rId27"/>
    <p:sldId id="976" r:id="rId28"/>
    <p:sldId id="1037" r:id="rId29"/>
    <p:sldId id="986" r:id="rId30"/>
    <p:sldId id="994" r:id="rId31"/>
    <p:sldId id="995" r:id="rId32"/>
    <p:sldId id="2147471604" r:id="rId33"/>
    <p:sldId id="1246" r:id="rId34"/>
    <p:sldId id="1140" r:id="rId35"/>
    <p:sldId id="2147471563" r:id="rId36"/>
    <p:sldId id="1187" r:id="rId37"/>
    <p:sldId id="2147471543" r:id="rId38"/>
    <p:sldId id="2147471562" r:id="rId39"/>
    <p:sldId id="1209" r:id="rId40"/>
    <p:sldId id="1210" r:id="rId41"/>
    <p:sldId id="2147471605" r:id="rId42"/>
    <p:sldId id="2147471564" r:id="rId43"/>
    <p:sldId id="2147471558" r:id="rId44"/>
    <p:sldId id="2147471559" r:id="rId45"/>
    <p:sldId id="2147471566" r:id="rId46"/>
    <p:sldId id="2147471567" r:id="rId47"/>
    <p:sldId id="2147471606" r:id="rId48"/>
    <p:sldId id="2147471568" r:id="rId49"/>
    <p:sldId id="1010" r:id="rId50"/>
    <p:sldId id="1011" r:id="rId51"/>
    <p:sldId id="1244" r:id="rId52"/>
    <p:sldId id="1013" r:id="rId53"/>
    <p:sldId id="1014" r:id="rId54"/>
    <p:sldId id="1035" r:id="rId55"/>
    <p:sldId id="1036" r:id="rId56"/>
    <p:sldId id="1245" r:id="rId57"/>
    <p:sldId id="1015" r:id="rId58"/>
    <p:sldId id="1016" r:id="rId59"/>
    <p:sldId id="1050" r:id="rId60"/>
    <p:sldId id="1055" r:id="rId61"/>
    <p:sldId id="2147471570" r:id="rId62"/>
    <p:sldId id="1051" r:id="rId63"/>
    <p:sldId id="1048" r:id="rId64"/>
    <p:sldId id="2147471569" r:id="rId65"/>
    <p:sldId id="2147471607" r:id="rId66"/>
    <p:sldId id="2147471571" r:id="rId67"/>
    <p:sldId id="2147471572" r:id="rId68"/>
    <p:sldId id="2147471573" r:id="rId69"/>
    <p:sldId id="2147471578" r:id="rId70"/>
    <p:sldId id="2147471574" r:id="rId71"/>
    <p:sldId id="2147471576" r:id="rId72"/>
    <p:sldId id="2147471542" r:id="rId73"/>
    <p:sldId id="2147471575" r:id="rId74"/>
    <p:sldId id="2147471577" r:id="rId75"/>
    <p:sldId id="2147471579" r:id="rId76"/>
    <p:sldId id="2147471580" r:id="rId77"/>
    <p:sldId id="2147471581" r:id="rId78"/>
    <p:sldId id="2147471582" r:id="rId79"/>
    <p:sldId id="2147471608" r:id="rId80"/>
    <p:sldId id="2147471584" r:id="rId81"/>
    <p:sldId id="2147471587" r:id="rId82"/>
    <p:sldId id="2147471586" r:id="rId83"/>
    <p:sldId id="2147471585" r:id="rId84"/>
    <p:sldId id="2147471588" r:id="rId85"/>
    <p:sldId id="2147471589" r:id="rId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491B081-CFA7-47CE-A2A3-65BCA0D38F03}">
          <p14:sldIdLst>
            <p14:sldId id="787"/>
            <p14:sldId id="2147471602"/>
            <p14:sldId id="2147471603"/>
            <p14:sldId id="2147471536"/>
            <p14:sldId id="2147471537"/>
            <p14:sldId id="2147471538"/>
            <p14:sldId id="1028"/>
            <p14:sldId id="2147471539"/>
            <p14:sldId id="2147471540"/>
            <p14:sldId id="2147471541"/>
            <p14:sldId id="2147471597"/>
            <p14:sldId id="2147471598"/>
            <p14:sldId id="2147471560"/>
            <p14:sldId id="2147471557"/>
            <p14:sldId id="2147471556"/>
            <p14:sldId id="2147471599"/>
            <p14:sldId id="2147471600"/>
            <p14:sldId id="2147471601"/>
            <p14:sldId id="1023"/>
            <p14:sldId id="1024"/>
            <p14:sldId id="968"/>
            <p14:sldId id="969"/>
            <p14:sldId id="970"/>
            <p14:sldId id="971"/>
            <p14:sldId id="975"/>
            <p14:sldId id="976"/>
            <p14:sldId id="1037"/>
            <p14:sldId id="986"/>
            <p14:sldId id="994"/>
            <p14:sldId id="995"/>
            <p14:sldId id="2147471604"/>
            <p14:sldId id="1246"/>
            <p14:sldId id="1140"/>
            <p14:sldId id="2147471563"/>
            <p14:sldId id="1187"/>
            <p14:sldId id="2147471543"/>
            <p14:sldId id="2147471562"/>
            <p14:sldId id="1209"/>
            <p14:sldId id="1210"/>
            <p14:sldId id="2147471605"/>
            <p14:sldId id="2147471564"/>
            <p14:sldId id="2147471558"/>
            <p14:sldId id="2147471559"/>
            <p14:sldId id="2147471566"/>
            <p14:sldId id="2147471567"/>
            <p14:sldId id="2147471606"/>
            <p14:sldId id="2147471568"/>
            <p14:sldId id="1010"/>
            <p14:sldId id="1011"/>
            <p14:sldId id="1244"/>
            <p14:sldId id="1013"/>
            <p14:sldId id="1014"/>
            <p14:sldId id="1035"/>
            <p14:sldId id="1036"/>
            <p14:sldId id="1245"/>
            <p14:sldId id="1015"/>
            <p14:sldId id="1016"/>
            <p14:sldId id="1050"/>
            <p14:sldId id="1055"/>
            <p14:sldId id="2147471570"/>
            <p14:sldId id="1051"/>
            <p14:sldId id="1048"/>
            <p14:sldId id="2147471569"/>
            <p14:sldId id="2147471607"/>
            <p14:sldId id="2147471571"/>
            <p14:sldId id="2147471572"/>
            <p14:sldId id="2147471573"/>
            <p14:sldId id="2147471578"/>
            <p14:sldId id="2147471574"/>
            <p14:sldId id="2147471576"/>
            <p14:sldId id="2147471542"/>
            <p14:sldId id="2147471575"/>
            <p14:sldId id="2147471577"/>
            <p14:sldId id="2147471579"/>
            <p14:sldId id="2147471580"/>
            <p14:sldId id="2147471581"/>
            <p14:sldId id="2147471582"/>
            <p14:sldId id="2147471608"/>
            <p14:sldId id="2147471584"/>
            <p14:sldId id="2147471587"/>
            <p14:sldId id="2147471586"/>
            <p14:sldId id="2147471585"/>
            <p14:sldId id="2147471588"/>
            <p14:sldId id="21474715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901B0-E8CE-4E09-99B5-59DEC8EE8D4B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F6D05-8339-472D-95FE-716738BB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78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3ECFA6-834A-4646-A45B-0831963BD5BB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577850" y="793750"/>
            <a:ext cx="5705475" cy="3209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89295" tIns="44647" rIns="89295" bIns="44647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46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0A504B-129F-164D-BD59-79B5A030A5B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577850" y="793750"/>
            <a:ext cx="5705475" cy="3209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89295" tIns="44647" rIns="89295" bIns="44647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91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789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A9A568-1F86-2845-A3CF-35A59D898A02}" type="slidenum">
              <a:rPr lang="en-GB"/>
              <a:pPr/>
              <a:t>51</a:t>
            </a:fld>
            <a:endParaRPr lang="en-GB"/>
          </a:p>
        </p:txBody>
      </p:sp>
      <p:sp>
        <p:nvSpPr>
          <p:cNvPr id="4659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300" tIns="44649" rIns="89300" bIns="44649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643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BF381-837F-7347-B6C4-652C138D98F5}" type="slidenum">
              <a:rPr lang="en-GB"/>
              <a:pPr/>
              <a:t>52</a:t>
            </a:fld>
            <a:endParaRPr lang="en-GB"/>
          </a:p>
        </p:txBody>
      </p:sp>
      <p:sp>
        <p:nvSpPr>
          <p:cNvPr id="4679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300" tIns="44649" rIns="89300" bIns="44649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72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BF381-837F-7347-B6C4-652C138D98F5}" type="slidenum">
              <a:rPr lang="en-GB"/>
              <a:pPr/>
              <a:t>53</a:t>
            </a:fld>
            <a:endParaRPr lang="en-GB"/>
          </a:p>
        </p:txBody>
      </p:sp>
      <p:sp>
        <p:nvSpPr>
          <p:cNvPr id="4679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300" tIns="44649" rIns="89300" bIns="44649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681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BF381-837F-7347-B6C4-652C138D98F5}" type="slidenum">
              <a:rPr lang="en-GB"/>
              <a:pPr/>
              <a:t>54</a:t>
            </a:fld>
            <a:endParaRPr lang="en-GB"/>
          </a:p>
        </p:txBody>
      </p:sp>
      <p:sp>
        <p:nvSpPr>
          <p:cNvPr id="4679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300" tIns="44649" rIns="89300" bIns="44649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30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0314E5-66F5-B846-A2FB-2F5E8ADEB048}" type="slidenum">
              <a:rPr lang="en-GB"/>
              <a:pPr/>
              <a:t>56</a:t>
            </a:fld>
            <a:endParaRPr lang="en-GB"/>
          </a:p>
        </p:txBody>
      </p:sp>
      <p:sp>
        <p:nvSpPr>
          <p:cNvPr id="4700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300" tIns="44649" rIns="89300" bIns="44649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67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327741-6573-1E49-8312-E8607DE97956}" type="slidenum">
              <a:rPr lang="en-GB"/>
              <a:pPr/>
              <a:t>57</a:t>
            </a:fld>
            <a:endParaRPr lang="en-GB"/>
          </a:p>
        </p:txBody>
      </p:sp>
      <p:sp>
        <p:nvSpPr>
          <p:cNvPr id="4812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89300" tIns="44649" rIns="89300" bIns="4464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45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0314E5-66F5-B846-A2FB-2F5E8ADEB048}" type="slidenum">
              <a:rPr lang="en-GB"/>
              <a:pPr/>
              <a:t>58</a:t>
            </a:fld>
            <a:endParaRPr lang="en-GB"/>
          </a:p>
        </p:txBody>
      </p:sp>
      <p:sp>
        <p:nvSpPr>
          <p:cNvPr id="4700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300" tIns="44649" rIns="89300" bIns="44649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984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0314E5-66F5-B846-A2FB-2F5E8ADEB048}" type="slidenum">
              <a:rPr lang="en-GB"/>
              <a:pPr/>
              <a:t>59</a:t>
            </a:fld>
            <a:endParaRPr lang="en-GB"/>
          </a:p>
        </p:txBody>
      </p:sp>
      <p:sp>
        <p:nvSpPr>
          <p:cNvPr id="4700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300" tIns="44649" rIns="89300" bIns="44649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8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3382D2-7C54-A74B-B5F8-30B71574E84A}" type="slidenum">
              <a:rPr lang="en-GB"/>
              <a:pPr/>
              <a:t>61</a:t>
            </a:fld>
            <a:endParaRPr lang="en-GB"/>
          </a:p>
        </p:txBody>
      </p:sp>
      <p:sp>
        <p:nvSpPr>
          <p:cNvPr id="5304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300" tIns="44649" rIns="89300" bIns="44649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604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94FD36-60C2-8444-94E5-9F2076E55A7D}" type="slidenum">
              <a:rPr lang="en-GB"/>
              <a:pPr/>
              <a:t>62</a:t>
            </a:fld>
            <a:endParaRPr lang="en-GB"/>
          </a:p>
        </p:txBody>
      </p:sp>
      <p:sp>
        <p:nvSpPr>
          <p:cNvPr id="5324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79438" y="793750"/>
            <a:ext cx="5700712" cy="3208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343400"/>
            <a:ext cx="5048250" cy="3849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89300" tIns="44649" rIns="89300" bIns="4464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0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4F6D05-8339-472D-95FE-716738BB9A96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18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4F6D05-8339-472D-95FE-716738BB9A96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68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94464-E584-3DA4-3519-685A0C337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BBE04-DD1A-98C0-8F13-8149CB2230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696E4-82D4-6B2A-7099-B2D2B6E0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0DDEE-3422-456F-8186-CD1B8305BB40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35602-5BF4-103A-E80A-6B670D92D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C36D3-1442-3170-78E3-FF61A4DA5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89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DCDBF-5715-E479-D508-252E52B7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F2B8F-31A8-BBD9-365D-2C141138A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8411F-2455-DBCF-F7D2-F87A3077F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57B0-81A9-4266-9D77-458B8CDDBA11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8B962-0591-3705-746C-239F62A8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09AF6-B952-DFCF-6322-9DC5FBE08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68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D3920-9323-6693-C3E6-D401705F1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AFDF6-5876-4111-08C4-CF9B8C724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5A058-B571-3BBA-AEF7-E7267C554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B1CEE-2B25-49BB-9B08-0D538837197C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7826F-12FE-49E9-A392-958506434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BC20E-0E63-6CF6-E1FF-4D5ABA1C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82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05E77-D553-EE49-4B90-365EA884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6EB0A-FBCE-34F2-3948-7FFF50A300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A01BD1-C720-010C-A6E0-E81674A76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AAF2A3-CED6-9441-2241-A6DDB83A2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91F-1FC2-4965-9DB8-F0475FF07F47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61BE6-FABA-5951-EB47-9B6F6BA05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02932-1E31-D98C-C5DF-0C1851ABD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8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2B80-1527-B8E5-84E7-DBE7DB45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0A372-2AB3-608C-2802-EF128492C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4B040-5B16-DD16-528B-3DAC40185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68B6CF-3582-01A1-5687-83FB84A40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A94047-224D-552F-3C4D-54500828F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1C2560-9BF5-76C6-53E5-B5B2F529D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9158-CFF5-4ABB-ADEA-A7C4D1EA439E}" type="datetime1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580B28-57DE-7BA0-2096-3F886A260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1BA359-AA65-1EC0-AB73-54B377AAA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76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33A16-44E2-81FA-9CF6-3D9C6392B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27F5E5-7932-D6EA-8F39-8D22A7AD5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37EC-7E55-4864-9649-303151B76A56}" type="datetime1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DFB62-DF70-6E38-3C8C-93AA9FED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6B34C-04B0-78BC-488F-72EBEC0E5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62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FE58B8-9246-54A8-DDAA-63AA6EE31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D6F4-6AD8-402C-8B53-06BC647B543F}" type="datetime1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E67258-F75D-4376-57B7-785BDC144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CFE33-7B68-5DCE-871C-09EBF008F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C4D35-D088-3FEE-C412-261AD7114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5333-8C61-8936-AA38-EB024E359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5B953-3541-202E-27FA-4A1DFB7D9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0CFAF-8F03-4580-9163-0C0E03C7F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73E8E-0035-4F15-893B-44677D9D9E50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2FD08-4B0D-704F-B6A4-24F620E1B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A3938-CFCD-348B-2C4E-EC27240E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18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CB7AD-BC44-22AA-D8A1-67719747A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E21CA9-F9B7-B04C-2951-526FA84DFB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879D4-8629-63BE-2DDC-7BBBF3717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1645B-4D81-B0F3-CA64-C8110A279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618F-351E-4F84-9BF6-7B6D403EF2C3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2DF1C-CC1C-BA7E-FA52-9B78D752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CC1ED-A59B-5D5B-3A05-39BDC0C9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155A9-04CC-EAAF-E5A0-DF08448B4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9FBED4-7CFF-AC48-25E0-697730516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DAF32-C1E1-BD16-6655-DFE794000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321-2323-49DB-AF07-6C7F791570F1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1DB32-71EC-1B3F-DC39-C937DB07D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6EC2A-A8FA-EC32-7533-351829CE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4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D56B42-2C12-1F4D-1232-4738255A34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AC8A61-F56B-9B10-97E6-688B3DA21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CE812-61FE-BF9A-1517-06246B160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82F40-68AC-46C9-AFF9-E66B90D745F2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F44A8-F2DC-8390-0EC8-AA54286CE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23796-4749-0AAD-431A-3E663D1B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69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12689-F585-1CFC-D51E-84D1A948E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2B79E-C27C-5B42-76EA-C8ACCC418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DDFC1-6240-3EAE-9C70-53F0F1D7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E22A-2CCB-47C5-9A4D-4BAA4E51BE0B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FF36A-B753-3962-ED5D-672E76E9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98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E8769-B4E6-5DC5-A2F7-A8BF9A48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66192-F2F5-5A16-9212-F2AA4039C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5B4FF-CD22-8ADE-979D-44DD4AB9E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3C86-1ECF-4B1D-9640-224567A602A7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1C25D-1B99-CA9D-7884-F87C07573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047BB64-1B06-F74F-BDA1-EBBE48B4A994}"/>
              </a:ext>
            </a:extLst>
          </p:cNvPr>
          <p:cNvSpPr txBox="1">
            <a:spLocks/>
          </p:cNvSpPr>
          <p:nvPr userDrawn="1"/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C1BEBE-0F1E-494B-86B3-522265B23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30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CFEB-FDEE-F902-B2C9-5E13BB945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AEC49-D919-75F1-FA3B-845CB90E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5CDBC-F8E0-0DD5-C903-F246AFFC2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3866-902F-4ABD-874E-75294FBC9238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21051-F132-6BC7-6BBD-47D70D092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259CAC-965D-DEB5-D6BB-2B785070584A}"/>
              </a:ext>
            </a:extLst>
          </p:cNvPr>
          <p:cNvSpPr txBox="1">
            <a:spLocks/>
          </p:cNvSpPr>
          <p:nvPr userDrawn="1"/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C1BEBE-0F1E-494B-86B3-522265B23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42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4361-A236-713C-5DA9-D7452C55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650E2-0C47-EEF6-0AAE-3ABBFF353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A2614-2CDB-78A9-75CC-C7323CA9C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22762-E460-3F69-E0B2-AAAF144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98A0-11DC-4188-832C-EFB030ED3262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784C1-720B-1F9E-03C3-67225ED93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1DF16A9-EAA1-8243-B956-2C53F141B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96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2839-E757-583F-A8D2-2C0268097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278CC-EBD4-1452-049D-5E8CE5479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123AE-F1A6-2B0B-E3D0-85F958BD5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D5EC75-CF2C-33B3-562B-034C431F6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778FDA-999B-752D-0955-B2984113CD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C611A5-2063-7436-092C-B7B986DEB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7881-71EF-4929-AC29-8F5F2E197F27}" type="datetime1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369F1B-2C6B-FEBF-D04E-A81C074A4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96A9ED-294E-F4EA-8FBF-B7B50FB9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30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7DF0-E119-0A61-53F3-8D6C19DD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0BB58-6C97-48F4-D4AE-1560FF5F2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5408-67BF-41B4-841C-C5F9AE4DC863}" type="datetime1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520C7C-A0BE-B017-A1D5-5CD2EDC3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898796-DF77-99B8-57CC-82A3D769A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66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201EEC-3DFA-F5F9-B020-8A068D2E8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A55B0-52A7-41B2-ABB8-6CD3437A3EC4}" type="datetime1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9291DF-73AF-9DE4-EE7F-FC1F19D3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4B51122-E2C9-D55C-C453-153A0E6E0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747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F7ED-A939-E4AE-94DE-309779841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064E5-3B84-EE0D-B9EE-F45B66A4B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2DF41-5BE2-2F28-3857-11C13D822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01E2A-1572-54E6-2271-61A2DBDBC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7062-409A-4565-8016-E6FE87B1E7E0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381D2-D821-7E3E-67BA-1728B1AEB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7F6BC00-02B3-FC09-6662-CD885F47E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08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74F2-EA9D-2010-47AE-CF199218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0558AA-CC44-D037-0D74-53791AA864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18CFD-0DD0-515A-458F-A7F08093B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CB862-A5E5-5B41-5D14-5DB94E4D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A839-318F-4B40-B8E3-6629840F5CE8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F00C0-C250-641E-23E5-E814AAF3D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776C0-FD3E-38BF-BFDF-8CF444D00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BCD8-BB3D-3C02-112F-D24A57ED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5B1296-8128-1503-14BE-A52A786AE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D8695-16DA-1E85-5F2B-ECF31009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FB58B-DBEB-4C82-BC45-946DE5E6ACF4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6EEFA-32AF-6675-840D-2FB74B8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E1303E-6F8D-A52B-092A-6BAD06F3A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221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24A6FA-787D-75D7-454F-6B365C9317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F6262-C8FD-42DF-152B-6D222ECF9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F7EF7-8873-1103-266C-FBB6DB66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6E59-2B73-4761-B6A4-0420B12E3AB6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5050A-8D4B-7FAC-61CB-02522E48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22FB66-6C08-61FF-20FD-0E8296C25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093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14416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28097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383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386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43646C-E243-D4FD-F87B-4753B9E11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4E7F0-7FB6-DD4C-F294-AF73FFA6C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082E-8668-AE36-4186-4570D9D5F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4A8C60-41E7-4BF3-A7E0-D45087359C36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7BE96-5050-7C23-7546-E33D85535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68039-D88C-D09C-B76B-B919057D25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0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F2D44A-6D8C-4B20-2C62-F1CF9C70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8B5BC-1C77-FCBE-83AB-2A3901763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D24B5-8D5C-BBE7-5FAC-849F0C785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7D82C-D194-4CF3-BBD1-B3D5FDDD1E01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D89F8-CDA6-B54D-8AEF-FFA27D339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D018A-E40F-EE88-637D-25157D125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3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ikhar.patranabis@ibm.com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research.ibm.com/people/sikhar-patranabi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137.png"/><Relationship Id="rId3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36.png"/><Relationship Id="rId17" Type="http://schemas.openxmlformats.org/officeDocument/2006/relationships/image" Target="../media/image9.png"/><Relationship Id="rId2" Type="http://schemas.openxmlformats.org/officeDocument/2006/relationships/image" Target="../media/image127.png"/><Relationship Id="rId16" Type="http://schemas.openxmlformats.org/officeDocument/2006/relationships/image" Target="../media/image1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1.png"/><Relationship Id="rId11" Type="http://schemas.openxmlformats.org/officeDocument/2006/relationships/image" Target="../media/image8.png"/><Relationship Id="rId5" Type="http://schemas.openxmlformats.org/officeDocument/2006/relationships/image" Target="../media/image130.png"/><Relationship Id="rId15" Type="http://schemas.openxmlformats.org/officeDocument/2006/relationships/image" Target="../media/image139.png"/><Relationship Id="rId10" Type="http://schemas.openxmlformats.org/officeDocument/2006/relationships/image" Target="../media/image134.png"/><Relationship Id="rId4" Type="http://schemas.openxmlformats.org/officeDocument/2006/relationships/image" Target="../media/image129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137.png"/><Relationship Id="rId3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36.png"/><Relationship Id="rId17" Type="http://schemas.openxmlformats.org/officeDocument/2006/relationships/image" Target="../media/image132.png"/><Relationship Id="rId2" Type="http://schemas.openxmlformats.org/officeDocument/2006/relationships/image" Target="../media/image127.png"/><Relationship Id="rId16" Type="http://schemas.openxmlformats.org/officeDocument/2006/relationships/image" Target="../media/image1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1.png"/><Relationship Id="rId11" Type="http://schemas.openxmlformats.org/officeDocument/2006/relationships/image" Target="../media/image125.png"/><Relationship Id="rId5" Type="http://schemas.openxmlformats.org/officeDocument/2006/relationships/image" Target="../media/image130.png"/><Relationship Id="rId15" Type="http://schemas.openxmlformats.org/officeDocument/2006/relationships/image" Target="../media/image139.png"/><Relationship Id="rId10" Type="http://schemas.openxmlformats.org/officeDocument/2006/relationships/image" Target="../media/image510.png"/><Relationship Id="rId4" Type="http://schemas.openxmlformats.org/officeDocument/2006/relationships/image" Target="../media/image129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sweet32.info/" TargetMode="Externa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src.nist.gov/csrc/media/publications/fips/46/3/archive/1999-10-25/documents/fips46-3.pdf" TargetMode="Externa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5.png"/><Relationship Id="rId7" Type="http://schemas.openxmlformats.org/officeDocument/2006/relationships/image" Target="../media/image7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7.wmf"/><Relationship Id="rId4" Type="http://schemas.openxmlformats.org/officeDocument/2006/relationships/image" Target="../media/image100.png"/><Relationship Id="rId9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3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1370.png"/><Relationship Id="rId3" Type="http://schemas.openxmlformats.org/officeDocument/2006/relationships/image" Target="../media/image1280.png"/><Relationship Id="rId7" Type="http://schemas.openxmlformats.org/officeDocument/2006/relationships/image" Target="../media/image1180.png"/><Relationship Id="rId12" Type="http://schemas.openxmlformats.org/officeDocument/2006/relationships/image" Target="../media/image1360.png"/><Relationship Id="rId17" Type="http://schemas.openxmlformats.org/officeDocument/2006/relationships/image" Target="../media/image18.png"/><Relationship Id="rId2" Type="http://schemas.openxmlformats.org/officeDocument/2006/relationships/image" Target="../media/image1270.png"/><Relationship Id="rId16" Type="http://schemas.openxmlformats.org/officeDocument/2006/relationships/image" Target="../media/image11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10.png"/><Relationship Id="rId11" Type="http://schemas.openxmlformats.org/officeDocument/2006/relationships/image" Target="../media/image17.png"/><Relationship Id="rId5" Type="http://schemas.openxmlformats.org/officeDocument/2006/relationships/image" Target="../media/image1300.png"/><Relationship Id="rId15" Type="http://schemas.openxmlformats.org/officeDocument/2006/relationships/image" Target="../media/image1390.png"/><Relationship Id="rId10" Type="http://schemas.openxmlformats.org/officeDocument/2006/relationships/image" Target="../media/image510.png"/><Relationship Id="rId4" Type="http://schemas.openxmlformats.org/officeDocument/2006/relationships/image" Target="../media/image1290.png"/><Relationship Id="rId9" Type="http://schemas.openxmlformats.org/officeDocument/2006/relationships/image" Target="../media/image1330.png"/><Relationship Id="rId14" Type="http://schemas.openxmlformats.org/officeDocument/2006/relationships/image" Target="../media/image138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csrc.nist.gov/projects/block-cipher-techniques/bcm/current-modes" TargetMode="Externa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nakedsecurity.sophos.com/2013/11/04/anatomy-of-a-password-disaster-adobes-giant-sized-cryptographic-blunder/" TargetMode="External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sweet32.info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550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60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13" Type="http://schemas.openxmlformats.org/officeDocument/2006/relationships/image" Target="../media/image1360.png"/><Relationship Id="rId18" Type="http://schemas.openxmlformats.org/officeDocument/2006/relationships/image" Target="../media/image76.png"/><Relationship Id="rId3" Type="http://schemas.openxmlformats.org/officeDocument/2006/relationships/image" Target="../media/image1270.png"/><Relationship Id="rId7" Type="http://schemas.openxmlformats.org/officeDocument/2006/relationships/image" Target="../media/image1310.png"/><Relationship Id="rId12" Type="http://schemas.openxmlformats.org/officeDocument/2006/relationships/image" Target="../media/image75.png"/><Relationship Id="rId17" Type="http://schemas.openxmlformats.org/officeDocument/2006/relationships/image" Target="../media/image1190.png"/><Relationship Id="rId2" Type="http://schemas.openxmlformats.org/officeDocument/2006/relationships/image" Target="../media/image74.png"/><Relationship Id="rId16" Type="http://schemas.openxmlformats.org/officeDocument/2006/relationships/image" Target="../media/image13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0.png"/><Relationship Id="rId11" Type="http://schemas.openxmlformats.org/officeDocument/2006/relationships/image" Target="../media/image160.png"/><Relationship Id="rId5" Type="http://schemas.openxmlformats.org/officeDocument/2006/relationships/image" Target="../media/image1290.png"/><Relationship Id="rId15" Type="http://schemas.openxmlformats.org/officeDocument/2006/relationships/image" Target="../media/image1380.png"/><Relationship Id="rId10" Type="http://schemas.openxmlformats.org/officeDocument/2006/relationships/image" Target="../media/image1330.png"/><Relationship Id="rId4" Type="http://schemas.openxmlformats.org/officeDocument/2006/relationships/image" Target="../media/image1280.png"/><Relationship Id="rId9" Type="http://schemas.openxmlformats.org/officeDocument/2006/relationships/image" Target="../media/image7.wmf"/><Relationship Id="rId14" Type="http://schemas.openxmlformats.org/officeDocument/2006/relationships/image" Target="../media/image137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13" Type="http://schemas.openxmlformats.org/officeDocument/2006/relationships/image" Target="../media/image1360.png"/><Relationship Id="rId18" Type="http://schemas.openxmlformats.org/officeDocument/2006/relationships/image" Target="../media/image80.png"/><Relationship Id="rId3" Type="http://schemas.openxmlformats.org/officeDocument/2006/relationships/image" Target="../media/image1270.png"/><Relationship Id="rId7" Type="http://schemas.openxmlformats.org/officeDocument/2006/relationships/image" Target="../media/image1310.png"/><Relationship Id="rId12" Type="http://schemas.openxmlformats.org/officeDocument/2006/relationships/image" Target="../media/image79.png"/><Relationship Id="rId17" Type="http://schemas.openxmlformats.org/officeDocument/2006/relationships/image" Target="../media/image1190.png"/><Relationship Id="rId2" Type="http://schemas.openxmlformats.org/officeDocument/2006/relationships/image" Target="../media/image78.png"/><Relationship Id="rId16" Type="http://schemas.openxmlformats.org/officeDocument/2006/relationships/image" Target="../media/image13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0.png"/><Relationship Id="rId11" Type="http://schemas.openxmlformats.org/officeDocument/2006/relationships/image" Target="../media/image1340.png"/><Relationship Id="rId5" Type="http://schemas.openxmlformats.org/officeDocument/2006/relationships/image" Target="../media/image1290.png"/><Relationship Id="rId15" Type="http://schemas.openxmlformats.org/officeDocument/2006/relationships/image" Target="../media/image1380.png"/><Relationship Id="rId10" Type="http://schemas.openxmlformats.org/officeDocument/2006/relationships/image" Target="../media/image1330.png"/><Relationship Id="rId4" Type="http://schemas.openxmlformats.org/officeDocument/2006/relationships/image" Target="../media/image1280.png"/><Relationship Id="rId9" Type="http://schemas.openxmlformats.org/officeDocument/2006/relationships/image" Target="../media/image7.wmf"/><Relationship Id="rId14" Type="http://schemas.openxmlformats.org/officeDocument/2006/relationships/image" Target="../media/image1370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9.png"/><Relationship Id="rId11" Type="http://schemas.openxmlformats.org/officeDocument/2006/relationships/image" Target="../media/image880.png"/><Relationship Id="rId5" Type="http://schemas.openxmlformats.org/officeDocument/2006/relationships/image" Target="../media/image88.png"/><Relationship Id="rId10" Type="http://schemas.openxmlformats.org/officeDocument/2006/relationships/image" Target="../media/image870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7.wmf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9.png"/><Relationship Id="rId11" Type="http://schemas.openxmlformats.org/officeDocument/2006/relationships/image" Target="../media/image880.png"/><Relationship Id="rId5" Type="http://schemas.openxmlformats.org/officeDocument/2006/relationships/image" Target="../media/image88.png"/><Relationship Id="rId10" Type="http://schemas.openxmlformats.org/officeDocument/2006/relationships/image" Target="../media/image870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BM_Research_011_v2.tif" descr="IBM_Research_011_v2.tif">
            <a:extLst>
              <a:ext uri="{FF2B5EF4-FFF2-40B4-BE49-F238E27FC236}">
                <a16:creationId xmlns:a16="http://schemas.microsoft.com/office/drawing/2014/main" id="{609E29E1-1EC1-D71A-28E0-CCAC0C028B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</a:blip>
          <a:stretch>
            <a:fillRect/>
          </a:stretch>
        </p:blipFill>
        <p:spPr>
          <a:xfrm flipH="1">
            <a:off x="0" y="447"/>
            <a:ext cx="12190413" cy="685710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619D669E-F8B1-4419-0E57-986FE8C26BE2}"/>
              </a:ext>
            </a:extLst>
          </p:cNvPr>
          <p:cNvSpPr txBox="1">
            <a:spLocks/>
          </p:cNvSpPr>
          <p:nvPr/>
        </p:nvSpPr>
        <p:spPr>
          <a:xfrm>
            <a:off x="328473" y="1416303"/>
            <a:ext cx="11542487" cy="12438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Introduction to Symmetric-Key Cryptography (Part-2) </a:t>
            </a:r>
            <a:endParaRPr lang="en-US" sz="4000" b="1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EBEA3BB9-88BB-1CD8-8172-0FC0CAA24E58}"/>
              </a:ext>
            </a:extLst>
          </p:cNvPr>
          <p:cNvSpPr txBox="1">
            <a:spLocks/>
          </p:cNvSpPr>
          <p:nvPr/>
        </p:nvSpPr>
        <p:spPr>
          <a:xfrm>
            <a:off x="345581" y="3979939"/>
            <a:ext cx="11585359" cy="147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Sikhar Patranabis (IBM Research India)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sikhar.patranabis@ibm.com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https://research.ibm.com/people/sikhar-patranabis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B496A5-AB4B-A7AC-3E1B-7711FBFEB574}"/>
              </a:ext>
            </a:extLst>
          </p:cNvPr>
          <p:cNvSpPr txBox="1"/>
          <p:nvPr/>
        </p:nvSpPr>
        <p:spPr>
          <a:xfrm>
            <a:off x="328472" y="5903397"/>
            <a:ext cx="11568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00000"/>
                </a:solidFill>
              </a:rPr>
              <a:t>IITB Trust Lab                                                                                         4</a:t>
            </a:r>
            <a:r>
              <a:rPr lang="en-US" sz="3000" baseline="30000" dirty="0">
                <a:solidFill>
                  <a:srgbClr val="C00000"/>
                </a:solidFill>
              </a:rPr>
              <a:t>th</a:t>
            </a:r>
            <a:r>
              <a:rPr lang="en-US" sz="3000" dirty="0">
                <a:solidFill>
                  <a:srgbClr val="C00000"/>
                </a:solidFill>
              </a:rPr>
              <a:t> June 2024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3E3E8B-6670-EB4A-D760-ED1C8BAC3398}"/>
              </a:ext>
            </a:extLst>
          </p:cNvPr>
          <p:cNvSpPr/>
          <p:nvPr/>
        </p:nvSpPr>
        <p:spPr>
          <a:xfrm>
            <a:off x="10473179" y="184754"/>
            <a:ext cx="1397781" cy="9051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3D1A8AF-7444-7FD2-2537-C9F011638E9E}"/>
              </a:ext>
            </a:extLst>
          </p:cNvPr>
          <p:cNvGrpSpPr>
            <a:grpSpLocks noChangeAspect="1"/>
          </p:cNvGrpSpPr>
          <p:nvPr/>
        </p:nvGrpSpPr>
        <p:grpSpPr>
          <a:xfrm>
            <a:off x="10576686" y="292579"/>
            <a:ext cx="1247328" cy="797328"/>
            <a:chOff x="3681796" y="3646832"/>
            <a:chExt cx="934742" cy="563139"/>
          </a:xfrm>
        </p:grpSpPr>
        <p:pic>
          <p:nvPicPr>
            <p:cNvPr id="33" name="Picture 32" descr="A picture containing drawing, sunset, light&#10;&#10;Description automatically generated">
              <a:extLst>
                <a:ext uri="{FF2B5EF4-FFF2-40B4-BE49-F238E27FC236}">
                  <a16:creationId xmlns:a16="http://schemas.microsoft.com/office/drawing/2014/main" id="{7700B6C1-5FFF-B4A2-A7A4-E312351F3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0254" b="13389"/>
            <a:stretch/>
          </p:blipFill>
          <p:spPr>
            <a:xfrm>
              <a:off x="3737491" y="3646832"/>
              <a:ext cx="813538" cy="332207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5AD8875-0B90-FB9A-6A4B-3D3322888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81796" y="3925484"/>
              <a:ext cx="934742" cy="28448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45D107E-EB3F-FD7B-E695-071F8447C389}"/>
              </a:ext>
            </a:extLst>
          </p:cNvPr>
          <p:cNvSpPr txBox="1"/>
          <p:nvPr/>
        </p:nvSpPr>
        <p:spPr>
          <a:xfrm>
            <a:off x="345581" y="2972329"/>
            <a:ext cx="11568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ACM India Summer School 2024 (Day 3, Session-1)</a:t>
            </a:r>
          </a:p>
        </p:txBody>
      </p:sp>
    </p:spTree>
    <p:extLst>
      <p:ext uri="{BB962C8B-B14F-4D97-AF65-F5344CB8AC3E}">
        <p14:creationId xmlns:p14="http://schemas.microsoft.com/office/powerpoint/2010/main" val="214278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 ciphers and PRPs/PRFs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Symmetric-key encryption (SKE)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from PRF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in practice: block cipher modes of operation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CRT mode yields IND-CPA-secure SKE: PRP-PRF switching lemma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4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 ciphers and PRPs/PRFs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Symmetric-key encryption (SKE)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from PRF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in practice: block cipher modes of operation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CRT mode yields IND-CPA-secure SKE: PRP-PRF switching lemma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5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B3090-A8BD-4B3D-8FEC-EB255CAE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7" y="1709738"/>
            <a:ext cx="10913164" cy="2852737"/>
          </a:xfrm>
        </p:spPr>
        <p:txBody>
          <a:bodyPr>
            <a:normAutofit/>
          </a:bodyPr>
          <a:lstStyle/>
          <a:p>
            <a:r>
              <a:rPr lang="en-US" sz="4400" dirty="0"/>
              <a:t>Block Ciphers and Pseudorandom Permutations</a:t>
            </a:r>
          </a:p>
        </p:txBody>
      </p:sp>
    </p:spTree>
    <p:extLst>
      <p:ext uri="{BB962C8B-B14F-4D97-AF65-F5344CB8AC3E}">
        <p14:creationId xmlns:p14="http://schemas.microsoft.com/office/powerpoint/2010/main" val="23182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18126-DF85-DD25-D0B6-2FCDF4B2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3">
                <a:extLst>
                  <a:ext uri="{FF2B5EF4-FFF2-40B4-BE49-F238E27FC236}">
                    <a16:creationId xmlns:a16="http://schemas.microsoft.com/office/drawing/2014/main" id="{9509369A-0CB3-99EA-F427-7EBEFE2161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595222"/>
                <a:ext cx="11290852" cy="2538051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Block ciphers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encipher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blocks of bits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 an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invertible manner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(i.e., there exists a corresponding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deciphering mechanism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Inputs and outputs are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-bit blocks (typically,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= 64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or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= 128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Uses a key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</m:t>
                    </m:r>
                  </m:oMath>
                </a14:m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of size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ℓ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bits (typically,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ℓ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= 80 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ℓ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= 128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).</a:t>
                </a:r>
              </a:p>
            </p:txBody>
          </p:sp>
        </mc:Choice>
        <mc:Fallback xmlns="">
          <p:sp>
            <p:nvSpPr>
              <p:cNvPr id="28" name="Content Placeholder 3">
                <a:extLst>
                  <a:ext uri="{FF2B5EF4-FFF2-40B4-BE49-F238E27FC236}">
                    <a16:creationId xmlns:a16="http://schemas.microsoft.com/office/drawing/2014/main" id="{9509369A-0CB3-99EA-F427-7EBEFE216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595222"/>
                <a:ext cx="11290852" cy="2538051"/>
              </a:xfrm>
              <a:prstGeom prst="rect">
                <a:avLst/>
              </a:prstGeom>
              <a:blipFill>
                <a:blip r:embed="rId2"/>
                <a:stretch>
                  <a:fillRect l="-702" t="-3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2C0E54D6-8252-5F9D-FED0-414F87EF070A}"/>
              </a:ext>
            </a:extLst>
          </p:cNvPr>
          <p:cNvGrpSpPr/>
          <p:nvPr/>
        </p:nvGrpSpPr>
        <p:grpSpPr>
          <a:xfrm>
            <a:off x="2485891" y="3710250"/>
            <a:ext cx="2693242" cy="2450236"/>
            <a:chOff x="1231041" y="4379079"/>
            <a:chExt cx="2693242" cy="245023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C18385D-9208-6B87-ED3F-2CB04BEC2D36}"/>
                </a:ext>
              </a:extLst>
            </p:cNvPr>
            <p:cNvGrpSpPr/>
            <p:nvPr/>
          </p:nvGrpSpPr>
          <p:grpSpPr>
            <a:xfrm>
              <a:off x="2197083" y="5169163"/>
              <a:ext cx="1727200" cy="889000"/>
              <a:chOff x="1785720" y="2172992"/>
              <a:chExt cx="1727200" cy="889000"/>
            </a:xfrm>
          </p:grpSpPr>
          <p:sp>
            <p:nvSpPr>
              <p:cNvPr id="38" name="Rectangle 1031">
                <a:extLst>
                  <a:ext uri="{FF2B5EF4-FFF2-40B4-BE49-F238E27FC236}">
                    <a16:creationId xmlns:a16="http://schemas.microsoft.com/office/drawing/2014/main" id="{35BC6D94-4CA2-AD51-E43A-6330807B5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5720" y="2172992"/>
                <a:ext cx="1727200" cy="889000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 anchor="ctr"/>
              <a:lstStyle/>
              <a:p>
                <a:pPr marL="0" marR="0" lvl="0" indent="0" algn="ctr" defTabSz="762000" rtl="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1033">
                <a:extLst>
                  <a:ext uri="{FF2B5EF4-FFF2-40B4-BE49-F238E27FC236}">
                    <a16:creationId xmlns:a16="http://schemas.microsoft.com/office/drawing/2014/main" id="{98781738-FD89-2646-A4E2-947FCA4F7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3309" y="2268484"/>
                <a:ext cx="884858" cy="708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Block </a:t>
                </a:r>
              </a:p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cipher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1038">
                  <a:extLst>
                    <a:ext uri="{FF2B5EF4-FFF2-40B4-BE49-F238E27FC236}">
                      <a16:creationId xmlns:a16="http://schemas.microsoft.com/office/drawing/2014/main" id="{C044233F-442B-921D-06F3-ADF0619AA0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42244" y="4379079"/>
                  <a:ext cx="1982039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2075" tIns="46038" rIns="92075" bIns="46038">
                  <a:spAutoFit/>
                </a:bodyPr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𝑃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</a:t>
                  </a: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(</a:t>
                  </a:r>
                  <a14:m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𝑛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</a:t>
                  </a: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bits</a:t>
                  </a:r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)</a:t>
                  </a:r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32" name="Rectangle 1038">
                  <a:extLst>
                    <a:ext uri="{FF2B5EF4-FFF2-40B4-BE49-F238E27FC236}">
                      <a16:creationId xmlns:a16="http://schemas.microsoft.com/office/drawing/2014/main" id="{C044233F-442B-921D-06F3-ADF0619AA0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42244" y="4379079"/>
                  <a:ext cx="1982039" cy="400752"/>
                </a:xfrm>
                <a:prstGeom prst="rect">
                  <a:avLst/>
                </a:prstGeom>
                <a:blipFill>
                  <a:blip r:embed="rId3"/>
                  <a:stretch>
                    <a:fillRect t="-9231" b="-27692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1044">
                  <a:extLst>
                    <a:ext uri="{FF2B5EF4-FFF2-40B4-BE49-F238E27FC236}">
                      <a16:creationId xmlns:a16="http://schemas.microsoft.com/office/drawing/2014/main" id="{95445316-151D-8A45-3331-38124CD3DE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1041" y="4911405"/>
                  <a:ext cx="966611" cy="10163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Key </a:t>
                  </a:r>
                  <a14:m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𝑘</m:t>
                      </m:r>
                    </m:oMath>
                  </a14:m>
                  <a:endPara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/>
                    <a:ea typeface="+mn-ea"/>
                    <a:cs typeface="Corbel"/>
                  </a:endParaRPr>
                </a:p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</a:t>
                  </a: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(</a:t>
                  </a:r>
                  <a14:m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ℓ</m:t>
                      </m:r>
                    </m:oMath>
                  </a14:m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bits)</a:t>
                  </a:r>
                </a:p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1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33" name="Rectangle 1044">
                  <a:extLst>
                    <a:ext uri="{FF2B5EF4-FFF2-40B4-BE49-F238E27FC236}">
                      <a16:creationId xmlns:a16="http://schemas.microsoft.com/office/drawing/2014/main" id="{95445316-151D-8A45-3331-38124CD3DE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31041" y="4911405"/>
                  <a:ext cx="966611" cy="1016305"/>
                </a:xfrm>
                <a:prstGeom prst="rect">
                  <a:avLst/>
                </a:prstGeom>
                <a:blipFill>
                  <a:blip r:embed="rId4"/>
                  <a:stretch>
                    <a:fillRect l="-1258" t="-2994" r="-691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CC16E28-F1D0-655B-41AA-E74E71E090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7000" y="5591184"/>
              <a:ext cx="764299" cy="0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94F8DA4-D4BA-09FE-9FA6-F076C66CA2C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988572" y="4779831"/>
              <a:ext cx="4712" cy="394295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A1FC0CB7-894C-F166-5107-B89B6F9E12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993284" y="6058163"/>
              <a:ext cx="4712" cy="394295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1038">
                  <a:extLst>
                    <a:ext uri="{FF2B5EF4-FFF2-40B4-BE49-F238E27FC236}">
                      <a16:creationId xmlns:a16="http://schemas.microsoft.com/office/drawing/2014/main" id="{AB641A0D-8161-78F5-FE3E-2F7DE4D151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42244" y="6428563"/>
                  <a:ext cx="1977327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2075" tIns="46038" rIns="92075" bIns="46038">
                  <a:spAutoFit/>
                </a:bodyPr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Output </a:t>
                  </a:r>
                  <a14:m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𝐶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(</a:t>
                  </a:r>
                  <a14:m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𝑛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</a:t>
                  </a: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bits)</a:t>
                  </a:r>
                </a:p>
              </p:txBody>
            </p:sp>
          </mc:Choice>
          <mc:Fallback xmlns="">
            <p:sp>
              <p:nvSpPr>
                <p:cNvPr id="37" name="Rectangle 1038">
                  <a:extLst>
                    <a:ext uri="{FF2B5EF4-FFF2-40B4-BE49-F238E27FC236}">
                      <a16:creationId xmlns:a16="http://schemas.microsoft.com/office/drawing/2014/main" id="{AB641A0D-8161-78F5-FE3E-2F7DE4D15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42244" y="6428563"/>
                  <a:ext cx="1977327" cy="400752"/>
                </a:xfrm>
                <a:prstGeom prst="rect">
                  <a:avLst/>
                </a:prstGeom>
                <a:blipFill>
                  <a:blip r:embed="rId5"/>
                  <a:stretch>
                    <a:fillRect l="-2778" t="-9091" r="-3086" b="-2575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839418E-8C70-432F-022B-2759581F9284}"/>
              </a:ext>
            </a:extLst>
          </p:cNvPr>
          <p:cNvGrpSpPr/>
          <p:nvPr/>
        </p:nvGrpSpPr>
        <p:grpSpPr>
          <a:xfrm>
            <a:off x="6213803" y="3764614"/>
            <a:ext cx="2642547" cy="2440297"/>
            <a:chOff x="4920863" y="4379079"/>
            <a:chExt cx="2642547" cy="244029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42D9A80-C340-87BD-47F7-E395FE30CDCC}"/>
                </a:ext>
              </a:extLst>
            </p:cNvPr>
            <p:cNvGrpSpPr/>
            <p:nvPr/>
          </p:nvGrpSpPr>
          <p:grpSpPr>
            <a:xfrm>
              <a:off x="5836210" y="5169163"/>
              <a:ext cx="1727200" cy="889000"/>
              <a:chOff x="1785720" y="2172992"/>
              <a:chExt cx="1727200" cy="889000"/>
            </a:xfrm>
          </p:grpSpPr>
          <p:sp>
            <p:nvSpPr>
              <p:cNvPr id="48" name="Rectangle 1031">
                <a:extLst>
                  <a:ext uri="{FF2B5EF4-FFF2-40B4-BE49-F238E27FC236}">
                    <a16:creationId xmlns:a16="http://schemas.microsoft.com/office/drawing/2014/main" id="{9D707CF1-DB09-96A0-16EE-927B212F5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5720" y="2172992"/>
                <a:ext cx="1727200" cy="889000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 anchor="ctr"/>
              <a:lstStyle/>
              <a:p>
                <a:pPr marL="0" marR="0" lvl="0" indent="0" algn="ctr" defTabSz="762000" rtl="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Rectangle 1033">
                <a:extLst>
                  <a:ext uri="{FF2B5EF4-FFF2-40B4-BE49-F238E27FC236}">
                    <a16:creationId xmlns:a16="http://schemas.microsoft.com/office/drawing/2014/main" id="{838C4EFE-CAED-0D58-A8A0-6CB30CF39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282" y="2267484"/>
                <a:ext cx="1554913" cy="708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Inverse </a:t>
                </a:r>
              </a:p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block cipher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1038">
                  <a:extLst>
                    <a:ext uri="{FF2B5EF4-FFF2-40B4-BE49-F238E27FC236}">
                      <a16:creationId xmlns:a16="http://schemas.microsoft.com/office/drawing/2014/main" id="{37C0146F-3AEE-B0A0-99C6-BE6BD1E369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54609" y="4379079"/>
                  <a:ext cx="1999376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2075" tIns="46038" rIns="92075" bIns="46038">
                  <a:spAutoFit/>
                </a:bodyPr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Output </a:t>
                  </a:r>
                  <a14:m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𝐶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</a:t>
                  </a: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(</a:t>
                  </a:r>
                  <a14:m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𝑛</m:t>
                      </m:r>
                    </m:oMath>
                  </a14:m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bits)</a:t>
                  </a:r>
                </a:p>
              </p:txBody>
            </p:sp>
          </mc:Choice>
          <mc:Fallback xmlns="">
            <p:sp>
              <p:nvSpPr>
                <p:cNvPr id="42" name="Rectangle 1038">
                  <a:extLst>
                    <a:ext uri="{FF2B5EF4-FFF2-40B4-BE49-F238E27FC236}">
                      <a16:creationId xmlns:a16="http://schemas.microsoft.com/office/drawing/2014/main" id="{37C0146F-3AEE-B0A0-99C6-BE6BD1E369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54609" y="4379079"/>
                  <a:ext cx="1999376" cy="400752"/>
                </a:xfrm>
                <a:prstGeom prst="rect">
                  <a:avLst/>
                </a:prstGeom>
                <a:blipFill>
                  <a:blip r:embed="rId6"/>
                  <a:stretch>
                    <a:fillRect l="-2439" t="-9231" r="-2134" b="-27692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1044">
                  <a:extLst>
                    <a:ext uri="{FF2B5EF4-FFF2-40B4-BE49-F238E27FC236}">
                      <a16:creationId xmlns:a16="http://schemas.microsoft.com/office/drawing/2014/main" id="{27493DC6-4628-9682-5236-D4E5A0E2A7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20863" y="4914126"/>
                  <a:ext cx="915315" cy="10163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Key </a:t>
                  </a:r>
                  <a14:m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𝑘</m:t>
                      </m:r>
                    </m:oMath>
                  </a14:m>
                  <a:endPara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/>
                    <a:ea typeface="+mn-ea"/>
                    <a:cs typeface="Corbel"/>
                  </a:endParaRPr>
                </a:p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(</a:t>
                  </a:r>
                  <a14:m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ℓ</m:t>
                      </m:r>
                    </m:oMath>
                  </a14:m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bits)</a:t>
                  </a:r>
                </a:p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1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43" name="Rectangle 1044">
                  <a:extLst>
                    <a:ext uri="{FF2B5EF4-FFF2-40B4-BE49-F238E27FC236}">
                      <a16:creationId xmlns:a16="http://schemas.microsoft.com/office/drawing/2014/main" id="{27493DC6-4628-9682-5236-D4E5A0E2A7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20863" y="4914126"/>
                  <a:ext cx="915315" cy="1016305"/>
                </a:xfrm>
                <a:prstGeom prst="rect">
                  <a:avLst/>
                </a:prstGeom>
                <a:blipFill>
                  <a:blip r:embed="rId7"/>
                  <a:stretch>
                    <a:fillRect l="-7333" t="-2994" r="-733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0954E9A-5647-F826-5C18-2D8B2A343B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36127" y="5591184"/>
              <a:ext cx="764299" cy="0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9E587192-1EBA-5318-E8BD-BDC7D6696F7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627699" y="4779831"/>
              <a:ext cx="4712" cy="394295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3CB3C68-A956-C65D-BC08-307273D7670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632411" y="6058163"/>
              <a:ext cx="4712" cy="394295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1038">
                  <a:extLst>
                    <a:ext uri="{FF2B5EF4-FFF2-40B4-BE49-F238E27FC236}">
                      <a16:creationId xmlns:a16="http://schemas.microsoft.com/office/drawing/2014/main" id="{48699FCC-1F63-ECFE-EFAE-949A24D905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54609" y="6418624"/>
                  <a:ext cx="2004088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2075" tIns="46038" rIns="92075" bIns="46038">
                  <a:spAutoFit/>
                </a:bodyPr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𝑃</m:t>
                      </m:r>
                    </m:oMath>
                  </a14:m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(</a:t>
                  </a:r>
                  <a14:m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𝑛</m:t>
                      </m:r>
                    </m:oMath>
                  </a14:m>
                  <a:r>
                    <a:rPr kumimoji="0" lang="en-GB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orbel"/>
                    </a:rPr>
                    <a:t> bits)</a:t>
                  </a:r>
                </a:p>
              </p:txBody>
            </p:sp>
          </mc:Choice>
          <mc:Fallback xmlns="">
            <p:sp>
              <p:nvSpPr>
                <p:cNvPr id="47" name="Rectangle 1038">
                  <a:extLst>
                    <a:ext uri="{FF2B5EF4-FFF2-40B4-BE49-F238E27FC236}">
                      <a16:creationId xmlns:a16="http://schemas.microsoft.com/office/drawing/2014/main" id="{48699FCC-1F63-ECFE-EFAE-949A24D905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54609" y="6418624"/>
                  <a:ext cx="2004088" cy="400752"/>
                </a:xfrm>
                <a:prstGeom prst="rect">
                  <a:avLst/>
                </a:prstGeom>
                <a:blipFill>
                  <a:blip r:embed="rId8"/>
                  <a:stretch>
                    <a:fillRect t="-7576" b="-2575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4918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31C69-4814-134E-4D23-736408CA2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block cipher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8496AEFB-4997-C252-A37E-24F471EF4D5F}"/>
                  </a:ext>
                </a:extLst>
              </p:cNvPr>
              <p:cNvSpPr/>
              <p:nvPr/>
            </p:nvSpPr>
            <p:spPr>
              <a:xfrm>
                <a:off x="662598" y="1889470"/>
                <a:ext cx="11062263" cy="341802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block cipher with key length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ℓ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block length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a set of two efficiently computable functions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D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(encipher and decipher)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E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ℓ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𝑛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→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𝑛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, 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D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ℓ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𝑛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orbel"/>
                        </a:rPr>
                        <m:t>→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Corbel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such that for any key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∈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𝐾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, the functions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,⋅)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D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,⋅) 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are both bijections and also function inverses of each other.</a:t>
                </a:r>
              </a:p>
            </p:txBody>
          </p:sp>
        </mc:Choice>
        <mc:Fallback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8496AEFB-4997-C252-A37E-24F471EF4D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1889470"/>
                <a:ext cx="11062263" cy="341802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90673D1C-0EC2-7DF2-3725-DB9A021E8F7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</a:t>
            </a:r>
          </a:p>
        </p:txBody>
      </p:sp>
    </p:spTree>
    <p:extLst>
      <p:ext uri="{BB962C8B-B14F-4D97-AF65-F5344CB8AC3E}">
        <p14:creationId xmlns:p14="http://schemas.microsoft.com/office/powerpoint/2010/main" val="720242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838200" y="2191570"/>
                <a:ext cx="10515600" cy="4408013"/>
              </a:xfrm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  <a:tabLst>
                    <a:tab pos="1430338" algn="l"/>
                  </a:tabLst>
                </a:pPr>
                <a:endParaRPr lang="en-GB" sz="2400" dirty="0">
                  <a:solidFill>
                    <a:schemeClr val="tx1"/>
                  </a:solidFill>
                </a:endParaRPr>
              </a:p>
              <a:p>
                <a:pPr>
                  <a:tabLst>
                    <a:tab pos="1430338" algn="l"/>
                  </a:tabLst>
                </a:pPr>
                <a:r>
                  <a:rPr lang="en-GB" sz="2400" b="1" dirty="0">
                    <a:solidFill>
                      <a:schemeClr val="tx1"/>
                    </a:solidFill>
                  </a:rPr>
                  <a:t>Known plaintext attack:</a:t>
                </a:r>
                <a:r>
                  <a:rPr lang="en-GB" sz="2400" dirty="0">
                    <a:solidFill>
                      <a:schemeClr val="tx1"/>
                    </a:solidFill>
                  </a:rPr>
                  <a:t> the adversary gets to </a:t>
                </a:r>
                <a:r>
                  <a:rPr lang="en-GB" sz="2400" b="1" dirty="0">
                    <a:solidFill>
                      <a:schemeClr val="tx1"/>
                    </a:solidFill>
                  </a:rPr>
                  <a:t>observe</a:t>
                </a:r>
                <a:r>
                  <a:rPr lang="en-GB" sz="2400" dirty="0">
                    <a:solidFill>
                      <a:schemeClr val="tx1"/>
                    </a:solidFill>
                  </a:rPr>
                  <a:t> many input/output pairs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GB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for a fixed key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tabLst>
                    <a:tab pos="1430338" algn="l"/>
                  </a:tabLst>
                </a:pPr>
                <a:endParaRPr lang="en-GB" sz="2400" dirty="0">
                  <a:solidFill>
                    <a:schemeClr val="tx1"/>
                  </a:solidFill>
                </a:endParaRPr>
              </a:p>
              <a:p>
                <a:pPr>
                  <a:tabLst>
                    <a:tab pos="1430338" algn="l"/>
                  </a:tabLst>
                </a:pPr>
                <a:r>
                  <a:rPr lang="en-GB" sz="2400" b="1" dirty="0">
                    <a:solidFill>
                      <a:schemeClr val="tx1"/>
                    </a:solidFill>
                  </a:rPr>
                  <a:t>Chosen plaintext attack:</a:t>
                </a:r>
                <a:r>
                  <a:rPr lang="en-GB" sz="2400" dirty="0">
                    <a:solidFill>
                      <a:schemeClr val="tx1"/>
                    </a:solidFill>
                  </a:rPr>
                  <a:t> the adversary gets to </a:t>
                </a:r>
                <a:r>
                  <a:rPr lang="en-GB" sz="2400" b="1" dirty="0">
                    <a:solidFill>
                      <a:schemeClr val="tx1"/>
                    </a:solidFill>
                  </a:rPr>
                  <a:t>choose</a:t>
                </a:r>
                <a:r>
                  <a:rPr lang="en-GB" sz="2400" dirty="0">
                    <a:solidFill>
                      <a:schemeClr val="tx1"/>
                    </a:solidFill>
                  </a:rPr>
                  <a:t> many inputs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dirty="0">
                    <a:solidFill>
                      <a:schemeClr val="tx1"/>
                    </a:solidFill>
                  </a:rPr>
                  <a:t>and is given the corresponding outputs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under a fixed key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buFont typeface="Arial"/>
                  <a:buChar char="•"/>
                  <a:tabLst>
                    <a:tab pos="1430338" algn="l"/>
                  </a:tabLst>
                </a:pPr>
                <a:endParaRPr lang="en-GB" sz="2400" dirty="0">
                  <a:solidFill>
                    <a:schemeClr val="tx1"/>
                  </a:solidFill>
                </a:endParaRPr>
              </a:p>
              <a:p>
                <a:pPr>
                  <a:tabLst>
                    <a:tab pos="1430338" algn="l"/>
                  </a:tabLst>
                </a:pPr>
                <a:r>
                  <a:rPr lang="en-GB" sz="2400" b="1" dirty="0">
                    <a:solidFill>
                      <a:schemeClr val="tx1"/>
                    </a:solidFill>
                  </a:rPr>
                  <a:t>Chosen ciphertext attack: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Chosen plaintext attack where the adversary additionally gets to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choose</a:t>
                </a:r>
                <a:r>
                  <a:rPr lang="en-US" sz="2400" dirty="0">
                    <a:solidFill>
                      <a:schemeClr val="tx1"/>
                    </a:solidFill>
                  </a:rPr>
                  <a:t> many outputs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dirty="0">
                    <a:solidFill>
                      <a:schemeClr val="tx1"/>
                    </a:solidFill>
                  </a:rPr>
                  <a:t>and is given the corresponding inputs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under the same fixed key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838200" y="2191570"/>
                <a:ext cx="10515600" cy="4408013"/>
              </a:xfrm>
              <a:blipFill>
                <a:blip r:embed="rId2"/>
                <a:stretch>
                  <a:fillRect l="-104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49BB3D-90E4-C946-BCF9-8FBC622A1A0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940D98-0C43-20C7-C41A-EDE9B4988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Security of a block cipher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4CB379-E1BD-3701-9892-64FB09CFFE94}"/>
              </a:ext>
            </a:extLst>
          </p:cNvPr>
          <p:cNvSpPr/>
          <p:nvPr/>
        </p:nvSpPr>
        <p:spPr>
          <a:xfrm>
            <a:off x="407503" y="1690688"/>
            <a:ext cx="646043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Security against key-recovery attacks </a:t>
            </a:r>
          </a:p>
        </p:txBody>
      </p:sp>
    </p:spTree>
    <p:extLst>
      <p:ext uri="{BB962C8B-B14F-4D97-AF65-F5344CB8AC3E}">
        <p14:creationId xmlns:p14="http://schemas.microsoft.com/office/powerpoint/2010/main" val="323746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B602C58-C7F7-2316-67A1-DB5BA4B9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Security of a block cipher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AFF4E2-823B-46DF-DE34-446602B5F45D}"/>
              </a:ext>
            </a:extLst>
          </p:cNvPr>
          <p:cNvSpPr/>
          <p:nvPr/>
        </p:nvSpPr>
        <p:spPr>
          <a:xfrm>
            <a:off x="407502" y="1358245"/>
            <a:ext cx="11332213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realistic are these attack models in practice?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1E1DF0-A874-AB9E-47F8-AF9DD1375933}"/>
              </a:ext>
            </a:extLst>
          </p:cNvPr>
          <p:cNvSpPr txBox="1"/>
          <p:nvPr/>
        </p:nvSpPr>
        <p:spPr>
          <a:xfrm>
            <a:off x="407502" y="1913801"/>
            <a:ext cx="1133221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430338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Known plaintext attack is practical: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430338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IPSec protocol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where block ciphers are used as part of a larger protocol to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encrypt IP datagrams and/or their payloads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A network adversary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observes many output blocks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but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knows the inputs to certain blocks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fields in IP/TCP/UDP packets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fixed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430338" algn="l"/>
              </a:tabLst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430338" algn="l"/>
              </a:tabLst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Chosen plaintext attack is practical: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430338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the TLS protocol, where block ciphers are used as part of a larger protocol to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encrypt application layer data and transport it over TCP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An adversary can use remotely-delivered malicious JavaScript running in a victim’s browser to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arrange for arbitrary input blocks to be enciphered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 then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observe the corresponding output blocks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430338" algn="l"/>
              </a:tabLst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430338" algn="l"/>
              </a:tabLst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Chosen ciphertext attack is practical: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430338" algn="l"/>
              </a:tabLst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 to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IPSec protocol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where the adversary can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actually inject arbitrary IPSec packets containing chosen outputs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 then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observe the deciphered inputs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some special cases (e.g., ICMP error messages may carry the deciphered inputs).</a:t>
            </a:r>
          </a:p>
        </p:txBody>
      </p:sp>
    </p:spTree>
    <p:extLst>
      <p:ext uri="{BB962C8B-B14F-4D97-AF65-F5344CB8AC3E}">
        <p14:creationId xmlns:p14="http://schemas.microsoft.com/office/powerpoint/2010/main" val="186423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BCF0FD1-9343-FC4F-17A3-70217B823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Security of a block cipher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6753BD-0A70-6809-1B07-038492222EC1}"/>
                  </a:ext>
                </a:extLst>
              </p:cNvPr>
              <p:cNvSpPr txBox="1"/>
              <p:nvPr/>
            </p:nvSpPr>
            <p:spPr>
              <a:xfrm>
                <a:off x="288235" y="1789043"/>
                <a:ext cx="11608904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Exhaustive key search: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 attacker can exhaustively search for the key in each of the aforementioned attack models.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Traditional design target: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 key-recovery attack faster than exhaustive search.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Extensive literature on key-recovery attacks (also called “cryptanalysis”).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Example attack techniques: linear/differential cryptanalysis (ignored in this lecture).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But is preventing key-recovery enough?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No, for many applications.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Examples of security  properties not implied by security against key-recovery: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Security against related key-recovery attacks: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 application uses both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⊕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Δ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to encrypt messages, for known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Δ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Pseudorandomness: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requires the block cipher output to be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pseudorandom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6753BD-0A70-6809-1B07-038492222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235" y="1789043"/>
                <a:ext cx="11608904" cy="4893647"/>
              </a:xfrm>
              <a:prstGeom prst="rect">
                <a:avLst/>
              </a:prstGeom>
              <a:blipFill>
                <a:blip r:embed="rId2"/>
                <a:stretch>
                  <a:fillRect l="-682" t="-996" b="-1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843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31C69-4814-134E-4D23-736408CA2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Pseudorandom Permutation (PRP)-security of a block cipher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8496AEFB-4997-C252-A37E-24F471EF4D5F}"/>
                  </a:ext>
                </a:extLst>
              </p:cNvPr>
              <p:cNvSpPr/>
              <p:nvPr/>
            </p:nvSpPr>
            <p:spPr>
              <a:xfrm>
                <a:off x="662598" y="1889470"/>
                <a:ext cx="11062263" cy="2583139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block cipher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D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with key length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ℓ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block length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satisfies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PRP-security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 for any uniformly random key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←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$</m:t>
                        </m:r>
                      </m:sub>
                    </m:sSub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ℓ</m:t>
                        </m:r>
                      </m:sup>
                    </m:sSup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, the bijection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,⋅)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computationally indistinguishable from a uniformly random permutation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𝜋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: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𝑛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→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𝑛</m:t>
                        </m:r>
                      </m:sup>
                    </m:sSup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.</a:t>
                </a:r>
              </a:p>
            </p:txBody>
          </p:sp>
        </mc:Choice>
        <mc:Fallback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8496AEFB-4997-C252-A37E-24F471EF4D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1889470"/>
                <a:ext cx="11062263" cy="258313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90673D1C-0EC2-7DF2-3725-DB9A021E8F7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(informal)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4648F1C-2F2B-08AB-5C0E-1043F4DE6991}"/>
                  </a:ext>
                </a:extLst>
              </p:cNvPr>
              <p:cNvSpPr/>
              <p:nvPr/>
            </p:nvSpPr>
            <p:spPr>
              <a:xfrm>
                <a:off x="662598" y="4811575"/>
                <a:ext cx="11062263" cy="1748251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Number of possible bijections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,⋅)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Corbel"/>
                  </a:rPr>
                  <a:t> in a block cipher with key length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ℓ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Corbel"/>
                  </a:rPr>
                  <a:t>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pPr>
                      <m:e>
                        <m:r>
                          <a:rPr kumimoji="0" lang="en-US" sz="24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2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ℓ</m:t>
                        </m:r>
                      </m:sup>
                    </m:sSup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Corbel"/>
                  </a:rPr>
                  <a:t>.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Corbel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Corbel"/>
                  </a:rPr>
                  <a:t>Number of possible permutations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𝜋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: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𝑛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→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𝑛</m:t>
                        </m:r>
                      </m:sup>
                    </m:sSup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Corbel"/>
                  </a:rPr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!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Corbel"/>
                  </a:rPr>
                  <a:t> (typically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≫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2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ℓ</m:t>
                        </m:r>
                      </m:sup>
                    </m:sSup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Corbel"/>
                  </a:rPr>
                  <a:t>).</a:t>
                </a:r>
              </a:p>
            </p:txBody>
          </p:sp>
        </mc:Choice>
        <mc:Fallback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4648F1C-2F2B-08AB-5C0E-1043F4DE69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4811575"/>
                <a:ext cx="11062263" cy="1748251"/>
              </a:xfrm>
              <a:prstGeom prst="roundRect">
                <a:avLst/>
              </a:prstGeom>
              <a:blipFill>
                <a:blip r:embed="rId3"/>
                <a:stretch>
                  <a:fillRect b="-27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99D6F31A-171C-1EDF-4B8E-308E7CF4EAC5}"/>
              </a:ext>
            </a:extLst>
          </p:cNvPr>
          <p:cNvSpPr/>
          <p:nvPr/>
        </p:nvSpPr>
        <p:spPr>
          <a:xfrm>
            <a:off x="407504" y="4612793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observations</a:t>
            </a:r>
          </a:p>
        </p:txBody>
      </p:sp>
    </p:spTree>
    <p:extLst>
      <p:ext uri="{BB962C8B-B14F-4D97-AF65-F5344CB8AC3E}">
        <p14:creationId xmlns:p14="http://schemas.microsoft.com/office/powerpoint/2010/main" val="415910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0D48C-311C-B6A1-C8DE-A8FB692D4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PRP-security of a block cipher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655C42-3A18-5D68-48DF-2035D12BD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518" y="3222154"/>
            <a:ext cx="1981200" cy="14471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blipFill>
                <a:blip r:embed="rId2"/>
                <a:stretch>
                  <a:fillRect l="-3754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9">
            <a:extLst>
              <a:ext uri="{FF2B5EF4-FFF2-40B4-BE49-F238E27FC236}">
                <a16:creationId xmlns:a16="http://schemas.microsoft.com/office/drawing/2014/main" id="{6693E707-1902-6109-B43A-7E15C1403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3289082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1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blipFill>
                <a:blip r:embed="rId3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11">
            <a:extLst>
              <a:ext uri="{FF2B5EF4-FFF2-40B4-BE49-F238E27FC236}">
                <a16:creationId xmlns:a16="http://schemas.microsoft.com/office/drawing/2014/main" id="{123DA698-5CD5-5E8B-35AE-FFCD9183E9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367026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1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blipFill>
                <a:blip r:embed="rId4"/>
                <a:stretch>
                  <a:fillRect b="-109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ine 14">
            <a:extLst>
              <a:ext uri="{FF2B5EF4-FFF2-40B4-BE49-F238E27FC236}">
                <a16:creationId xmlns:a16="http://schemas.microsoft.com/office/drawing/2014/main" id="{51C04765-CC1F-CB5B-A01B-2703EFBFC5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6158" y="4693739"/>
            <a:ext cx="0" cy="30425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id="{3F7B6970-FE2D-18CF-2EF8-6727913466E1}"/>
              </a:ext>
            </a:extLst>
          </p:cNvPr>
          <p:cNvGrpSpPr>
            <a:grpSpLocks/>
          </p:cNvGrpSpPr>
          <p:nvPr/>
        </p:nvGrpSpPr>
        <p:grpSpPr bwMode="auto">
          <a:xfrm>
            <a:off x="3510122" y="4675859"/>
            <a:ext cx="1130302" cy="984460"/>
            <a:chOff x="1152" y="2909"/>
            <a:chExt cx="712" cy="1173"/>
          </a:xfrm>
        </p:grpSpPr>
        <p:sp>
          <p:nvSpPr>
            <p:cNvPr id="12" name="Line 15">
              <a:extLst>
                <a:ext uri="{FF2B5EF4-FFF2-40B4-BE49-F238E27FC236}">
                  <a16:creationId xmlns:a16="http://schemas.microsoft.com/office/drawing/2014/main" id="{81670118-308F-9E62-462F-B9F0DECDA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p:sp>
          <p:nvSpPr>
            <p:cNvPr id="13" name="Line 16">
              <a:extLst>
                <a:ext uri="{FF2B5EF4-FFF2-40B4-BE49-F238E27FC236}">
                  <a16:creationId xmlns:a16="http://schemas.microsoft.com/office/drawing/2014/main" id="{097FAA2A-E7CC-E4A9-C52D-3AE4661105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𝑏</m:t>
                        </m:r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BC868D-B7CC-ED14-C79B-03C533228611}"/>
              </a:ext>
            </a:extLst>
          </p:cNvPr>
          <p:cNvGrpSpPr/>
          <p:nvPr/>
        </p:nvGrpSpPr>
        <p:grpSpPr>
          <a:xfrm>
            <a:off x="8197262" y="2533176"/>
            <a:ext cx="2033691" cy="1142199"/>
            <a:chOff x="5776146" y="1450344"/>
            <a:chExt cx="1981200" cy="1332111"/>
          </a:xfrm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CF5A40BB-98AE-4DE6-7F1B-299308BA0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1450344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=0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Corbel"/>
                    </a:rPr>
                    <a:t>:</a:t>
                  </a:r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blipFill>
                  <a:blip r:embed="rId6"/>
                  <a:stretch>
                    <a:fillRect t="-9231" r="-5229" b="-2769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𝑦</m:t>
                        </m:r>
                        <m:r>
                          <a:rPr kumimoji="0" lang="en-GB" sz="2000" b="0" i="1" u="none" strike="noStrike" kern="1200" cap="none" spc="0" normalizeH="0" baseline="-2500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 =</m:t>
                        </m:r>
                        <m:r>
                          <m:rPr>
                            <m:sty m:val="p"/>
                          </m:rPr>
                          <a:rPr kumimoji="0" lang="en-US" sz="20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E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(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𝑘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,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𝑥</m:t>
                        </m:r>
                        <m:r>
                          <a:rPr kumimoji="0" lang="en-GB" sz="2000" b="0" i="1" u="none" strike="noStrike" kern="120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blipFill>
                  <a:blip r:embed="rId7"/>
                  <a:stretch>
                    <a:fillRect b="-1363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9B6AF570-518B-FCA4-D5F5-75841546A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79963" cy="3469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</p:grpSp>
      <p:pic>
        <p:nvPicPr>
          <p:cNvPr id="21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EF4CEA75-D518-2910-02EB-E9A709C1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31" y="3322038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F3C9C27-D4BC-B87B-6D87-39EC6538B6E9}"/>
              </a:ext>
            </a:extLst>
          </p:cNvPr>
          <p:cNvGrpSpPr/>
          <p:nvPr/>
        </p:nvGrpSpPr>
        <p:grpSpPr>
          <a:xfrm>
            <a:off x="8204686" y="4202280"/>
            <a:ext cx="2033692" cy="1175555"/>
            <a:chOff x="5776146" y="3836733"/>
            <a:chExt cx="1981200" cy="13321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7C9E39-070F-B65A-CC15-82E802ADCF19}"/>
                </a:ext>
              </a:extLst>
            </p:cNvPr>
            <p:cNvSpPr/>
            <p:nvPr/>
          </p:nvSpPr>
          <p:spPr>
            <a:xfrm>
              <a:off x="6297985" y="4318123"/>
              <a:ext cx="179963" cy="62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F0C451E3-8A0D-8DC3-EEA5-F6D5E3B5C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3836733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=1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Corbel"/>
                    </a:rPr>
                    <a:t>:</a:t>
                  </a:r>
                  <a:endParaRPr kumimoji="0" lang="en-GB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blipFill>
                  <a:blip r:embed="rId9"/>
                  <a:stretch>
                    <a:fillRect t="-4274" r="-588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39365" y="4527345"/>
                  <a:ext cx="1426828" cy="4533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𝑦</m:t>
                        </m:r>
                        <m:r>
                          <a:rPr kumimoji="0" lang="en-GB" sz="2000" b="0" i="1" u="none" strike="noStrike" kern="1200" cap="none" spc="0" normalizeH="0" baseline="-25000" noProof="0" dirty="0" err="1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 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= 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𝜋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(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𝑥𝑖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39365" y="4527345"/>
                  <a:ext cx="1426828" cy="453395"/>
                </a:xfrm>
                <a:prstGeom prst="rect">
                  <a:avLst/>
                </a:prstGeom>
                <a:blipFill>
                  <a:blip r:embed="rId10"/>
                  <a:stretch>
                    <a:fillRect b="-1515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Left Brace 26">
            <a:extLst>
              <a:ext uri="{FF2B5EF4-FFF2-40B4-BE49-F238E27FC236}">
                <a16:creationId xmlns:a16="http://schemas.microsoft.com/office/drawing/2014/main" id="{91A460C7-DD16-3CA2-4289-97A825BA197F}"/>
              </a:ext>
            </a:extLst>
          </p:cNvPr>
          <p:cNvSpPr/>
          <p:nvPr/>
        </p:nvSpPr>
        <p:spPr>
          <a:xfrm>
            <a:off x="7790257" y="2329029"/>
            <a:ext cx="359997" cy="3186853"/>
          </a:xfrm>
          <a:prstGeom prst="leftBrace">
            <a:avLst>
              <a:gd name="adj1" fmla="val 95823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91C65C2-5335-F7AE-4CAD-584C7CF8EC5F}"/>
              </a:ext>
            </a:extLst>
          </p:cNvPr>
          <p:cNvCxnSpPr/>
          <p:nvPr/>
        </p:nvCxnSpPr>
        <p:spPr>
          <a:xfrm>
            <a:off x="8218928" y="3011909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DD3EEF1-80CD-F943-E42F-A56EFC192715}"/>
              </a:ext>
            </a:extLst>
          </p:cNvPr>
          <p:cNvCxnSpPr/>
          <p:nvPr/>
        </p:nvCxnSpPr>
        <p:spPr>
          <a:xfrm>
            <a:off x="8197266" y="4726857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2042290"/>
                <a:ext cx="2444965" cy="700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𝑘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 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ℓ</m:t>
                      </m:r>
                    </m:oMath>
                  </m:oMathPara>
                </a14:m>
                <a:endParaRPr kumimoji="0" lang="en-US" sz="2000" b="0" i="1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𝜋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Perms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[{0,1}</m:t>
                      </m:r>
                      <m:r>
                        <a:rPr kumimoji="0" lang="en-GB" sz="2000" b="0" i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𝑛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]</m:t>
                      </m:r>
                    </m:oMath>
                  </m:oMathPara>
                </a14:m>
                <a:endParaRPr kumimoji="0" lang="en-GB" sz="2000" b="0" i="0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2042290"/>
                <a:ext cx="2444965" cy="700769"/>
              </a:xfrm>
              <a:prstGeom prst="rect">
                <a:avLst/>
              </a:prstGeom>
              <a:blipFill>
                <a:blip r:embed="rId11"/>
                <a:stretch>
                  <a:fillRect b="-869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Setup: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</m:t>
                      </m:r>
                      <m:r>
                        <a:rPr kumimoji="0" lang="en-US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{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0,1}</m:t>
                      </m:r>
                    </m:oMath>
                  </m:oMathPara>
                </a14:m>
                <a:endParaRPr kumimoji="0" lang="en-GB" sz="2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blipFill>
                <a:blip r:embed="rId12"/>
                <a:stretch>
                  <a:fillRect l="-4641" t="-5172" b="-775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ine 9">
            <a:extLst>
              <a:ext uri="{FF2B5EF4-FFF2-40B4-BE49-F238E27FC236}">
                <a16:creationId xmlns:a16="http://schemas.microsoft.com/office/drawing/2014/main" id="{4C15A08A-B0BA-789B-CAA6-6D10D0C8F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4222974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Line 11">
            <a:extLst>
              <a:ext uri="{FF2B5EF4-FFF2-40B4-BE49-F238E27FC236}">
                <a16:creationId xmlns:a16="http://schemas.microsoft.com/office/drawing/2014/main" id="{CA19A40C-03DA-8E43-1A93-D24CF9FCDB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4594000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blipFill>
                <a:blip r:embed="rId14"/>
                <a:stretch>
                  <a:fillRect b="-10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/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𝐷</m:t>
                    </m:r>
                  </m:oMath>
                </a14:m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makes up to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𝑞</m:t>
                    </m:r>
                  </m:oMath>
                </a14:m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queries</a:t>
                </a:r>
                <a:endParaRPr kumimoji="0" lang="en-GB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blipFill>
                <a:blip r:embed="rId15"/>
                <a:stretch>
                  <a:fillRect t="-5660" r="-181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0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/>
              <p:nvPr/>
            </p:nvSpPr>
            <p:spPr>
              <a:xfrm>
                <a:off x="6379185" y="1539595"/>
                <a:ext cx="3903216" cy="7078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Perms</m:t>
                    </m:r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[{0,1}</m:t>
                    </m:r>
                    <m:r>
                      <a:rPr kumimoji="0" lang="en-GB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]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the set of all permutations from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{0,1}</m:t>
                    </m:r>
                    <m:r>
                      <a:rPr kumimoji="0" lang="en-GB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to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{0,1}</m:t>
                    </m:r>
                    <m:r>
                      <a:rPr kumimoji="0" lang="en-GB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185" y="1539595"/>
                <a:ext cx="3903216" cy="707886"/>
              </a:xfrm>
              <a:prstGeom prst="rect">
                <a:avLst/>
              </a:prstGeom>
              <a:blipFill>
                <a:blip r:embed="rId17"/>
                <a:stretch>
                  <a:fillRect l="-1560" t="-5172" r="-31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146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PRP-security of a block cipher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block cipher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D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is said to be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𝝐</m:t>
                    </m:r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-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PRP-secure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if, for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all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distinguishers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running in time 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making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queries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RP</m:t>
                          </m:r>
                        </m:sup>
                      </m:sSubSup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4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≤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𝜖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(concrete)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/>
              <p:nvPr/>
            </p:nvSpPr>
            <p:spPr>
              <a:xfrm>
                <a:off x="838200" y="5205755"/>
                <a:ext cx="107210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Bit </a:t>
                </a:r>
                <a14:m>
                  <m:oMath xmlns:m="http://schemas.openxmlformats.org/officeDocument/2006/math">
                    <m:r>
                      <a:rPr kumimoji="0" lang="en-GB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𝑏</m:t>
                    </m:r>
                  </m:oMath>
                </a14:m>
                <a:r>
                  <a:rPr kumimoji="0" lang="en-GB" sz="2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and key </a:t>
                </a: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</m:oMath>
                </a14:m>
                <a:r>
                  <a:rPr kumimoji="0" lang="en-GB" sz="2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are chosen once, queries made by the adversary are </a:t>
                </a:r>
                <a:r>
                  <a:rPr kumimoji="0" lang="en-GB" sz="2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adaptive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.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Strong-PRP security: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),</m:t>
                    </m:r>
                    <m:r>
                      <m:rPr>
                        <m:sty m:val="p"/>
                      </m:rP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D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))</m:t>
                    </m:r>
                  </m:oMath>
                </a14:m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computationally indistinguishable from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US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𝜋</m:t>
                        </m:r>
                        <m:r>
                          <a:rPr kumimoji="0" lang="en-US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,</m:t>
                        </m:r>
                        <m:sSup>
                          <m:sSupPr>
                            <m:ctrlPr>
                              <a:rPr kumimoji="0" lang="en-US" sz="22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</m:ctrlPr>
                          </m:sSupPr>
                          <m:e>
                            <m:r>
                              <a:rPr kumimoji="0" lang="en-US" sz="22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𝜋</m:t>
                            </m:r>
                          </m:e>
                          <m:sup>
                            <m:r>
                              <a:rPr kumimoji="0" lang="en-US" sz="22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−1</m:t>
                            </m:r>
                          </m:sup>
                        </m:sSup>
                      </m:e>
                    </m:d>
                  </m:oMath>
                </a14:m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05755"/>
                <a:ext cx="10721009" cy="1107996"/>
              </a:xfrm>
              <a:prstGeom prst="rect">
                <a:avLst/>
              </a:prstGeom>
              <a:blipFill>
                <a:blip r:embed="rId3"/>
                <a:stretch>
                  <a:fillRect l="-683" t="-3846" b="-9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257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PRP-security of a block cipher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block cipher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D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is said to be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PRP-secure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if, for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𝝀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all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PPT distinguishers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RP</m:t>
                          </m:r>
                        </m:sup>
                      </m:sSubSup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4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negl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𝜆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)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(asymptotic)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/>
              <p:nvPr/>
            </p:nvSpPr>
            <p:spPr>
              <a:xfrm>
                <a:off x="838200" y="5205755"/>
                <a:ext cx="107210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Bit </a:t>
                </a:r>
                <a14:m>
                  <m:oMath xmlns:m="http://schemas.openxmlformats.org/officeDocument/2006/math">
                    <m:r>
                      <a:rPr kumimoji="0" lang="en-GB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𝑏</m:t>
                    </m:r>
                  </m:oMath>
                </a14:m>
                <a:r>
                  <a:rPr kumimoji="0" lang="en-GB" sz="2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and key </a:t>
                </a: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</m:oMath>
                </a14:m>
                <a:r>
                  <a:rPr kumimoji="0" lang="en-GB" sz="2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are chosen once, queries made by the adversary are </a:t>
                </a:r>
                <a:r>
                  <a:rPr kumimoji="0" lang="en-GB" sz="2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adaptive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.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Strong-PRP security: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),</m:t>
                    </m:r>
                    <m:r>
                      <m:rPr>
                        <m:sty m:val="p"/>
                      </m:rP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D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))</m:t>
                    </m:r>
                  </m:oMath>
                </a14:m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computationally indistinguishable from </a:t>
                </a:r>
                <a14:m>
                  <m:oMath xmlns:m="http://schemas.openxmlformats.org/officeDocument/2006/math">
                    <m:r>
                      <a:rPr kumimoji="0" lang="en-GB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𝜋</m:t>
                    </m:r>
                    <m:r>
                      <a:rPr kumimoji="0" lang="en-US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sSup>
                      <m:sSupPr>
                        <m:ctrlPr>
                          <a:rPr kumimoji="0" lang="en-US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sSupPr>
                      <m:e>
                        <m:r>
                          <a:rPr kumimoji="0" lang="en-US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𝜋</m:t>
                        </m:r>
                      </m:e>
                      <m:sup>
                        <m:r>
                          <a:rPr kumimoji="0" lang="en-US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−1</m:t>
                        </m:r>
                      </m:sup>
                    </m:sSup>
                    <m:r>
                      <a:rPr kumimoji="0" lang="en-GB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05755"/>
                <a:ext cx="10721009" cy="1107996"/>
              </a:xfrm>
              <a:prstGeom prst="rect">
                <a:avLst/>
              </a:prstGeom>
              <a:blipFill>
                <a:blip r:embed="rId3"/>
                <a:stretch>
                  <a:fillRect l="-683" t="-3846" b="-9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859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B9A059-7779-AEFE-97A8-52D1C58C8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detour: PRP vs PRF</a:t>
            </a:r>
          </a:p>
        </p:txBody>
      </p:sp>
    </p:spTree>
    <p:extLst>
      <p:ext uri="{BB962C8B-B14F-4D97-AF65-F5344CB8AC3E}">
        <p14:creationId xmlns:p14="http://schemas.microsoft.com/office/powerpoint/2010/main" val="2008509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27251-9620-89AB-5831-F79BFB38C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Pseudorandom Function (PRF)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71474A-D399-5B56-3DBC-168EFE8C80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What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,⋅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was not, in fact, a bijection (or even an injection)?</a:t>
                </a:r>
              </a:p>
              <a:p>
                <a:endParaRPr lang="en-US" dirty="0"/>
              </a:p>
              <a:p>
                <a:r>
                  <a:rPr lang="en-US" dirty="0"/>
                  <a:t>Consider a family of functions of the form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each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 is not necessarily injective.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  <a:p>
                <a:r>
                  <a:rPr lang="en-US" dirty="0"/>
                  <a:t>For many applications, we want pseudorandomness from such a keyed function family. Cryptographically, we call this a PRF.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71474A-D399-5B56-3DBC-168EFE8C80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35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0D48C-311C-B6A1-C8DE-A8FB692D4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PRF-security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655C42-3A18-5D68-48DF-2035D12BD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518" y="3222154"/>
            <a:ext cx="1981200" cy="14471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blipFill>
                <a:blip r:embed="rId2"/>
                <a:stretch>
                  <a:fillRect l="-3754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9">
            <a:extLst>
              <a:ext uri="{FF2B5EF4-FFF2-40B4-BE49-F238E27FC236}">
                <a16:creationId xmlns:a16="http://schemas.microsoft.com/office/drawing/2014/main" id="{6693E707-1902-6109-B43A-7E15C1403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3289082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1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blipFill>
                <a:blip r:embed="rId3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11">
            <a:extLst>
              <a:ext uri="{FF2B5EF4-FFF2-40B4-BE49-F238E27FC236}">
                <a16:creationId xmlns:a16="http://schemas.microsoft.com/office/drawing/2014/main" id="{123DA698-5CD5-5E8B-35AE-FFCD9183E9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367026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1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blipFill>
                <a:blip r:embed="rId4"/>
                <a:stretch>
                  <a:fillRect b="-109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ine 14">
            <a:extLst>
              <a:ext uri="{FF2B5EF4-FFF2-40B4-BE49-F238E27FC236}">
                <a16:creationId xmlns:a16="http://schemas.microsoft.com/office/drawing/2014/main" id="{51C04765-CC1F-CB5B-A01B-2703EFBFC5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6158" y="4693739"/>
            <a:ext cx="0" cy="30425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id="{3F7B6970-FE2D-18CF-2EF8-6727913466E1}"/>
              </a:ext>
            </a:extLst>
          </p:cNvPr>
          <p:cNvGrpSpPr>
            <a:grpSpLocks/>
          </p:cNvGrpSpPr>
          <p:nvPr/>
        </p:nvGrpSpPr>
        <p:grpSpPr bwMode="auto">
          <a:xfrm>
            <a:off x="3510122" y="4675859"/>
            <a:ext cx="1130302" cy="984460"/>
            <a:chOff x="1152" y="2909"/>
            <a:chExt cx="712" cy="1173"/>
          </a:xfrm>
        </p:grpSpPr>
        <p:sp>
          <p:nvSpPr>
            <p:cNvPr id="12" name="Line 15">
              <a:extLst>
                <a:ext uri="{FF2B5EF4-FFF2-40B4-BE49-F238E27FC236}">
                  <a16:creationId xmlns:a16="http://schemas.microsoft.com/office/drawing/2014/main" id="{81670118-308F-9E62-462F-B9F0DECDA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p:sp>
          <p:nvSpPr>
            <p:cNvPr id="13" name="Line 16">
              <a:extLst>
                <a:ext uri="{FF2B5EF4-FFF2-40B4-BE49-F238E27FC236}">
                  <a16:creationId xmlns:a16="http://schemas.microsoft.com/office/drawing/2014/main" id="{097FAA2A-E7CC-E4A9-C52D-3AE4661105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𝑏</m:t>
                        </m:r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BC868D-B7CC-ED14-C79B-03C533228611}"/>
              </a:ext>
            </a:extLst>
          </p:cNvPr>
          <p:cNvGrpSpPr/>
          <p:nvPr/>
        </p:nvGrpSpPr>
        <p:grpSpPr>
          <a:xfrm>
            <a:off x="8197262" y="2533176"/>
            <a:ext cx="2033691" cy="1142199"/>
            <a:chOff x="5776146" y="1450344"/>
            <a:chExt cx="1981200" cy="1332111"/>
          </a:xfrm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CF5A40BB-98AE-4DE6-7F1B-299308BA0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1450344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=0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Corbel"/>
                    </a:rPr>
                    <a:t>:</a:t>
                  </a:r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blipFill>
                  <a:blip r:embed="rId6"/>
                  <a:stretch>
                    <a:fillRect t="-9231" r="-5229" b="-2769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𝑦</m:t>
                        </m:r>
                        <m:r>
                          <a:rPr kumimoji="0" lang="en-GB" sz="2000" b="0" i="1" u="none" strike="noStrike" kern="1200" cap="none" spc="0" normalizeH="0" baseline="-2500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 =</m:t>
                        </m:r>
                        <m:r>
                          <m:rPr>
                            <m:sty m:val="p"/>
                          </m:rPr>
                          <a:rPr kumimoji="0" lang="en-US" sz="20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E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(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𝑘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,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𝑥</m:t>
                        </m:r>
                        <m:r>
                          <a:rPr kumimoji="0" lang="en-GB" sz="2000" b="0" i="1" u="none" strike="noStrike" kern="120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blipFill>
                  <a:blip r:embed="rId7"/>
                  <a:stretch>
                    <a:fillRect b="-1363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9B6AF570-518B-FCA4-D5F5-75841546A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79963" cy="3469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</p:grpSp>
      <p:pic>
        <p:nvPicPr>
          <p:cNvPr id="21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EF4CEA75-D518-2910-02EB-E9A709C1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31" y="3322038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F3C9C27-D4BC-B87B-6D87-39EC6538B6E9}"/>
              </a:ext>
            </a:extLst>
          </p:cNvPr>
          <p:cNvGrpSpPr/>
          <p:nvPr/>
        </p:nvGrpSpPr>
        <p:grpSpPr>
          <a:xfrm>
            <a:off x="8204686" y="4202280"/>
            <a:ext cx="2033692" cy="1175555"/>
            <a:chOff x="5776146" y="3836733"/>
            <a:chExt cx="1981200" cy="13321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7C9E39-070F-B65A-CC15-82E802ADCF19}"/>
                </a:ext>
              </a:extLst>
            </p:cNvPr>
            <p:cNvSpPr/>
            <p:nvPr/>
          </p:nvSpPr>
          <p:spPr>
            <a:xfrm>
              <a:off x="6297985" y="4318123"/>
              <a:ext cx="179963" cy="62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F0C451E3-8A0D-8DC3-EEA5-F6D5E3B5C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3836733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=1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Corbel"/>
                    </a:rPr>
                    <a:t>:</a:t>
                  </a:r>
                  <a:endParaRPr kumimoji="0" lang="en-GB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blipFill>
                  <a:blip r:embed="rId9"/>
                  <a:stretch>
                    <a:fillRect t="-4274" r="-588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39365" y="4527345"/>
                  <a:ext cx="1380353" cy="4533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𝑦</m:t>
                        </m:r>
                        <m:r>
                          <a:rPr kumimoji="0" lang="en-GB" sz="2000" b="0" i="1" u="none" strike="noStrike" kern="1200" cap="none" spc="0" normalizeH="0" baseline="-25000" noProof="0" dirty="0" err="1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 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=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(</m:t>
                        </m:r>
                        <m:sSub>
                          <m:sSubPr>
                            <m:ctrlPr>
                              <a:rPr kumimoji="0" 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GB" sz="20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𝑖</m:t>
                            </m:r>
                          </m:sub>
                        </m:sSub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39365" y="4527345"/>
                  <a:ext cx="1380353" cy="453395"/>
                </a:xfrm>
                <a:prstGeom prst="rect">
                  <a:avLst/>
                </a:prstGeom>
                <a:blipFill>
                  <a:blip r:embed="rId10"/>
                  <a:stretch>
                    <a:fillRect b="-1515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Left Brace 26">
            <a:extLst>
              <a:ext uri="{FF2B5EF4-FFF2-40B4-BE49-F238E27FC236}">
                <a16:creationId xmlns:a16="http://schemas.microsoft.com/office/drawing/2014/main" id="{91A460C7-DD16-3CA2-4289-97A825BA197F}"/>
              </a:ext>
            </a:extLst>
          </p:cNvPr>
          <p:cNvSpPr/>
          <p:nvPr/>
        </p:nvSpPr>
        <p:spPr>
          <a:xfrm>
            <a:off x="7790257" y="2329029"/>
            <a:ext cx="359997" cy="3186853"/>
          </a:xfrm>
          <a:prstGeom prst="leftBrace">
            <a:avLst>
              <a:gd name="adj1" fmla="val 95823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91C65C2-5335-F7AE-4CAD-584C7CF8EC5F}"/>
              </a:ext>
            </a:extLst>
          </p:cNvPr>
          <p:cNvCxnSpPr/>
          <p:nvPr/>
        </p:nvCxnSpPr>
        <p:spPr>
          <a:xfrm>
            <a:off x="8218928" y="3011909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DD3EEF1-80CD-F943-E42F-A56EFC192715}"/>
              </a:ext>
            </a:extLst>
          </p:cNvPr>
          <p:cNvCxnSpPr/>
          <p:nvPr/>
        </p:nvCxnSpPr>
        <p:spPr>
          <a:xfrm>
            <a:off x="8197266" y="4726857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2042290"/>
                <a:ext cx="3050066" cy="700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𝑘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 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ℓ</m:t>
                      </m:r>
                    </m:oMath>
                  </m:oMathPara>
                </a14:m>
                <a:endParaRPr kumimoji="0" lang="en-US" sz="2000" b="0" i="1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 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Func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[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GB" sz="2000" b="0" i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𝑛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,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𝑚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]</m:t>
                      </m:r>
                    </m:oMath>
                  </m:oMathPara>
                </a14:m>
                <a:endParaRPr kumimoji="0" lang="en-GB" sz="2000" b="0" i="0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2042290"/>
                <a:ext cx="3050066" cy="700769"/>
              </a:xfrm>
              <a:prstGeom prst="rect">
                <a:avLst/>
              </a:prstGeom>
              <a:blipFill>
                <a:blip r:embed="rId11"/>
                <a:stretch>
                  <a:fillRect l="-1000" b="-869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Setup: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</m:t>
                      </m:r>
                      <m:r>
                        <a:rPr kumimoji="0" lang="en-US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{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0,1}</m:t>
                      </m:r>
                    </m:oMath>
                  </m:oMathPara>
                </a14:m>
                <a:endParaRPr kumimoji="0" lang="en-GB" sz="2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blipFill>
                <a:blip r:embed="rId12"/>
                <a:stretch>
                  <a:fillRect l="-4641" t="-5172" b="-775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ine 9">
            <a:extLst>
              <a:ext uri="{FF2B5EF4-FFF2-40B4-BE49-F238E27FC236}">
                <a16:creationId xmlns:a16="http://schemas.microsoft.com/office/drawing/2014/main" id="{4C15A08A-B0BA-789B-CAA6-6D10D0C8F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4222974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Line 11">
            <a:extLst>
              <a:ext uri="{FF2B5EF4-FFF2-40B4-BE49-F238E27FC236}">
                <a16:creationId xmlns:a16="http://schemas.microsoft.com/office/drawing/2014/main" id="{CA19A40C-03DA-8E43-1A93-D24CF9FCDB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4594000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blipFill>
                <a:blip r:embed="rId14"/>
                <a:stretch>
                  <a:fillRect b="-10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/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𝐷</m:t>
                    </m:r>
                  </m:oMath>
                </a14:m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makes up to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𝑞</m:t>
                    </m:r>
                  </m:oMath>
                </a14:m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queries</a:t>
                </a:r>
                <a:endParaRPr kumimoji="0" lang="en-GB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blipFill>
                <a:blip r:embed="rId15"/>
                <a:stretch>
                  <a:fillRect t="-5660" r="-181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0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/>
              <p:nvPr/>
            </p:nvSpPr>
            <p:spPr>
              <a:xfrm>
                <a:off x="6379185" y="1539595"/>
                <a:ext cx="4170828" cy="7078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Func</m:t>
                    </m:r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[</m:t>
                    </m:r>
                    <m:d>
                      <m:dPr>
                        <m:begChr m:val="{"/>
                        <m:endChr m:val="}"/>
                        <m:ctrlP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0,1</m:t>
                        </m:r>
                      </m:e>
                    </m:d>
                    <m:r>
                      <a:rPr kumimoji="0" lang="en-GB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  <m:r>
                      <a: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0,1</m:t>
                        </m:r>
                      </m:e>
                    </m:d>
                    <m:r>
                      <a:rPr kumimoji="0" lang="en-US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𝑚</m:t>
                    </m:r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] 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is the set of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all functions from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{0,1}</m:t>
                    </m:r>
                    <m:r>
                      <a:rPr kumimoji="0" lang="en-GB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to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0,1</m:t>
                        </m:r>
                      </m:e>
                    </m:d>
                    <m:r>
                      <a:rPr kumimoji="0" lang="en-US" sz="2000" b="0" i="1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𝑚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185" y="1539595"/>
                <a:ext cx="4170828" cy="707886"/>
              </a:xfrm>
              <a:prstGeom prst="rect">
                <a:avLst/>
              </a:prstGeom>
              <a:blipFill>
                <a:blip r:embed="rId17"/>
                <a:stretch>
                  <a:fillRect l="-1460" t="-5172" r="-1314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885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PRF-security of a keyed function family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keyed function family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said to realize a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𝝐</m:t>
                    </m:r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-PRF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if, for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all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distinguishers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running in time 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making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queries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RF</m:t>
                          </m:r>
                        </m:sup>
                      </m:sSubSup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4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≤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𝜖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(concrete)</a:t>
            </a:r>
          </a:p>
        </p:txBody>
      </p:sp>
    </p:spTree>
    <p:extLst>
      <p:ext uri="{BB962C8B-B14F-4D97-AF65-F5344CB8AC3E}">
        <p14:creationId xmlns:p14="http://schemas.microsoft.com/office/powerpoint/2010/main" val="2896121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PRF-security of a keyed function family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keyed function family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said to realize a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PRF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 for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all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security parameters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𝜆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all PPT distinguishers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RF</m:t>
                          </m:r>
                        </m:sup>
                      </m:sSubSup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4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negl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𝜆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)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(asymptotic)</a:t>
            </a:r>
          </a:p>
        </p:txBody>
      </p:sp>
    </p:spTree>
    <p:extLst>
      <p:ext uri="{BB962C8B-B14F-4D97-AF65-F5344CB8AC3E}">
        <p14:creationId xmlns:p14="http://schemas.microsoft.com/office/powerpoint/2010/main" val="107648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49BB3D-90E4-C946-BCF9-8FBC622A1A0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Existing block ciphers are only heuristically (strong-)PRP-secure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Content Placeholder 2"/>
              <p:cNvGraphicFramePr>
                <a:graphicFrameLocks noGrp="1"/>
              </p:cNvGraphicFramePr>
              <p:nvPr>
                <p:ph sz="quarter" idx="13"/>
              </p:nvPr>
            </p:nvGraphicFramePr>
            <p:xfrm>
              <a:off x="914400" y="1461758"/>
              <a:ext cx="10229850" cy="51206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4099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4099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40995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/>
                            <a:t>Block cipher</a:t>
                          </a:r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b="1" i="1" dirty="0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oMath>
                          </a14:m>
                          <a:r>
                            <a:rPr lang="en-US" b="1" baseline="0" dirty="0"/>
                            <a:t> (block size)</a:t>
                          </a:r>
                          <a:endParaRPr lang="en-US" b="1" i="0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b="1" dirty="0" smtClean="0"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oMath>
                          </a14:m>
                          <a:r>
                            <a:rPr lang="en-US" b="1" dirty="0"/>
                            <a:t> (key size)</a:t>
                          </a:r>
                          <a:endParaRPr lang="en-US" b="1" i="1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3-DES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112,168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AES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128,</a:t>
                          </a:r>
                          <a:r>
                            <a:rPr lang="en-US" baseline="0" dirty="0"/>
                            <a:t> 192, 256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MISTY1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Camellia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128, 192, 256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SHACAL-1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128-512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SHACAL-2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256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128-512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CAST256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128,</a:t>
                          </a:r>
                          <a:r>
                            <a:rPr lang="en-US" baseline="0" dirty="0"/>
                            <a:t> 160, 192, 224, 256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Threefish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256, 512, 1024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256, 512, 1024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KASUMI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PRESENT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80, 128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SIMON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32, 64, 96, 128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64, 128, 192, 256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947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SPECK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32, 64, 96, 128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64, 128, 192, 256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Content Placeholder 2"/>
              <p:cNvGraphicFramePr>
                <a:graphicFrameLocks noGrp="1"/>
              </p:cNvGraphicFramePr>
              <p:nvPr>
                <p:ph sz="quarter" idx="13"/>
                <p:extLst>
                  <p:ext uri="{D42A27DB-BD31-4B8C-83A1-F6EECF244321}">
                    <p14:modId xmlns:p14="http://schemas.microsoft.com/office/powerpoint/2010/main" val="1695111974"/>
                  </p:ext>
                </p:extLst>
              </p:nvPr>
            </p:nvGraphicFramePr>
            <p:xfrm>
              <a:off x="914400" y="1461758"/>
              <a:ext cx="10229850" cy="51206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4099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4099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40995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/>
                            <a:t>Block cipher</a:t>
                          </a:r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37" t="-8333" r="-100537" b="-132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179" t="-8333" r="-357" b="-132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3-DES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112,168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AES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128,</a:t>
                          </a:r>
                          <a:r>
                            <a:rPr lang="en-US" baseline="0" dirty="0"/>
                            <a:t> 192, 256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MISTY1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Camellia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128, 192, 256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SHACAL-1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128-512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SHACAL-2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256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128-512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CAST256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128,</a:t>
                          </a:r>
                          <a:r>
                            <a:rPr lang="en-US" baseline="0" dirty="0"/>
                            <a:t> 160, 192, 224, 256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Threefish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256, 512, 1024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256, 512, 1024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KASUMI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PRESENT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80, 128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SIMON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32, 64, 96, 128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64, 128, 192, 256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SPECK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32, 64, 96, 128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64, 128, 192, 256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55218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Standards for block ciphers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38199" y="1595222"/>
            <a:ext cx="10772775" cy="4803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C0504D"/>
                </a:solidFill>
              </a:rPr>
              <a:t>NIST</a:t>
            </a:r>
            <a:r>
              <a:rPr lang="en-GB" sz="2400" dirty="0"/>
              <a:t> (US National Institute for Standards and Technology):</a:t>
            </a:r>
          </a:p>
          <a:p>
            <a:pPr>
              <a:buFont typeface="Arial"/>
              <a:buChar char="•"/>
              <a:tabLst>
                <a:tab pos="1978025" algn="l"/>
              </a:tabLst>
            </a:pPr>
            <a:r>
              <a:rPr lang="en-GB" dirty="0"/>
              <a:t>AES, 3-DES, Skipjack</a:t>
            </a:r>
          </a:p>
          <a:p>
            <a:pPr>
              <a:buFont typeface="Arial"/>
              <a:buChar char="•"/>
              <a:tabLst>
                <a:tab pos="1978025" algn="l"/>
              </a:tabLst>
            </a:pPr>
            <a:endParaRPr lang="en-GB" sz="2400" dirty="0"/>
          </a:p>
          <a:p>
            <a:pPr marL="0" indent="0">
              <a:buNone/>
              <a:tabLst>
                <a:tab pos="1978025" algn="l"/>
              </a:tabLst>
            </a:pPr>
            <a:r>
              <a:rPr lang="en-GB" sz="2400" dirty="0">
                <a:solidFill>
                  <a:srgbClr val="C0504D"/>
                </a:solidFill>
              </a:rPr>
              <a:t>NESSIE</a:t>
            </a:r>
            <a:r>
              <a:rPr lang="en-GB" sz="2400" dirty="0"/>
              <a:t> (New European Schemes for Signatures, Integrity and Encryption, EU project):</a:t>
            </a:r>
          </a:p>
          <a:p>
            <a:pPr>
              <a:buFont typeface="Arial"/>
              <a:buChar char="•"/>
              <a:tabLst>
                <a:tab pos="1978025" algn="l"/>
              </a:tabLst>
            </a:pPr>
            <a:r>
              <a:rPr lang="en-GB" sz="2400" dirty="0"/>
              <a:t>AES, MISTY1, Camellia, SHACAL-2 </a:t>
            </a:r>
          </a:p>
          <a:p>
            <a:pPr marL="0" indent="0">
              <a:buNone/>
              <a:tabLst>
                <a:tab pos="1978025" algn="l"/>
              </a:tabLst>
            </a:pPr>
            <a:endParaRPr lang="en-GB" sz="2400" dirty="0"/>
          </a:p>
          <a:p>
            <a:pPr marL="0" indent="0">
              <a:buNone/>
              <a:tabLst>
                <a:tab pos="1978025" algn="l"/>
              </a:tabLst>
            </a:pPr>
            <a:r>
              <a:rPr lang="en-GB" sz="2400" dirty="0" err="1">
                <a:solidFill>
                  <a:srgbClr val="C0504D"/>
                </a:solidFill>
              </a:rPr>
              <a:t>Cryptrec</a:t>
            </a:r>
            <a:r>
              <a:rPr lang="en-GB" sz="2400" dirty="0">
                <a:solidFill>
                  <a:srgbClr val="C0504D"/>
                </a:solidFill>
              </a:rPr>
              <a:t> </a:t>
            </a:r>
            <a:r>
              <a:rPr lang="en-GB" sz="2400" dirty="0"/>
              <a:t>(Japan):</a:t>
            </a:r>
          </a:p>
          <a:p>
            <a:pPr>
              <a:buFont typeface="Arial"/>
              <a:buChar char="•"/>
              <a:tabLst>
                <a:tab pos="1978025" algn="l"/>
              </a:tabLst>
            </a:pPr>
            <a:r>
              <a:rPr lang="en-GB" sz="2400" dirty="0"/>
              <a:t>AES, 3DES, Camellia</a:t>
            </a:r>
          </a:p>
          <a:p>
            <a:pPr>
              <a:buFont typeface="Arial"/>
              <a:buChar char="•"/>
              <a:tabLst>
                <a:tab pos="1978025" algn="l"/>
              </a:tabLst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49BB3D-90E4-C946-BCF9-8FBC622A1A0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861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Block cipher construction methods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1595222"/>
            <a:ext cx="11296650" cy="4915199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  <a:tabLst>
                <a:tab pos="1430338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There are a few very popular construction paradigms for block ciphers.</a:t>
            </a:r>
          </a:p>
          <a:p>
            <a:pPr>
              <a:buFont typeface="Arial"/>
              <a:buChar char="•"/>
              <a:tabLst>
                <a:tab pos="1430338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Iteration of a simpler, keyed </a:t>
            </a:r>
            <a:r>
              <a:rPr lang="en-GB" sz="2400" dirty="0">
                <a:solidFill>
                  <a:srgbClr val="C0504D"/>
                </a:solidFill>
              </a:rPr>
              <a:t>round function </a:t>
            </a:r>
            <a:r>
              <a:rPr lang="en-GB" sz="2400" dirty="0">
                <a:solidFill>
                  <a:srgbClr val="000000"/>
                </a:solidFill>
              </a:rPr>
              <a:t>is almost universal.</a:t>
            </a:r>
          </a:p>
          <a:p>
            <a:pPr marL="722313" lvl="1" indent="-361950">
              <a:buFont typeface="Arial"/>
              <a:buChar char="•"/>
              <a:tabLst>
                <a:tab pos="1430338" algn="l"/>
              </a:tabLst>
            </a:pPr>
            <a:r>
              <a:rPr lang="en-GB" sz="2000" dirty="0">
                <a:solidFill>
                  <a:srgbClr val="000000"/>
                </a:solidFill>
              </a:rPr>
              <a:t>Gain cryptographic strength through iteration – more rounds = stronger algorithm/</a:t>
            </a:r>
          </a:p>
          <a:p>
            <a:pPr marL="722313" lvl="1" indent="-361950">
              <a:buFont typeface="Arial"/>
              <a:buChar char="•"/>
              <a:tabLst>
                <a:tab pos="1430338" algn="l"/>
              </a:tabLst>
            </a:pPr>
            <a:r>
              <a:rPr lang="en-GB" sz="2000" dirty="0">
                <a:solidFill>
                  <a:srgbClr val="000000"/>
                </a:solidFill>
              </a:rPr>
              <a:t>Try to trade off speed and security.</a:t>
            </a:r>
          </a:p>
          <a:p>
            <a:pPr>
              <a:buFont typeface="Arial"/>
              <a:buChar char="•"/>
              <a:tabLst>
                <a:tab pos="1430338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 </a:t>
            </a:r>
            <a:r>
              <a:rPr lang="en-GB" sz="2400" dirty="0" err="1">
                <a:solidFill>
                  <a:srgbClr val="C0504D"/>
                </a:solidFill>
              </a:rPr>
              <a:t>Feistel</a:t>
            </a:r>
            <a:r>
              <a:rPr lang="en-GB" sz="2400" dirty="0">
                <a:solidFill>
                  <a:srgbClr val="C0504D"/>
                </a:solidFill>
              </a:rPr>
              <a:t> cipher</a:t>
            </a:r>
            <a:r>
              <a:rPr lang="en-GB" sz="2400" dirty="0">
                <a:solidFill>
                  <a:srgbClr val="000000"/>
                </a:solidFill>
              </a:rPr>
              <a:t>: splits block into two halves of </a:t>
            </a:r>
            <a:r>
              <a:rPr lang="en-GB" sz="2400" i="1" dirty="0">
                <a:solidFill>
                  <a:srgbClr val="000000"/>
                </a:solidFill>
              </a:rPr>
              <a:t>n/2 </a:t>
            </a:r>
            <a:r>
              <a:rPr lang="en-GB" sz="2400" dirty="0">
                <a:solidFill>
                  <a:srgbClr val="000000"/>
                </a:solidFill>
              </a:rPr>
              <a:t>bits each, and uses a particular method for operating on the halves to build the round function. </a:t>
            </a:r>
          </a:p>
          <a:p>
            <a:pPr marL="722313" lvl="1" indent="-361950">
              <a:buFont typeface="Arial"/>
              <a:buChar char="•"/>
              <a:tabLst>
                <a:tab pos="1430338" algn="l"/>
              </a:tabLst>
            </a:pPr>
            <a:r>
              <a:rPr lang="en-GB" sz="2000" dirty="0">
                <a:solidFill>
                  <a:srgbClr val="000000"/>
                </a:solidFill>
              </a:rPr>
              <a:t>Example: DES</a:t>
            </a:r>
          </a:p>
          <a:p>
            <a:pPr>
              <a:buFont typeface="Arial"/>
              <a:buChar char="•"/>
              <a:tabLst>
                <a:tab pos="1430338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 </a:t>
            </a:r>
            <a:r>
              <a:rPr lang="en-GB" sz="2400" dirty="0">
                <a:solidFill>
                  <a:srgbClr val="C0504D"/>
                </a:solidFill>
              </a:rPr>
              <a:t>Substitution-Permutation network</a:t>
            </a:r>
            <a:r>
              <a:rPr lang="en-GB" sz="2400" dirty="0">
                <a:solidFill>
                  <a:srgbClr val="000000"/>
                </a:solidFill>
              </a:rPr>
              <a:t>: each round function is built from a </a:t>
            </a:r>
            <a:r>
              <a:rPr lang="en-GB" sz="2400" dirty="0">
                <a:solidFill>
                  <a:srgbClr val="C0504D"/>
                </a:solidFill>
              </a:rPr>
              <a:t>substitution </a:t>
            </a:r>
            <a:r>
              <a:rPr lang="en-GB" sz="2400" dirty="0">
                <a:solidFill>
                  <a:srgbClr val="000000"/>
                </a:solidFill>
              </a:rPr>
              <a:t>step followed by a </a:t>
            </a:r>
            <a:r>
              <a:rPr lang="en-GB" sz="2400" dirty="0">
                <a:solidFill>
                  <a:srgbClr val="C0504D"/>
                </a:solidFill>
              </a:rPr>
              <a:t>permutation</a:t>
            </a:r>
            <a:r>
              <a:rPr lang="en-GB" sz="2400" dirty="0">
                <a:solidFill>
                  <a:srgbClr val="000000"/>
                </a:solidFill>
              </a:rPr>
              <a:t> step.</a:t>
            </a:r>
          </a:p>
          <a:p>
            <a:pPr marL="722313" lvl="1" indent="-361950">
              <a:buFont typeface="Arial"/>
              <a:buChar char="•"/>
              <a:tabLst>
                <a:tab pos="1430338" algn="l"/>
              </a:tabLst>
            </a:pPr>
            <a:r>
              <a:rPr lang="en-GB" sz="2000" dirty="0">
                <a:solidFill>
                  <a:srgbClr val="000000"/>
                </a:solidFill>
              </a:rPr>
              <a:t>Directly implements Shannon’s confusion and diffusion principles.</a:t>
            </a:r>
          </a:p>
          <a:p>
            <a:pPr marL="722313" lvl="1" indent="-361950">
              <a:buFont typeface="Arial"/>
              <a:buChar char="•"/>
              <a:tabLst>
                <a:tab pos="1430338" algn="l"/>
              </a:tabLst>
            </a:pPr>
            <a:r>
              <a:rPr lang="en-GB" sz="2000" dirty="0">
                <a:solidFill>
                  <a:srgbClr val="000000"/>
                </a:solidFill>
              </a:rPr>
              <a:t>Example: AES</a:t>
            </a:r>
          </a:p>
          <a:p>
            <a:pPr>
              <a:buFont typeface="Arial"/>
              <a:buChar char="•"/>
              <a:tabLst>
                <a:tab pos="1430338" algn="l"/>
              </a:tabLst>
            </a:pP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49BB3D-90E4-C946-BCF9-8FBC622A1A0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1789" y="25132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74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Block cipher example-1: Data Encryption Standard (DES)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515600" cy="3489325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sz="2400" dirty="0"/>
              <a:t>DES has existed for more than 40 years.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/>
              <a:t>Very widely used block cipher.</a:t>
            </a:r>
          </a:p>
          <a:p>
            <a:pPr marL="720725" lvl="1" indent="-360363">
              <a:buFont typeface="Arial"/>
              <a:buChar char="•"/>
            </a:pPr>
            <a:r>
              <a:rPr lang="en-GB" dirty="0"/>
              <a:t>3-DES variant (very popularly used in the financial sector).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/>
              <a:t>DES is essentially unbroken.</a:t>
            </a:r>
          </a:p>
          <a:p>
            <a:pPr marL="720725" lvl="1" indent="-320675">
              <a:buFont typeface="Arial"/>
              <a:buChar char="•"/>
            </a:pPr>
            <a:r>
              <a:rPr lang="en-GB" dirty="0">
                <a:solidFill>
                  <a:srgbClr val="FF0000"/>
                </a:solidFill>
              </a:rPr>
              <a:t>But DES exhaustive key search (k=56) has become feasible.</a:t>
            </a:r>
          </a:p>
          <a:p>
            <a:pPr marL="720725" lvl="1" indent="-320675">
              <a:buFont typeface="Arial"/>
              <a:buChar char="•"/>
            </a:pPr>
            <a:r>
              <a:rPr lang="en-GB" dirty="0">
                <a:solidFill>
                  <a:srgbClr val="FF0000"/>
                </a:solidFill>
              </a:rPr>
              <a:t>And DES block size (n=64) is too small for comfort in many applications (e.g.</a:t>
            </a:r>
            <a:r>
              <a:rPr lang="en-GB" dirty="0"/>
              <a:t> </a:t>
            </a:r>
            <a:r>
              <a:rPr lang="en-GB" dirty="0">
                <a:hlinkClick r:id="rId2"/>
              </a:rPr>
              <a:t>https://sweet32.info/</a:t>
            </a:r>
            <a:r>
              <a:rPr lang="en-GB" dirty="0"/>
              <a:t>).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/>
              <a:t>However, DES techniques have served as the basis for many other block ciphers.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0185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Birth of DES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025" y="1600200"/>
            <a:ext cx="10391775" cy="4798326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May 1973: NBS Call for proposals</a:t>
            </a:r>
          </a:p>
          <a:p>
            <a:pPr marL="720725" lvl="1" indent="-360363">
              <a:buFont typeface="Arial"/>
              <a:buChar char="•"/>
            </a:pPr>
            <a:r>
              <a:rPr lang="en-US" sz="1800" dirty="0"/>
              <a:t>NBS: National Bureau of Standards (</a:t>
            </a:r>
            <a:r>
              <a:rPr lang="en-GB" sz="1800" i="1" dirty="0">
                <a:cs typeface="Times New Roman" charset="0"/>
              </a:rPr>
              <a:t>→ </a:t>
            </a:r>
            <a:r>
              <a:rPr lang="en-GB" sz="1800" dirty="0">
                <a:cs typeface="Times New Roman" charset="0"/>
              </a:rPr>
              <a:t>NIST).</a:t>
            </a:r>
            <a:endParaRPr lang="en-US" sz="1800" dirty="0"/>
          </a:p>
          <a:p>
            <a:pPr marL="720725" lvl="1" indent="-360363">
              <a:buFont typeface="Arial"/>
              <a:buChar char="•"/>
            </a:pPr>
            <a:r>
              <a:rPr lang="en-US" sz="1800" dirty="0"/>
              <a:t>Results disappointing.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August 1974: Second call for proposals</a:t>
            </a:r>
          </a:p>
          <a:p>
            <a:pPr marL="720725" lvl="1" indent="-360363">
              <a:buFont typeface="Arial"/>
              <a:buChar char="•"/>
            </a:pPr>
            <a:r>
              <a:rPr lang="en-US" sz="1800" dirty="0"/>
              <a:t>IBM submission based on Lucifer, lead designer Horst Feistel.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March 1975: Algorithm published.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August 1976: Draft standard published.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January 1977: FIPS 46 published.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As a US government Federal standard, DES then became very widely used.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 </a:t>
            </a:r>
            <a:r>
              <a:rPr lang="en-US" sz="2400" i="1" dirty="0"/>
              <a:t>de facto</a:t>
            </a:r>
            <a:r>
              <a:rPr lang="en-US" sz="2400" dirty="0"/>
              <a:t> global standard.</a:t>
            </a:r>
          </a:p>
        </p:txBody>
      </p:sp>
    </p:spTree>
    <p:extLst>
      <p:ext uri="{BB962C8B-B14F-4D97-AF65-F5344CB8AC3E}">
        <p14:creationId xmlns:p14="http://schemas.microsoft.com/office/powerpoint/2010/main" val="2279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History of DES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/>
              <a:t>DES was re-affirmed as US federal standard.</a:t>
            </a:r>
          </a:p>
          <a:p>
            <a:pPr marL="774700" lvl="1" indent="-414338">
              <a:buFont typeface="Arial"/>
              <a:buChar char="•"/>
            </a:pPr>
            <a:r>
              <a:rPr lang="en-US" sz="2000" dirty="0"/>
              <a:t>1988 as FIPS 46-1, 1993 as FIPS 46-2, 1999 as FIPS 46-3.</a:t>
            </a:r>
          </a:p>
          <a:p>
            <a:pPr marL="774700" lvl="1" indent="-414338">
              <a:buFont typeface="Arial"/>
              <a:buChar char="•"/>
            </a:pPr>
            <a:r>
              <a:rPr lang="en-GB" sz="2000" dirty="0">
                <a:hlinkClick r:id="rId2"/>
              </a:rPr>
              <a:t>https://csrc.nist.gov/csrc/media/publications/fips/46/3/archive/1999-10-25/documents/fips46-3.pdf</a:t>
            </a:r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Withdrawal of DES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/>
              <a:t>1988 NSA withdraws endorsement of DES.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/>
              <a:t>1998 DES was not re-affirmed by NIST.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/>
              <a:t>2004  withdrawn by NIST.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DES incorporated into other standards.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/>
              <a:t>ANSI X3.92 and ISO 10126-2.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/>
              <a:t>DES called Data Encryption Algorithm (DEA).</a:t>
            </a:r>
          </a:p>
        </p:txBody>
      </p:sp>
    </p:spTree>
    <p:extLst>
      <p:ext uri="{BB962C8B-B14F-4D97-AF65-F5344CB8AC3E}">
        <p14:creationId xmlns:p14="http://schemas.microsoft.com/office/powerpoint/2010/main" val="290225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Cryptanalysis of DES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Many specific attacks on DES and weaknesses in DES have been found.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But the main issue from the very start was the small key size: 56 bits.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Not enough security, even in the 1970s.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Exhaustive key search requires, on average 2</a:t>
            </a:r>
            <a:r>
              <a:rPr lang="en-US" sz="2000" baseline="30000" dirty="0"/>
              <a:t>55</a:t>
            </a:r>
            <a:r>
              <a:rPr lang="en-US" sz="2000" dirty="0"/>
              <a:t> block cipher operations.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Estimated costs of exhaustive key search have decreased over time: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325018" y="4179888"/>
          <a:ext cx="5541963" cy="231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551920" imgH="2314440" progId="Word.Document.8">
                  <p:embed/>
                </p:oleObj>
              </mc:Choice>
              <mc:Fallback>
                <p:oleObj name="Document" r:id="rId2" imgW="5551920" imgH="2314440" progId="Word.Document.8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5018" y="4179888"/>
                        <a:ext cx="5541963" cy="2312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198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DES cracker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999" y="1600200"/>
            <a:ext cx="10677525" cy="4798326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/>
              <a:t>Eventually, the Electronic Frontier Foundation (EFF) built a DES cracker to implement exhaustive key search.</a:t>
            </a:r>
          </a:p>
          <a:p>
            <a:pPr marL="801688" lvl="1" indent="-401638">
              <a:buFont typeface="Arial"/>
              <a:buChar char="•"/>
            </a:pPr>
            <a:r>
              <a:rPr lang="en-US" sz="1800" dirty="0"/>
              <a:t>37,000 specially designed search units.</a:t>
            </a:r>
          </a:p>
          <a:p>
            <a:pPr marL="801688" lvl="1" indent="-401638">
              <a:buFont typeface="Arial"/>
              <a:buChar char="•"/>
            </a:pPr>
            <a:r>
              <a:rPr lang="en-US" sz="1800" dirty="0"/>
              <a:t>Development cost estimate in 1993 was $500,000.</a:t>
            </a:r>
          </a:p>
          <a:p>
            <a:pPr marL="801688" lvl="1" indent="-401638">
              <a:buFont typeface="Arial"/>
              <a:buChar char="•"/>
            </a:pPr>
            <a:r>
              <a:rPr lang="en-US" sz="1800" dirty="0"/>
              <a:t>DES cracker tests around 92 </a:t>
            </a:r>
            <a:r>
              <a:rPr lang="en-US" sz="1800" dirty="0">
                <a:latin typeface="Symbol" charset="0"/>
                <a:sym typeface="Symbol" charset="0"/>
              </a:rPr>
              <a:t></a:t>
            </a:r>
            <a:r>
              <a:rPr lang="en-US" sz="1800" dirty="0"/>
              <a:t> 10</a:t>
            </a:r>
            <a:r>
              <a:rPr lang="en-US" sz="1800" baseline="30000" dirty="0"/>
              <a:t>9</a:t>
            </a:r>
            <a:r>
              <a:rPr lang="en-US" sz="1800" dirty="0"/>
              <a:t> keys/sec.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1999 DES search effort using DES cracker:</a:t>
            </a:r>
          </a:p>
          <a:p>
            <a:pPr marL="720725" lvl="1" indent="-360363">
              <a:buFont typeface="Arial"/>
              <a:buChar char="•"/>
            </a:pPr>
            <a:r>
              <a:rPr lang="en-US" sz="1800" dirty="0"/>
              <a:t>Combined effort for the 1999 effort tested keys at the rate of 245 </a:t>
            </a:r>
            <a:r>
              <a:rPr lang="en-US" sz="1800" dirty="0">
                <a:latin typeface="Symbol" charset="0"/>
                <a:sym typeface="Symbol" charset="0"/>
              </a:rPr>
              <a:t></a:t>
            </a:r>
            <a:r>
              <a:rPr lang="en-US" sz="1800" dirty="0"/>
              <a:t> 10</a:t>
            </a:r>
            <a:r>
              <a:rPr lang="en-US" sz="1800" baseline="30000" dirty="0"/>
              <a:t>9</a:t>
            </a:r>
            <a:r>
              <a:rPr lang="en-US" sz="1800" dirty="0"/>
              <a:t> keys/sec.</a:t>
            </a:r>
          </a:p>
          <a:p>
            <a:pPr marL="720725" lvl="1" indent="-360363">
              <a:buFont typeface="Arial"/>
              <a:buChar char="•"/>
            </a:pPr>
            <a:r>
              <a:rPr lang="en-US" sz="1800" dirty="0"/>
              <a:t>Around (245-92)/245 = 62% of computational effort came from the Internet.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200" dirty="0"/>
              <a:t>  Today?</a:t>
            </a:r>
          </a:p>
          <a:p>
            <a:pPr marL="720725" lvl="1" indent="-360363">
              <a:buFont typeface="Arial"/>
              <a:buChar char="•"/>
            </a:pPr>
            <a:r>
              <a:rPr lang="en-US" sz="1800" dirty="0"/>
              <a:t>My laptop can ”only” do about 2</a:t>
            </a:r>
            <a:r>
              <a:rPr lang="en-US" sz="1800" baseline="30000" dirty="0"/>
              <a:t>23.3</a:t>
            </a:r>
            <a:r>
              <a:rPr lang="en-US" sz="1800" dirty="0"/>
              <a:t> DES encryptions per second, so 108 years for an exhaustive search on average.</a:t>
            </a:r>
          </a:p>
          <a:p>
            <a:pPr marL="720725" lvl="1" indent="-360363">
              <a:buFont typeface="Arial"/>
              <a:buChar char="•"/>
            </a:pPr>
            <a:r>
              <a:rPr lang="en-US" sz="1800" dirty="0"/>
              <a:t>This reflects DES’s general unsuitability for software.</a:t>
            </a:r>
          </a:p>
          <a:p>
            <a:pPr marL="720725" lvl="1" indent="-360363">
              <a:buFont typeface="Arial"/>
              <a:buChar char="•"/>
            </a:pPr>
            <a:r>
              <a:rPr lang="en-US" sz="1800" dirty="0"/>
              <a:t>Use FPGAs, crack keys in a few hours for a few k$ of hardware.</a:t>
            </a:r>
          </a:p>
          <a:p>
            <a:pPr marL="720725" lvl="1" indent="-360363">
              <a:buFont typeface="Arial"/>
              <a:buChar char="•"/>
            </a:pPr>
            <a:r>
              <a:rPr lang="en-US" sz="1800" dirty="0"/>
              <a:t>Professional services are available…</a:t>
            </a:r>
          </a:p>
          <a:p>
            <a:pPr lvl="1">
              <a:lnSpc>
                <a:spcPct val="90000"/>
              </a:lnSpc>
              <a:buFont typeface="Arial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30921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1E11D-030C-B248-9315-35681D24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 cracking for fun and profit</a:t>
            </a:r>
            <a:endParaRPr lang="en-GB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BDBA14-BDF1-BB4D-8ABA-81BCA4DB9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83296"/>
            <a:ext cx="9144000" cy="50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90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AES Process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2475" y="1600200"/>
            <a:ext cx="10801350" cy="4798326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/>
              <a:t>A multi-year competition to search for a DES replacement was run by the US agency NIST, starting in 1998.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/>
              <a:t>The Advanced Encryption Standard (AES), </a:t>
            </a:r>
            <a:r>
              <a:rPr lang="en-GB" sz="2000" dirty="0"/>
              <a:t>to offer tangible </a:t>
            </a:r>
            <a:r>
              <a:rPr lang="en-US" sz="2000" dirty="0"/>
              <a:t>enhancements over DES.</a:t>
            </a:r>
          </a:p>
          <a:p>
            <a:pPr marL="720725" indent="-320675">
              <a:buFont typeface="Arial"/>
              <a:buChar char="•"/>
            </a:pPr>
            <a:r>
              <a:rPr lang="en-US" sz="2000" dirty="0"/>
              <a:t>Provision of a single block cipher.</a:t>
            </a:r>
          </a:p>
          <a:p>
            <a:pPr marL="720725" indent="-320675">
              <a:buFont typeface="Arial"/>
              <a:buChar char="•"/>
            </a:pPr>
            <a:r>
              <a:rPr lang="en-US" sz="2000" dirty="0"/>
              <a:t>Available royalty-free worldwide.</a:t>
            </a:r>
          </a:p>
          <a:p>
            <a:pPr marL="720725" indent="-320675">
              <a:buFont typeface="Arial"/>
              <a:buChar char="•"/>
            </a:pPr>
            <a:r>
              <a:rPr lang="en-US" sz="2000" dirty="0"/>
              <a:t>Public and flexible design.</a:t>
            </a:r>
          </a:p>
          <a:p>
            <a:pPr marL="720725" indent="-320675">
              <a:buFont typeface="Arial"/>
              <a:buChar char="•"/>
            </a:pPr>
            <a:r>
              <a:rPr lang="en-US" sz="2000" dirty="0"/>
              <a:t>At least as secure and fast as two-key triple DES</a:t>
            </a:r>
            <a:r>
              <a:rPr lang="en-US" dirty="0"/>
              <a:t>.</a:t>
            </a:r>
            <a:endParaRPr lang="en-US" sz="1800" dirty="0"/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Fifteen submissions resulted in five finalists.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/>
              <a:t>Mars, RC6, </a:t>
            </a:r>
            <a:r>
              <a:rPr lang="en-US" sz="2000" dirty="0" err="1"/>
              <a:t>Rijndael</a:t>
            </a:r>
            <a:r>
              <a:rPr lang="en-US" sz="2000" dirty="0"/>
              <a:t>, Serpent, and </a:t>
            </a:r>
            <a:r>
              <a:rPr lang="en-US" sz="2000" dirty="0" err="1"/>
              <a:t>Twofish</a:t>
            </a:r>
            <a:r>
              <a:rPr lang="en-US" sz="2000" dirty="0"/>
              <a:t>.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 err="1"/>
              <a:t>Rijndael</a:t>
            </a:r>
            <a:r>
              <a:rPr lang="en-US" sz="2000" dirty="0"/>
              <a:t> chosen as </a:t>
            </a:r>
            <a:r>
              <a:rPr lang="en-US" sz="2000" i="1" dirty="0"/>
              <a:t>the</a:t>
            </a:r>
            <a:r>
              <a:rPr lang="en-US" sz="2000" dirty="0"/>
              <a:t> AES in 2000.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/>
              <a:t>AES published as FIPS 197 in November 2001. </a:t>
            </a:r>
          </a:p>
          <a:p>
            <a:pPr marL="720725" lvl="1" indent="-320675">
              <a:buFont typeface="Arial"/>
              <a:buChar char="•"/>
            </a:pPr>
            <a:r>
              <a:rPr lang="en-US" sz="2000" dirty="0"/>
              <a:t>Modes of operation then published (next lecture).</a:t>
            </a:r>
          </a:p>
        </p:txBody>
      </p:sp>
    </p:spTree>
    <p:extLst>
      <p:ext uri="{BB962C8B-B14F-4D97-AF65-F5344CB8AC3E}">
        <p14:creationId xmlns:p14="http://schemas.microsoft.com/office/powerpoint/2010/main" val="263967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549274"/>
          </a:xfrm>
        </p:spPr>
        <p:txBody>
          <a:bodyPr>
            <a:noAutofit/>
          </a:bodyPr>
          <a:lstStyle/>
          <a:p>
            <a:r>
              <a:rPr lang="en-GB" sz="4000" dirty="0"/>
              <a:t>AES Security	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66913" y="1009650"/>
            <a:ext cx="10486887" cy="5388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NSA reviewed AES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Approved for SECRET with any key length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Approved for TOP SECRET with 192 or 256 bit keys.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Cryptanalysis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AES has been subject to intense cryptanalysis.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Several attacks in related key setting or against reduced-round variants.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 key recovery attack in 2011: workload of 2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126.1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against 128-bit key version.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Side-channel and fault-injection analysis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AES implementations have been rigorously analyzed for implementation-level vulnerabilities.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Bernstein (2005):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remote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timing analysis against AES implementation in OpenSSL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Tunstall-Ali-Mukhopadhyay (2011): differential fault analysis of AES with a single-fault injection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Subject of much ongoing research</a:t>
            </a:r>
          </a:p>
        </p:txBody>
      </p:sp>
    </p:spTree>
    <p:extLst>
      <p:ext uri="{BB962C8B-B14F-4D97-AF65-F5344CB8AC3E}">
        <p14:creationId xmlns:p14="http://schemas.microsoft.com/office/powerpoint/2010/main" val="95871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65126"/>
            <a:ext cx="10858500" cy="1111250"/>
          </a:xfrm>
        </p:spPr>
        <p:txBody>
          <a:bodyPr>
            <a:normAutofit/>
          </a:bodyPr>
          <a:lstStyle/>
          <a:p>
            <a:r>
              <a:rPr lang="en-US" dirty="0"/>
              <a:t>AES Summary</a:t>
            </a:r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600200"/>
            <a:ext cx="11201400" cy="4798326"/>
          </a:xfrm>
        </p:spPr>
        <p:txBody>
          <a:bodyPr>
            <a:normAutofit/>
          </a:bodyPr>
          <a:lstStyle/>
          <a:p>
            <a:pPr marL="360363" indent="-360363">
              <a:buFont typeface="Arial"/>
              <a:buChar char="•"/>
            </a:pPr>
            <a:r>
              <a:rPr lang="en-US" sz="2400" dirty="0"/>
              <a:t>AES design is very elegant.</a:t>
            </a:r>
          </a:p>
          <a:p>
            <a:pPr marL="360363" indent="-360363">
              <a:buFont typeface="Arial"/>
              <a:buChar char="•"/>
            </a:pPr>
            <a:endParaRPr lang="en-US" sz="2400" dirty="0"/>
          </a:p>
          <a:p>
            <a:pPr marL="360363" lvl="1" indent="-360363">
              <a:buFont typeface="Arial"/>
              <a:buChar char="•"/>
            </a:pPr>
            <a:r>
              <a:rPr lang="en-US" dirty="0"/>
              <a:t>General performance profile is very good. Good performance in hardware.</a:t>
            </a:r>
          </a:p>
          <a:p>
            <a:pPr marL="360363" lvl="1" indent="-360363">
              <a:buFont typeface="Arial"/>
              <a:buChar char="•"/>
            </a:pPr>
            <a:endParaRPr lang="en-US" dirty="0"/>
          </a:p>
          <a:p>
            <a:pPr marL="360363" lvl="1" indent="-360363">
              <a:buFont typeface="Arial"/>
              <a:buChar char="•"/>
            </a:pPr>
            <a:r>
              <a:rPr lang="en-US" b="1" dirty="0"/>
              <a:t>Very</a:t>
            </a:r>
            <a:r>
              <a:rPr lang="en-US" i="1" dirty="0"/>
              <a:t> </a:t>
            </a:r>
            <a:r>
              <a:rPr lang="en-US" dirty="0"/>
              <a:t>widely deployed in applications. </a:t>
            </a:r>
            <a:r>
              <a:rPr lang="en-GB" sz="2400" dirty="0">
                <a:cs typeface="Corbel"/>
              </a:rPr>
              <a:t>There are numerous software and hardware implementations, including for low-cost, low-power environments such as RFID.</a:t>
            </a:r>
          </a:p>
          <a:p>
            <a:pPr marL="360363" lvl="1" indent="-360363">
              <a:buFont typeface="Arial"/>
              <a:buChar char="•"/>
            </a:pPr>
            <a:endParaRPr lang="en-GB" sz="2400" dirty="0">
              <a:cs typeface="Corbel"/>
            </a:endParaRPr>
          </a:p>
          <a:p>
            <a:pPr marL="360363" lvl="2" indent="-360363">
              <a:buFont typeface="Arial"/>
              <a:buChar char="•"/>
            </a:pPr>
            <a:r>
              <a:rPr lang="en-GB" sz="2400" dirty="0">
                <a:cs typeface="Corbel"/>
              </a:rPr>
              <a:t>AES instructions on modern Intel and AMD CPUs give impressive throughput with pipelining, becoming more common on ARM CPUs since ARMv8.</a:t>
            </a:r>
          </a:p>
          <a:p>
            <a:pPr marL="360363" lvl="2" indent="-360363">
              <a:buFont typeface="Arial"/>
              <a:buChar char="•"/>
            </a:pPr>
            <a:endParaRPr lang="en-GB" sz="2400" dirty="0">
              <a:cs typeface="Corbel"/>
            </a:endParaRPr>
          </a:p>
          <a:p>
            <a:pPr marL="360363" lvl="2" indent="-360363">
              <a:buFont typeface="Arial"/>
              <a:buChar char="•"/>
            </a:pPr>
            <a:r>
              <a:rPr lang="en-GB" sz="2400" dirty="0">
                <a:cs typeface="Corbel"/>
              </a:rPr>
              <a:t>No significant </a:t>
            </a:r>
            <a:r>
              <a:rPr lang="en-GB" sz="2400" dirty="0">
                <a:solidFill>
                  <a:schemeClr val="accent2"/>
                </a:solidFill>
                <a:cs typeface="Corbel"/>
              </a:rPr>
              <a:t>direct </a:t>
            </a:r>
            <a:r>
              <a:rPr lang="en-GB" sz="2400" dirty="0">
                <a:cs typeface="Corbel"/>
              </a:rPr>
              <a:t>attacks known, but implementations may be vulnerable to </a:t>
            </a:r>
            <a:r>
              <a:rPr lang="en-GB" sz="2400" dirty="0">
                <a:solidFill>
                  <a:srgbClr val="C0504D"/>
                </a:solidFill>
                <a:cs typeface="Corbel"/>
              </a:rPr>
              <a:t>side-channel </a:t>
            </a:r>
            <a:r>
              <a:rPr lang="en-GB" sz="2400" dirty="0">
                <a:cs typeface="Corbel"/>
              </a:rPr>
              <a:t>attacks.</a:t>
            </a:r>
            <a:endParaRPr lang="en-US" sz="2400" dirty="0"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99580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 ciphers and PRPs/PRFs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Symmetric-key encryption (SKE)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from PRF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in practice: block cipher modes of operation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CRT mode yields IND-CPA-secure SKE: PRP-PRF switching lemma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3131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Symmetric-Key Encryption</a:t>
            </a:r>
          </a:p>
        </p:txBody>
      </p:sp>
    </p:spTree>
    <p:extLst>
      <p:ext uri="{BB962C8B-B14F-4D97-AF65-F5344CB8AC3E}">
        <p14:creationId xmlns:p14="http://schemas.microsoft.com/office/powerpoint/2010/main" val="4137373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C76D-892E-A34A-82A6-65FECB2D0CAF}" type="slidenum">
              <a:rPr lang="en-GB"/>
              <a:pPr/>
              <a:t>33</a:t>
            </a:fld>
            <a:endParaRPr lang="en-GB"/>
          </a:p>
        </p:txBody>
      </p:sp>
      <p:sp>
        <p:nvSpPr>
          <p:cNvPr id="80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791" y="168615"/>
            <a:ext cx="10515600" cy="984095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Formalizing Symmetric-Key Encryption (SKE)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486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9637" y="1152710"/>
                <a:ext cx="12046226" cy="5245817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symmetric encryption scheme consists of a triple of efficient algorithms: </a:t>
                </a:r>
                <a:endParaRPr lang="en-US" sz="2400" i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K</m:t>
                    </m:r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(</m:t>
                    </m:r>
                    <m:r>
                      <m:rPr>
                        <m:sty m:val="p"/>
                      </m:rPr>
                      <a:rPr lang="en-US" sz="2400" i="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KGen</m:t>
                    </m:r>
                    <m: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Dec</m:t>
                    </m:r>
                    <m:r>
                      <a:rPr lang="en-US" sz="24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defined as (in the asymptotic setting, implicitly assume that all algorithms take the security parameter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as input)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en-US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𝐊𝐆𝐞𝐧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key generation selects a key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uniformly at random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𝒦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sz="2400" b="0" i="1" baseline="30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𝐄𝐧𝐜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encryption, takes as input key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plaintext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 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produces a ciphertext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⊆ 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𝐃𝐞𝐜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decryption,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takes as input key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ciphertext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⊆ 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produces either a plaintext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or an error, denoted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Correctness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for all keys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for all plaintexts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</a:p>
              <a:p>
                <a:pPr marL="0" indent="0">
                  <a:buNone/>
                </a:pPr>
                <a:endParaRPr lang="en-US" sz="2400" i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 i="0" dirty="0" err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 = 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400" i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048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9637" y="1152710"/>
                <a:ext cx="12046226" cy="5245817"/>
              </a:xfrm>
              <a:blipFill>
                <a:blip r:embed="rId2"/>
                <a:stretch>
                  <a:fillRect l="-557" t="-1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621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D5D07-F1D8-6B45-89F9-D8F7DA0E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EA46F-0E4E-624D-975A-BBA480A9919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FA24DEE-EA4C-F748-AD3E-E3FD68C5154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653988"/>
            <a:ext cx="11221278" cy="47733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0338" indent="-627063" algn="l" defTabSz="457200" rtl="0" eaLnBrk="1" latinLnBrk="0" hangingPunct="1">
              <a:spcBef>
                <a:spcPts val="12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88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8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88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  <a:defRPr/>
            </a:pPr>
            <a:endParaRPr lang="en-GB" altLang="ja-JP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Minimum requirement: Security against </a:t>
            </a:r>
            <a:r>
              <a:rPr lang="en-GB" altLang="ja-JP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recovery attacks</a:t>
            </a: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/>
              <a:buChar char="•"/>
              <a:defRPr/>
            </a:pPr>
            <a:endParaRPr lang="en-GB" altLang="ja-JP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Reasonable requirement: Security against </a:t>
            </a:r>
            <a:r>
              <a:rPr lang="en-GB" altLang="ja-JP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message recovery attacks</a:t>
            </a: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/>
              <a:buChar char="•"/>
              <a:defRPr/>
            </a:pPr>
            <a:endParaRPr lang="en-GB" altLang="ja-JP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Strongest requirement: </a:t>
            </a:r>
            <a:r>
              <a:rPr lang="en-GB" altLang="ja-JP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 bit of the plaintext is hidden</a:t>
            </a: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4E8806-C7CB-7EF5-3768-4079C04E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What kind of security do we want from SKE?</a:t>
            </a:r>
          </a:p>
        </p:txBody>
      </p:sp>
    </p:spTree>
    <p:extLst>
      <p:ext uri="{BB962C8B-B14F-4D97-AF65-F5344CB8AC3E}">
        <p14:creationId xmlns:p14="http://schemas.microsoft.com/office/powerpoint/2010/main" val="302144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5AFC28-7D4D-3741-BF83-74400F38FCF4}" type="slidenum"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35</a:t>
            </a:fld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791" y="365125"/>
            <a:ext cx="11102009" cy="132556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orbel"/>
                <a:cs typeface="Corbel"/>
              </a:rPr>
              <a:t>IND-CPA security for Symmetric Encryption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362200" y="1905001"/>
            <a:ext cx="1981200" cy="36197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429500" y="1905000"/>
            <a:ext cx="1981200" cy="3886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2635251" y="1524000"/>
                <a:ext cx="146219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Adversary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5251" y="1524000"/>
                <a:ext cx="1462195" cy="400110"/>
              </a:xfrm>
              <a:prstGeom prst="rect">
                <a:avLst/>
              </a:prstGeom>
              <a:blipFill>
                <a:blip r:embed="rId3"/>
                <a:stretch>
                  <a:fillRect l="-4167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742303" y="1524000"/>
            <a:ext cx="13294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7448551" y="1970088"/>
                <a:ext cx="1962149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←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Corbel"/>
                        </a:rPr>
                        <m:t>$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{0,1}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8551" y="1970088"/>
                <a:ext cx="1962149" cy="400110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4362450" y="3203291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5146997" y="2803241"/>
                <a:ext cx="153825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0 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6997" y="2803241"/>
                <a:ext cx="1538258" cy="400110"/>
              </a:xfrm>
              <a:prstGeom prst="rect">
                <a:avLst/>
              </a:prstGeom>
              <a:blipFill>
                <a:blip r:embed="rId5"/>
                <a:stretch>
                  <a:fillRect b="-153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4343400" y="3648075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12"/>
              <p:cNvSpPr txBox="1">
                <a:spLocks noChangeArrowheads="1"/>
              </p:cNvSpPr>
              <p:nvPr/>
            </p:nvSpPr>
            <p:spPr bwMode="auto">
              <a:xfrm>
                <a:off x="7419724" y="3125788"/>
                <a:ext cx="1999749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𝑐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Enc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GB" sz="2000" i="1" dirty="0" err="1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baseline="-25000" dirty="0" err="1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9724" y="3125788"/>
                <a:ext cx="1999749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5791200" y="3260725"/>
                <a:ext cx="3691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𝑐</m:t>
                      </m:r>
                    </m:oMath>
                  </m:oMathPara>
                </a14:m>
                <a:endParaRPr lang="en-GB" sz="20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3260725"/>
                <a:ext cx="36914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867400" y="3810000"/>
            <a:ext cx="0" cy="1600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 19"/>
          <p:cNvGrpSpPr>
            <a:grpSpLocks/>
          </p:cNvGrpSpPr>
          <p:nvPr/>
        </p:nvGrpSpPr>
        <p:grpSpPr bwMode="auto">
          <a:xfrm>
            <a:off x="3352800" y="5521380"/>
            <a:ext cx="1130300" cy="476250"/>
            <a:chOff x="1152" y="3648"/>
            <a:chExt cx="712" cy="300"/>
          </a:xfrm>
        </p:grpSpPr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1152" y="3648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583" y="3696"/>
                  <a:ext cx="281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0" name="Text 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96"/>
                  <a:ext cx="281" cy="25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20"/>
              <p:cNvSpPr txBox="1">
                <a:spLocks noChangeArrowheads="1"/>
              </p:cNvSpPr>
              <p:nvPr/>
            </p:nvSpPr>
            <p:spPr bwMode="auto">
              <a:xfrm>
                <a:off x="7419724" y="2346325"/>
                <a:ext cx="198120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←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KGen</m:t>
                      </m:r>
                    </m:oMath>
                  </m:oMathPara>
                </a14:m>
                <a:endParaRPr lang="en-GB" sz="2000" baseline="30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9724" y="2346325"/>
                <a:ext cx="1981200" cy="39299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580" y="3125789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Line 14">
            <a:extLst>
              <a:ext uri="{FF2B5EF4-FFF2-40B4-BE49-F238E27FC236}">
                <a16:creationId xmlns:a16="http://schemas.microsoft.com/office/drawing/2014/main" id="{4353F2CB-715E-5C4E-A4AF-ABEC0EA40E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20226" y="2743319"/>
            <a:ext cx="1999749" cy="3116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1C4A35BE-9F8C-D04A-A9B3-17A356078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8551" y="2803241"/>
            <a:ext cx="13051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</a:t>
            </a:r>
            <a:r>
              <a:rPr lang="en-GB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oracle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7B96B7-EAD4-05D3-A397-81493C561499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IND-CPA (ciphertext </a:t>
            </a:r>
            <a:r>
              <a:rPr lang="en-US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IND</a:t>
            </a:r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istinguishability under </a:t>
            </a:r>
            <a:r>
              <a:rPr lang="en-US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hosen </a:t>
            </a:r>
            <a:r>
              <a:rPr lang="en-US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laintext </a:t>
            </a:r>
            <a:r>
              <a:rPr lang="en-US" sz="3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ttacks)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0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IND</m:t>
                          </m:r>
                          <m: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b="0" i="1" dirty="0">
                          <a:latin typeface="Cambria Math" panose="02040503050406030204" pitchFamily="18" charset="0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0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.</m:t>
                      </m:r>
                    </m:oMath>
                  </m:oMathPara>
                </a14:m>
                <a:endParaRPr lang="en-GB" sz="2000" b="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052371E-BC4D-E689-D834-0E588B9D69B0}"/>
                  </a:ext>
                </a:extLst>
              </p:cNvPr>
              <p:cNvSpPr txBox="1"/>
              <p:nvPr/>
            </p:nvSpPr>
            <p:spPr>
              <a:xfrm>
                <a:off x="5066577" y="5080743"/>
                <a:ext cx="1676078" cy="64633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makes up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queries</a:t>
                </a:r>
                <a:endParaRPr lang="en-GB" i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052371E-BC4D-E689-D834-0E588B9D6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6577" y="5080743"/>
                <a:ext cx="1676078" cy="646331"/>
              </a:xfrm>
              <a:prstGeom prst="rect">
                <a:avLst/>
              </a:prstGeom>
              <a:blipFill>
                <a:blip r:embed="rId12"/>
                <a:stretch>
                  <a:fillRect t="-4717" r="-1455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09618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27" grpId="0" animBg="1"/>
      <p:bldP spid="28" grpId="0"/>
      <p:bldP spid="21" grpId="0" animBg="1"/>
      <p:bldP spid="2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IND-CPA-security of SKE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𝒒</m:t>
                    </m:r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𝒕</m:t>
                    </m:r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𝝐</m:t>
                    </m:r>
                    <m:r>
                      <a:rPr lang="en-GB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-IND-CPA-secure</a:t>
                </a:r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if, for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</a:t>
                </a:r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adversaries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running in time at most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𝒕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making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at most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𝒒</m:t>
                    </m:r>
                  </m:oMath>
                </a14:m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queries</a:t>
                </a:r>
                <a:endParaRPr lang="en-GB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ND</m:t>
                          </m:r>
                          <m:r>
                            <a:rPr lang="en-US" sz="2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en-GB" sz="24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i="0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orbel"/>
                        </a:rPr>
                        <m:t>𝜖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(concrete)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/>
              <p:nvPr/>
            </p:nvSpPr>
            <p:spPr>
              <a:xfrm>
                <a:off x="838200" y="5205755"/>
                <a:ext cx="107210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Bit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𝑏</m:t>
                    </m:r>
                  </m:oMath>
                </a14:m>
                <a:r>
                  <a:rPr lang="en-GB" sz="2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key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  <a:cs typeface="Corbel"/>
                      </a:rPr>
                      <m:t>𝑘</m:t>
                    </m:r>
                  </m:oMath>
                </a14:m>
                <a:r>
                  <a:rPr lang="en-GB" sz="2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are chosen once, queries made by the adversary are </a:t>
                </a: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adaptive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Note that the adversary effectively has access to an </a:t>
                </a: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encryption oracle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05755"/>
                <a:ext cx="10721009" cy="1107996"/>
              </a:xfrm>
              <a:prstGeom prst="rect">
                <a:avLst/>
              </a:prstGeom>
              <a:blipFill>
                <a:blip r:embed="rId3"/>
                <a:stretch>
                  <a:fillRect l="-683" t="-3846" b="-9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989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IND-CPA-security of SKE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IND-CPA-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secure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if, for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𝝀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all 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PPT adversaries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IND</m:t>
                          </m:r>
                          <m: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40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(asymptotic)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/>
              <p:nvPr/>
            </p:nvSpPr>
            <p:spPr>
              <a:xfrm>
                <a:off x="838200" y="5205755"/>
                <a:ext cx="107210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Bit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𝑏</m:t>
                    </m:r>
                  </m:oMath>
                </a14:m>
                <a:r>
                  <a:rPr lang="en-GB" sz="2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key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  <a:cs typeface="Corbel"/>
                      </a:rPr>
                      <m:t>𝑘</m:t>
                    </m:r>
                  </m:oMath>
                </a14:m>
                <a:r>
                  <a:rPr lang="en-GB" sz="2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are chosen once, queries made by the adversary are </a:t>
                </a: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adaptive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Note that the adversary effectively has access to an </a:t>
                </a: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encryption oracle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05755"/>
                <a:ext cx="10721009" cy="1107996"/>
              </a:xfrm>
              <a:prstGeom prst="rect">
                <a:avLst/>
              </a:prstGeom>
              <a:blipFill>
                <a:blip r:embed="rId3"/>
                <a:stretch>
                  <a:fillRect l="-683" t="-3846" b="-9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7842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D5D07-F1D8-6B45-89F9-D8F7DA0E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EA46F-0E4E-624D-975A-BBA480A9919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FA24DEE-EA4C-F748-AD3E-E3FD68C5154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653988"/>
            <a:ext cx="11221278" cy="47733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0338" indent="-627063" algn="l" defTabSz="457200" rtl="0" eaLnBrk="1" latinLnBrk="0" hangingPunct="1">
              <a:spcBef>
                <a:spcPts val="12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88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8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88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  <a:defRPr/>
            </a:pPr>
            <a:endParaRPr lang="en-GB" altLang="ja-JP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IND-CPA security </a:t>
            </a:r>
            <a:r>
              <a:rPr lang="en-GB" altLang="ja-JP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captures key recovery attacks</a:t>
            </a: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/>
              <a:buChar char="•"/>
              <a:defRPr/>
            </a:pPr>
            <a:endParaRPr lang="en-GB" altLang="ja-JP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IND-CPA security </a:t>
            </a:r>
            <a:r>
              <a:rPr lang="en-GB" altLang="ja-JP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captures message recovery attacks</a:t>
            </a: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/>
              <a:buChar char="•"/>
              <a:defRPr/>
            </a:pPr>
            <a:endParaRPr lang="en-GB" altLang="ja-JP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IND-CPA security </a:t>
            </a:r>
            <a:r>
              <a:rPr lang="en-GB" altLang="ja-JP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ensures that every bit of the plaintext is hidden</a:t>
            </a: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/>
              <a:buChar char="•"/>
              <a:defRPr/>
            </a:pPr>
            <a:endParaRPr lang="en-GB" altLang="ja-JP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deterministic encryption schemes IND-CPA secure?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4E8806-C7CB-7EF5-3768-4079C04E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Quick mental exercises</a:t>
            </a:r>
          </a:p>
        </p:txBody>
      </p:sp>
    </p:spTree>
    <p:extLst>
      <p:ext uri="{BB962C8B-B14F-4D97-AF65-F5344CB8AC3E}">
        <p14:creationId xmlns:p14="http://schemas.microsoft.com/office/powerpoint/2010/main" val="202696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D5D07-F1D8-6B45-89F9-D8F7DA0E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EA46F-0E4E-624D-975A-BBA480A9919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FA24DEE-EA4C-F748-AD3E-E3FD68C5154F}"/>
              </a:ext>
            </a:extLst>
          </p:cNvPr>
          <p:cNvSpPr txBox="1">
            <a:spLocks noChangeArrowheads="1"/>
          </p:cNvSpPr>
          <p:nvPr/>
        </p:nvSpPr>
        <p:spPr>
          <a:xfrm>
            <a:off x="288235" y="1928192"/>
            <a:ext cx="11638722" cy="44991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0338" indent="-627063" algn="l" defTabSz="457200" rtl="0" eaLnBrk="1" latinLnBrk="0" hangingPunct="1">
              <a:spcBef>
                <a:spcPts val="12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88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8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88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  <a:defRPr/>
            </a:pPr>
            <a:r>
              <a:rPr lang="en-GB" altLang="ja-JP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IND-CPA guarantees nothing when the messages in a pair do not have equal length.</a:t>
            </a:r>
          </a:p>
          <a:p>
            <a:pPr marL="720725" indent="-320675">
              <a:buFont typeface="Arial"/>
              <a:buChar char="•"/>
              <a:defRPr/>
            </a:pPr>
            <a:r>
              <a:rPr lang="en-GB" altLang="ja-JP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Ciphertext length often leaks information about plaintext length.</a:t>
            </a:r>
          </a:p>
          <a:p>
            <a:pPr marL="720725" indent="-320675">
              <a:buFont typeface="Arial"/>
              <a:buChar char="•"/>
              <a:defRPr/>
            </a:pPr>
            <a:r>
              <a:rPr lang="en-GB" altLang="ja-JP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be fatal in real-world applications.</a:t>
            </a:r>
          </a:p>
          <a:p>
            <a:pPr marL="720725" indent="-320675">
              <a:buFont typeface="Arial"/>
              <a:buChar char="•"/>
              <a:defRPr/>
            </a:pPr>
            <a:r>
              <a:rPr lang="en-GB" altLang="ja-JP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Addressed various forms of padding, traffic shaping, etc.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definition says nothing about </a:t>
            </a:r>
            <a:r>
              <a:rPr lang="en-GB" altLang="ja-JP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integrity</a:t>
            </a:r>
            <a:r>
              <a:rPr lang="en-GB" altLang="ja-JP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definition does not give the adversary access to any kind of decryption capability: no </a:t>
            </a:r>
            <a:r>
              <a:rPr lang="en-GB" altLang="ja-JP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chosen ciphertext attacks</a:t>
            </a:r>
            <a:r>
              <a:rPr lang="en-GB" altLang="ja-JP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modelled.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GB" altLang="ja-JP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will consider stronger definitions later.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58F02B9-FCBA-78E4-9DDB-1F021EE1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87" y="365125"/>
            <a:ext cx="10976113" cy="1165501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But IND-CPA security is not always enough…</a:t>
            </a:r>
          </a:p>
        </p:txBody>
      </p:sp>
    </p:spTree>
    <p:extLst>
      <p:ext uri="{BB962C8B-B14F-4D97-AF65-F5344CB8AC3E}">
        <p14:creationId xmlns:p14="http://schemas.microsoft.com/office/powerpoint/2010/main" val="337223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 ciphers and PRPs/PRFs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Symmetric-key encryption (SKE)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from PRF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in practice: block cipher modes of operation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CRT mode yields IND-CPA-secure SKE: PRP-PRF switching lemma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4809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90289E-48B0-1EA7-E510-F41ED543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Realizing SKE from PRF</a:t>
            </a:r>
          </a:p>
        </p:txBody>
      </p:sp>
    </p:spTree>
    <p:extLst>
      <p:ext uri="{BB962C8B-B14F-4D97-AF65-F5344CB8AC3E}">
        <p14:creationId xmlns:p14="http://schemas.microsoft.com/office/powerpoint/2010/main" val="11462572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0D48C-311C-B6A1-C8DE-A8FB692D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2" y="183287"/>
            <a:ext cx="10515600" cy="1325563"/>
          </a:xfrm>
        </p:spPr>
        <p:txBody>
          <a:bodyPr/>
          <a:lstStyle/>
          <a:p>
            <a:r>
              <a:rPr lang="en-US" dirty="0"/>
              <a:t>Quick recap: PRF-security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655C42-3A18-5D68-48DF-2035D12BD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518" y="3222154"/>
            <a:ext cx="1981200" cy="14471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blipFill>
                <a:blip r:embed="rId2"/>
                <a:stretch>
                  <a:fillRect l="-3754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9">
            <a:extLst>
              <a:ext uri="{FF2B5EF4-FFF2-40B4-BE49-F238E27FC236}">
                <a16:creationId xmlns:a16="http://schemas.microsoft.com/office/drawing/2014/main" id="{6693E707-1902-6109-B43A-7E15C1403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3289082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1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blipFill>
                <a:blip r:embed="rId3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11">
            <a:extLst>
              <a:ext uri="{FF2B5EF4-FFF2-40B4-BE49-F238E27FC236}">
                <a16:creationId xmlns:a16="http://schemas.microsoft.com/office/drawing/2014/main" id="{123DA698-5CD5-5E8B-35AE-FFCD9183E9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367026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1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blipFill>
                <a:blip r:embed="rId4"/>
                <a:stretch>
                  <a:fillRect b="-109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ine 14">
            <a:extLst>
              <a:ext uri="{FF2B5EF4-FFF2-40B4-BE49-F238E27FC236}">
                <a16:creationId xmlns:a16="http://schemas.microsoft.com/office/drawing/2014/main" id="{51C04765-CC1F-CB5B-A01B-2703EFBFC5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6158" y="4693739"/>
            <a:ext cx="0" cy="30425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id="{3F7B6970-FE2D-18CF-2EF8-6727913466E1}"/>
              </a:ext>
            </a:extLst>
          </p:cNvPr>
          <p:cNvGrpSpPr>
            <a:grpSpLocks/>
          </p:cNvGrpSpPr>
          <p:nvPr/>
        </p:nvGrpSpPr>
        <p:grpSpPr bwMode="auto">
          <a:xfrm>
            <a:off x="3510122" y="4675859"/>
            <a:ext cx="1130302" cy="984460"/>
            <a:chOff x="1152" y="2909"/>
            <a:chExt cx="712" cy="1173"/>
          </a:xfrm>
        </p:grpSpPr>
        <p:sp>
          <p:nvSpPr>
            <p:cNvPr id="12" name="Line 15">
              <a:extLst>
                <a:ext uri="{FF2B5EF4-FFF2-40B4-BE49-F238E27FC236}">
                  <a16:creationId xmlns:a16="http://schemas.microsoft.com/office/drawing/2014/main" id="{81670118-308F-9E62-462F-B9F0DECDA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p:sp>
          <p:nvSpPr>
            <p:cNvPr id="13" name="Line 16">
              <a:extLst>
                <a:ext uri="{FF2B5EF4-FFF2-40B4-BE49-F238E27FC236}">
                  <a16:creationId xmlns:a16="http://schemas.microsoft.com/office/drawing/2014/main" id="{097FAA2A-E7CC-E4A9-C52D-3AE4661105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𝑏</m:t>
                        </m:r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BC868D-B7CC-ED14-C79B-03C533228611}"/>
              </a:ext>
            </a:extLst>
          </p:cNvPr>
          <p:cNvGrpSpPr/>
          <p:nvPr/>
        </p:nvGrpSpPr>
        <p:grpSpPr>
          <a:xfrm>
            <a:off x="8197262" y="2533176"/>
            <a:ext cx="2033691" cy="1142199"/>
            <a:chOff x="5776146" y="1450344"/>
            <a:chExt cx="1981200" cy="1332111"/>
          </a:xfrm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CF5A40BB-98AE-4DE6-7F1B-299308BA0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1450344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=0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Corbel"/>
                    </a:rPr>
                    <a:t>:</a:t>
                  </a:r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blipFill>
                  <a:blip r:embed="rId6"/>
                  <a:stretch>
                    <a:fillRect t="-9231" r="-5229" b="-2769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𝑦</m:t>
                        </m:r>
                        <m:r>
                          <a:rPr kumimoji="0" lang="en-GB" sz="2000" b="0" i="1" u="none" strike="noStrike" kern="1200" cap="none" spc="0" normalizeH="0" baseline="-2500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 =</m:t>
                        </m:r>
                        <m:r>
                          <m:rPr>
                            <m:sty m:val="p"/>
                          </m:rPr>
                          <a:rPr kumimoji="0" lang="en-US" sz="20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E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(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𝑘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,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𝑥</m:t>
                        </m:r>
                        <m:r>
                          <a:rPr kumimoji="0" lang="en-GB" sz="2000" b="0" i="1" u="none" strike="noStrike" kern="120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blipFill>
                  <a:blip r:embed="rId7"/>
                  <a:stretch>
                    <a:fillRect b="-1363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9B6AF570-518B-FCA4-D5F5-75841546A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79963" cy="3469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</p:grpSp>
      <p:pic>
        <p:nvPicPr>
          <p:cNvPr id="21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EF4CEA75-D518-2910-02EB-E9A709C1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31" y="3322038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F3C9C27-D4BC-B87B-6D87-39EC6538B6E9}"/>
              </a:ext>
            </a:extLst>
          </p:cNvPr>
          <p:cNvGrpSpPr/>
          <p:nvPr/>
        </p:nvGrpSpPr>
        <p:grpSpPr>
          <a:xfrm>
            <a:off x="8204686" y="4202280"/>
            <a:ext cx="2033692" cy="1175555"/>
            <a:chOff x="5776146" y="3836733"/>
            <a:chExt cx="1981200" cy="13321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7C9E39-070F-B65A-CC15-82E802ADCF19}"/>
                </a:ext>
              </a:extLst>
            </p:cNvPr>
            <p:cNvSpPr/>
            <p:nvPr/>
          </p:nvSpPr>
          <p:spPr>
            <a:xfrm>
              <a:off x="6297985" y="4318123"/>
              <a:ext cx="179963" cy="62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F0C451E3-8A0D-8DC3-EEA5-F6D5E3B5C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3836733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=1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Corbel"/>
                    </a:rPr>
                    <a:t>:</a:t>
                  </a:r>
                  <a:endParaRPr kumimoji="0" lang="en-GB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blipFill>
                  <a:blip r:embed="rId9"/>
                  <a:stretch>
                    <a:fillRect t="-4274" r="-588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39365" y="4527345"/>
                  <a:ext cx="1380353" cy="4533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𝑦</m:t>
                        </m:r>
                        <m:r>
                          <a:rPr kumimoji="0" lang="en-GB" sz="2000" b="0" i="1" u="none" strike="noStrike" kern="1200" cap="none" spc="0" normalizeH="0" baseline="-25000" noProof="0" dirty="0" err="1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 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=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(</m:t>
                        </m:r>
                        <m:sSub>
                          <m:sSubPr>
                            <m:ctrlPr>
                              <a:rPr kumimoji="0" 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GB" sz="20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𝑖</m:t>
                            </m:r>
                          </m:sub>
                        </m:sSub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39365" y="4527345"/>
                  <a:ext cx="1380353" cy="453395"/>
                </a:xfrm>
                <a:prstGeom prst="rect">
                  <a:avLst/>
                </a:prstGeom>
                <a:blipFill>
                  <a:blip r:embed="rId10"/>
                  <a:stretch>
                    <a:fillRect b="-1515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Left Brace 26">
            <a:extLst>
              <a:ext uri="{FF2B5EF4-FFF2-40B4-BE49-F238E27FC236}">
                <a16:creationId xmlns:a16="http://schemas.microsoft.com/office/drawing/2014/main" id="{91A460C7-DD16-3CA2-4289-97A825BA197F}"/>
              </a:ext>
            </a:extLst>
          </p:cNvPr>
          <p:cNvSpPr/>
          <p:nvPr/>
        </p:nvSpPr>
        <p:spPr>
          <a:xfrm>
            <a:off x="7790257" y="2329029"/>
            <a:ext cx="359997" cy="3186853"/>
          </a:xfrm>
          <a:prstGeom prst="leftBrace">
            <a:avLst>
              <a:gd name="adj1" fmla="val 95823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91C65C2-5335-F7AE-4CAD-584C7CF8EC5F}"/>
              </a:ext>
            </a:extLst>
          </p:cNvPr>
          <p:cNvCxnSpPr/>
          <p:nvPr/>
        </p:nvCxnSpPr>
        <p:spPr>
          <a:xfrm>
            <a:off x="8218928" y="3011909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DD3EEF1-80CD-F943-E42F-A56EFC192715}"/>
              </a:ext>
            </a:extLst>
          </p:cNvPr>
          <p:cNvCxnSpPr/>
          <p:nvPr/>
        </p:nvCxnSpPr>
        <p:spPr>
          <a:xfrm>
            <a:off x="8197266" y="4726857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2042290"/>
                <a:ext cx="3050066" cy="700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𝑘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 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ℓ</m:t>
                      </m:r>
                    </m:oMath>
                  </m:oMathPara>
                </a14:m>
                <a:endParaRPr kumimoji="0" lang="en-US" sz="2000" b="0" i="1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 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Func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[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GB" sz="2000" b="0" i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𝑛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,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𝑡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]</m:t>
                      </m:r>
                    </m:oMath>
                  </m:oMathPara>
                </a14:m>
                <a:endParaRPr kumimoji="0" lang="en-GB" sz="2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2042290"/>
                <a:ext cx="3050066" cy="700769"/>
              </a:xfrm>
              <a:prstGeom prst="rect">
                <a:avLst/>
              </a:prstGeom>
              <a:blipFill>
                <a:blip r:embed="rId11"/>
                <a:stretch>
                  <a:fillRect l="-1000" b="-869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Setup: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</m:t>
                      </m:r>
                      <m:r>
                        <a:rPr kumimoji="0" lang="en-US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{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0,1}</m:t>
                      </m:r>
                    </m:oMath>
                  </m:oMathPara>
                </a14:m>
                <a:endParaRPr kumimoji="0" lang="en-GB" sz="2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blipFill>
                <a:blip r:embed="rId12"/>
                <a:stretch>
                  <a:fillRect l="-4641" t="-5172" b="-775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ine 9">
            <a:extLst>
              <a:ext uri="{FF2B5EF4-FFF2-40B4-BE49-F238E27FC236}">
                <a16:creationId xmlns:a16="http://schemas.microsoft.com/office/drawing/2014/main" id="{4C15A08A-B0BA-789B-CAA6-6D10D0C8F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4222974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Line 11">
            <a:extLst>
              <a:ext uri="{FF2B5EF4-FFF2-40B4-BE49-F238E27FC236}">
                <a16:creationId xmlns:a16="http://schemas.microsoft.com/office/drawing/2014/main" id="{CA19A40C-03DA-8E43-1A93-D24CF9FCDB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4594000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blipFill>
                <a:blip r:embed="rId14"/>
                <a:stretch>
                  <a:fillRect b="-10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/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𝐷</m:t>
                    </m:r>
                  </m:oMath>
                </a14:m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makes up to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𝑞</m:t>
                    </m:r>
                  </m:oMath>
                </a14:m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queries</a:t>
                </a:r>
                <a:endParaRPr kumimoji="0" lang="en-GB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blipFill>
                <a:blip r:embed="rId15"/>
                <a:stretch>
                  <a:fillRect t="-5660" r="-181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0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/>
              <p:nvPr/>
            </p:nvSpPr>
            <p:spPr>
              <a:xfrm>
                <a:off x="6379185" y="1539595"/>
                <a:ext cx="4170828" cy="7078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Func</m:t>
                    </m:r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[</m:t>
                    </m:r>
                    <m:d>
                      <m:dPr>
                        <m:begChr m:val="{"/>
                        <m:endChr m:val="}"/>
                        <m:ctrlP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0,1</m:t>
                        </m:r>
                      </m:e>
                    </m:d>
                    <m:r>
                      <a:rPr kumimoji="0" lang="en-GB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  <m:r>
                      <a: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0,1</m:t>
                        </m:r>
                      </m:e>
                    </m:d>
                    <m:r>
                      <a:rPr kumimoji="0" lang="en-US" sz="2000" b="0" i="1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𝑡</m:t>
                    </m:r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] 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is the set of all functions from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{0,1}</m:t>
                    </m:r>
                    <m:r>
                      <a:rPr kumimoji="0" lang="en-GB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to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0,1</m:t>
                        </m:r>
                      </m:e>
                    </m:d>
                    <m:r>
                      <a:rPr kumimoji="0" lang="en-US" sz="2000" b="0" i="1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𝑡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185" y="1539595"/>
                <a:ext cx="4170828" cy="707886"/>
              </a:xfrm>
              <a:prstGeom prst="rect">
                <a:avLst/>
              </a:prstGeom>
              <a:blipFill>
                <a:blip r:embed="rId17"/>
                <a:stretch>
                  <a:fillRect l="-1460"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62983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keyed function family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said to realize a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𝝐</m:t>
                    </m:r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-PRF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if, for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all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distinguishers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running in time 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making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queries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RF</m:t>
                          </m:r>
                        </m:sup>
                      </m:sSubSup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4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≤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𝜖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(concrete)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507108A-2580-1A98-24E8-E83B8AFD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2" y="183287"/>
            <a:ext cx="10515600" cy="1325563"/>
          </a:xfrm>
        </p:spPr>
        <p:txBody>
          <a:bodyPr/>
          <a:lstStyle/>
          <a:p>
            <a:r>
              <a:rPr lang="en-US" dirty="0"/>
              <a:t>Quick recap: PRF-security</a:t>
            </a:r>
          </a:p>
        </p:txBody>
      </p:sp>
    </p:spTree>
    <p:extLst>
      <p:ext uri="{BB962C8B-B14F-4D97-AF65-F5344CB8AC3E}">
        <p14:creationId xmlns:p14="http://schemas.microsoft.com/office/powerpoint/2010/main" val="32694757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keyed function family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said to realize a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PRF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 for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all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security parameters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𝜆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all PPT distinguishers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RF</m:t>
                          </m:r>
                        </m:sup>
                      </m:sSubSup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4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negl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𝜆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)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(asymptotic)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E755CB6-C690-4935-E995-41506EDB1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2" y="183287"/>
            <a:ext cx="10515600" cy="1325563"/>
          </a:xfrm>
        </p:spPr>
        <p:txBody>
          <a:bodyPr/>
          <a:lstStyle/>
          <a:p>
            <a:r>
              <a:rPr lang="en-US" dirty="0"/>
              <a:t>Quick recap: PRF-security</a:t>
            </a:r>
          </a:p>
        </p:txBody>
      </p:sp>
    </p:spTree>
    <p:extLst>
      <p:ext uri="{BB962C8B-B14F-4D97-AF65-F5344CB8AC3E}">
        <p14:creationId xmlns:p14="http://schemas.microsoft.com/office/powerpoint/2010/main" val="19510973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44D6F3E-6DA9-25EC-FBFD-9C3DA04CD7E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SKE from PRF family </a:t>
                </a:r>
                <a14:m>
                  <m:oMath xmlns:m="http://schemas.openxmlformats.org/officeDocument/2006/math">
                    <m:r>
                      <a:rPr kumimoji="0" lang="en-US" sz="4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4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4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44D6F3E-6DA9-25EC-FBFD-9C3DA04CD7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BEBB47-41EB-D2D9-E6AB-259B26ED78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𝐊𝐆𝐞𝐧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Select a uniformly random PRF key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𝐄𝐧𝐜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Given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plaintext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choose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𝑟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←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$</m:t>
                        </m:r>
                      </m:sub>
                    </m:sSub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output a ciphertext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E</m:t>
                    </m:r>
                    <m:d>
                      <m:dPr>
                        <m:ctrlPr>
                          <a:rPr lang="en-US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𝑘</m:t>
                        </m:r>
                        <m:r>
                          <a:rPr lang="en-US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a:rPr lang="en-US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⋅</m:t>
                        </m:r>
                      </m:e>
                    </m:d>
                    <m:r>
                      <a:rPr lang="en-US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⊕</m:t>
                    </m:r>
                    <m:r>
                      <a:rPr lang="en-US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𝑚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sz="2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𝐃𝐞𝐜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Given</a:t>
                </a:r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a </a:t>
                </a:r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ciphertext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output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𝑒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⊕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𝐸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BEBB47-41EB-D2D9-E6AB-259B26ED78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D0228BB-C45D-4454-E132-5664761C24C2}"/>
                  </a:ext>
                </a:extLst>
              </p:cNvPr>
              <p:cNvSpPr/>
              <p:nvPr/>
            </p:nvSpPr>
            <p:spPr>
              <a:xfrm>
                <a:off x="487017" y="5247861"/>
                <a:ext cx="11280913" cy="124501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Board exercise: prove the following theorem</a:t>
                </a:r>
              </a:p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</a:rPr>
                  <a:t>Theorem:</a:t>
                </a:r>
                <a:r>
                  <a:rPr lang="en-US" sz="2400" dirty="0">
                    <a:solidFill>
                      <a:schemeClr val="tx1"/>
                    </a:solidFill>
                  </a:rPr>
                  <a:t> Assuming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is a secure PRF family, the above SKE is IND-CPA secure.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D0228BB-C45D-4454-E132-5664761C24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17" y="5247861"/>
                <a:ext cx="11280913" cy="1245014"/>
              </a:xfrm>
              <a:prstGeom prst="rect">
                <a:avLst/>
              </a:prstGeom>
              <a:blipFill>
                <a:blip r:embed="rId4"/>
                <a:stretch>
                  <a:fillRect t="-1456" b="-8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394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 ciphers and PRPs/PRFs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Symmetric-key encryption (SKE)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from PRF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in practice: block cipher modes of operation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CRT mode yields IND-CPA-secure SKE: PRP-PRF switching lemma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416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90289E-48B0-1EA7-E510-F41ED543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SKE in practice: return to block ciphers</a:t>
            </a:r>
          </a:p>
        </p:txBody>
      </p:sp>
    </p:spTree>
    <p:extLst>
      <p:ext uri="{BB962C8B-B14F-4D97-AF65-F5344CB8AC3E}">
        <p14:creationId xmlns:p14="http://schemas.microsoft.com/office/powerpoint/2010/main" val="5506019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Motivation for modes of operation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block cipher enciphers a message of exactly </a:t>
            </a:r>
            <a:r>
              <a:rPr lang="en-US" sz="3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bits.</a:t>
            </a:r>
          </a:p>
          <a:p>
            <a:pPr marL="720725" lvl="1" indent="-360363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we encrypt if the message is not a multiple of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bits?</a:t>
            </a:r>
          </a:p>
          <a:p>
            <a:pPr marL="720725" lvl="1" indent="-360363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if the message is not of a fixed length but actually a TCP-like stream?</a:t>
            </a:r>
          </a:p>
          <a:p>
            <a:pPr marL="285750" indent="-285750">
              <a:buFont typeface="Arial"/>
              <a:buChar char="•"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Modes of operation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Allow using a block cipher to encrypt flexible amounts of data.</a:t>
            </a:r>
          </a:p>
          <a:p>
            <a:pPr marL="720725" lvl="1" indent="-360363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 performance characteristics.</a:t>
            </a:r>
          </a:p>
          <a:p>
            <a:pPr marL="720725" lvl="1" indent="-360363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 error-propagation properties.</a:t>
            </a:r>
          </a:p>
          <a:p>
            <a:pPr marL="720725" lvl="1" indent="-360363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 suitability for different applications.</a:t>
            </a:r>
          </a:p>
        </p:txBody>
      </p:sp>
    </p:spTree>
    <p:extLst>
      <p:ext uri="{BB962C8B-B14F-4D97-AF65-F5344CB8AC3E}">
        <p14:creationId xmlns:p14="http://schemas.microsoft.com/office/powerpoint/2010/main" val="288658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Main modes of operation</a:t>
            </a:r>
          </a:p>
        </p:txBody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9265" y="1566792"/>
            <a:ext cx="11100619" cy="4831734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NIST SP 800-38A specifies 5 modes</a:t>
            </a:r>
          </a:p>
          <a:p>
            <a:pPr marL="766763" lvl="1" indent="-406400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ECB - Electronic Code Book.</a:t>
            </a:r>
          </a:p>
          <a:p>
            <a:pPr marL="766763" lvl="1" indent="-406400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CBC - Cipher Block Chaining.</a:t>
            </a:r>
          </a:p>
          <a:p>
            <a:pPr marL="766763" lvl="1" indent="-406400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CFB - Cipher Feedback.</a:t>
            </a:r>
          </a:p>
          <a:p>
            <a:pPr marL="766763" lvl="1" indent="-406400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OFB - Output Feedback.</a:t>
            </a:r>
          </a:p>
          <a:p>
            <a:pPr marL="766763" lvl="1" indent="-406400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CTR – Counter Mode.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NIST SP 800-38C and NIST SP 800-38D</a:t>
            </a:r>
          </a:p>
          <a:p>
            <a:pPr marL="720725" lvl="1" indent="-314325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Authenticated Encryption modes: AES-CCM and AES-GCM.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common modes now in use: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CBC mode, CTR mode, AES-GCM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Details: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https://csrc.nist.gov/projects/block-cipher-techniques/bcm/current-modes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73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 mode</a:t>
            </a:r>
          </a:p>
        </p:txBody>
      </p:sp>
    </p:spTree>
    <p:extLst>
      <p:ext uri="{BB962C8B-B14F-4D97-AF65-F5344CB8AC3E}">
        <p14:creationId xmlns:p14="http://schemas.microsoft.com/office/powerpoint/2010/main" val="6414868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Electronic Code Book (ECB)</a:t>
            </a:r>
          </a:p>
        </p:txBody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7419" y="1600200"/>
            <a:ext cx="10736826" cy="4798326"/>
          </a:xfrm>
        </p:spPr>
        <p:txBody>
          <a:bodyPr>
            <a:normAutofit/>
          </a:bodyPr>
          <a:lstStyle/>
          <a:p>
            <a:pPr marL="571500" indent="-571500" defTabSz="762000">
              <a:lnSpc>
                <a:spcPct val="110000"/>
              </a:lnSpc>
              <a:buFont typeface="Arial"/>
              <a:buChar char="•"/>
            </a:pPr>
            <a:r>
              <a:rPr lang="en-US" sz="2400" dirty="0"/>
              <a:t>ECB is the simplest way to use a block cipher to encrypt longer messages.</a:t>
            </a:r>
          </a:p>
          <a:p>
            <a:pPr marL="571500" indent="-571500" defTabSz="762000">
              <a:buFont typeface="Arial"/>
              <a:buChar char="•"/>
            </a:pPr>
            <a:endParaRPr lang="en-US" sz="2400" dirty="0"/>
          </a:p>
          <a:p>
            <a:pPr marL="381000" indent="-381000" defTabSz="762000">
              <a:buFont typeface="Arial"/>
              <a:buChar char="•"/>
            </a:pPr>
            <a:endParaRPr lang="en-US" sz="1200" dirty="0"/>
          </a:p>
          <a:p>
            <a:pPr marL="381000" indent="-381000" defTabSz="762000">
              <a:buFont typeface="Arial"/>
              <a:buChar char="•"/>
            </a:pPr>
            <a:endParaRPr lang="en-US" sz="1200" dirty="0"/>
          </a:p>
          <a:p>
            <a:pPr defTabSz="762000"/>
            <a:endParaRPr lang="en-US" sz="2400" dirty="0"/>
          </a:p>
          <a:p>
            <a:pPr marL="571500" indent="-571500" defTabSz="762000">
              <a:buFont typeface="Arial"/>
              <a:buChar char="•"/>
            </a:pPr>
            <a:endParaRPr lang="en-US" sz="2400" dirty="0"/>
          </a:p>
          <a:p>
            <a:pPr marL="571500" indent="-571500" defTabSz="762000">
              <a:buFont typeface="Arial"/>
              <a:buChar char="•"/>
            </a:pPr>
            <a:endParaRPr lang="en-US" sz="2400" dirty="0"/>
          </a:p>
          <a:p>
            <a:pPr marL="571500" indent="-571500" defTabSz="762000">
              <a:buFont typeface="Arial"/>
              <a:buChar char="•"/>
            </a:pPr>
            <a:r>
              <a:rPr lang="en-US" sz="2400" dirty="0"/>
              <a:t>Split message into blocks, may need to pad last block.</a:t>
            </a:r>
          </a:p>
          <a:p>
            <a:pPr marL="571500" indent="-571500" defTabSz="762000">
              <a:buFont typeface="Arial"/>
              <a:buChar char="•"/>
            </a:pPr>
            <a:r>
              <a:rPr lang="en-US" sz="2400" dirty="0"/>
              <a:t>Encryption can be parallelized.</a:t>
            </a:r>
          </a:p>
          <a:p>
            <a:pPr marL="571500" indent="-571500" defTabSz="762000">
              <a:buFont typeface="Arial"/>
              <a:buChar char="•"/>
            </a:pPr>
            <a:r>
              <a:rPr lang="en-US" sz="2400" dirty="0"/>
              <a:t>Localizes effect of error in a ciphertext block.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293803" y="2630121"/>
            <a:ext cx="1048443" cy="1419225"/>
            <a:chOff x="1769802" y="2925087"/>
            <a:chExt cx="1048443" cy="14192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4901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769802" y="3372762"/>
                  <a:ext cx="1048443" cy="46166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</a:rPr>
                          <m:t>E</m:t>
                        </m:r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,⋅</m:t>
                            </m:r>
                          </m:e>
                        </m:d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464901" name="Text 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769802" y="3372762"/>
                  <a:ext cx="1048443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4905" name="Line 9"/>
            <p:cNvSpPr>
              <a:spLocks noChangeShapeType="1"/>
            </p:cNvSpPr>
            <p:nvPr/>
          </p:nvSpPr>
          <p:spPr bwMode="auto">
            <a:xfrm>
              <a:off x="2306199" y="2925087"/>
              <a:ext cx="0" cy="447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4910" name="Line 14"/>
            <p:cNvSpPr>
              <a:spLocks noChangeShapeType="1"/>
            </p:cNvSpPr>
            <p:nvPr/>
          </p:nvSpPr>
          <p:spPr bwMode="auto">
            <a:xfrm>
              <a:off x="2306199" y="3896637"/>
              <a:ext cx="0" cy="447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157579" y="10962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10866" y="3078851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7AC5BD-C65F-B1C3-C2B0-DACB68251A4B}"/>
              </a:ext>
            </a:extLst>
          </p:cNvPr>
          <p:cNvGrpSpPr/>
          <p:nvPr/>
        </p:nvGrpSpPr>
        <p:grpSpPr>
          <a:xfrm>
            <a:off x="4862049" y="2605536"/>
            <a:ext cx="1048443" cy="1419225"/>
            <a:chOff x="1769802" y="2925087"/>
            <a:chExt cx="1048443" cy="14192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 Box 5">
                  <a:extLst>
                    <a:ext uri="{FF2B5EF4-FFF2-40B4-BE49-F238E27FC236}">
                      <a16:creationId xmlns:a16="http://schemas.microsoft.com/office/drawing/2014/main" id="{24829723-C227-EEFB-5D52-E499B0A9D04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69802" y="3372762"/>
                  <a:ext cx="1048443" cy="46166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</a:rPr>
                          <m:t>E</m:t>
                        </m:r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,⋅</m:t>
                            </m:r>
                          </m:e>
                        </m:d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6" name="Text Box 5">
                  <a:extLst>
                    <a:ext uri="{FF2B5EF4-FFF2-40B4-BE49-F238E27FC236}">
                      <a16:creationId xmlns:a16="http://schemas.microsoft.com/office/drawing/2014/main" id="{24829723-C227-EEFB-5D52-E499B0A9D0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769802" y="3372762"/>
                  <a:ext cx="1048443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9">
              <a:extLst>
                <a:ext uri="{FF2B5EF4-FFF2-40B4-BE49-F238E27FC236}">
                  <a16:creationId xmlns:a16="http://schemas.microsoft.com/office/drawing/2014/main" id="{0C21F3FE-8680-E0BA-F3D7-6D2F02BC2F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6199" y="2925087"/>
              <a:ext cx="0" cy="447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14">
              <a:extLst>
                <a:ext uri="{FF2B5EF4-FFF2-40B4-BE49-F238E27FC236}">
                  <a16:creationId xmlns:a16="http://schemas.microsoft.com/office/drawing/2014/main" id="{5C80BFA1-089D-09E8-B6E3-546CD3106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6199" y="3896637"/>
              <a:ext cx="0" cy="447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FE8CCDF-0EE2-4E50-331A-E349346AA064}"/>
              </a:ext>
            </a:extLst>
          </p:cNvPr>
          <p:cNvGrpSpPr/>
          <p:nvPr/>
        </p:nvGrpSpPr>
        <p:grpSpPr>
          <a:xfrm>
            <a:off x="7197214" y="2620286"/>
            <a:ext cx="1048443" cy="1419225"/>
            <a:chOff x="1769802" y="2925087"/>
            <a:chExt cx="1048443" cy="14192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 Box 5">
                  <a:extLst>
                    <a:ext uri="{FF2B5EF4-FFF2-40B4-BE49-F238E27FC236}">
                      <a16:creationId xmlns:a16="http://schemas.microsoft.com/office/drawing/2014/main" id="{06EC00CA-C432-5973-F5C4-60B66A665C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69802" y="3372762"/>
                  <a:ext cx="1048443" cy="46166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</a:rPr>
                          <m:t>E</m:t>
                        </m:r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,⋅</m:t>
                            </m:r>
                          </m:e>
                        </m:d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10" name="Text Box 5">
                  <a:extLst>
                    <a:ext uri="{FF2B5EF4-FFF2-40B4-BE49-F238E27FC236}">
                      <a16:creationId xmlns:a16="http://schemas.microsoft.com/office/drawing/2014/main" id="{06EC00CA-C432-5973-F5C4-60B66A665C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769802" y="3372762"/>
                  <a:ext cx="1048443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Line 9">
              <a:extLst>
                <a:ext uri="{FF2B5EF4-FFF2-40B4-BE49-F238E27FC236}">
                  <a16:creationId xmlns:a16="http://schemas.microsoft.com/office/drawing/2014/main" id="{FC21A8F4-7F5D-740A-5128-0A97EED7B3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6199" y="2925087"/>
              <a:ext cx="0" cy="447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id="{F177755A-5C7B-E0CC-18FB-2064C518ED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6199" y="3896637"/>
              <a:ext cx="0" cy="447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43694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694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71948" y="2025444"/>
                <a:ext cx="11169446" cy="4401859"/>
              </a:xfrm>
            </p:spPr>
            <p:txBody>
              <a:bodyPr/>
              <a:lstStyle/>
              <a:p>
                <a:pPr marL="381000" indent="-381000" defTabSz="762000">
                  <a:buFont typeface="Arial"/>
                  <a:buChar char="•"/>
                </a:pPr>
                <a:r>
                  <a:rPr lang="en-GB" sz="2400" dirty="0"/>
                  <a:t>For a fixed key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/>
                  <a:t>, a given block of plaintext is always encrypted in the same way to produce the same ciphertext block. </a:t>
                </a:r>
                <a:r>
                  <a:rPr lang="en-GB" sz="2400" b="1" dirty="0"/>
                  <a:t>So, encryption is deterministic</a:t>
                </a:r>
                <a:r>
                  <a:rPr lang="en-GB" sz="2400" i="1" dirty="0"/>
                  <a:t>.</a:t>
                </a:r>
              </a:p>
              <a:p>
                <a:pPr marL="381000" indent="-381000" defTabSz="762000">
                  <a:buFont typeface="Arial"/>
                  <a:buChar char="•"/>
                </a:pPr>
                <a:endParaRPr lang="en-GB" sz="2400" dirty="0"/>
              </a:p>
              <a:p>
                <a:pPr marL="381000" indent="-381000" defTabSz="762000">
                  <a:buFont typeface="Arial"/>
                  <a:buChar char="•"/>
                </a:pPr>
                <a:r>
                  <a:rPr lang="en-GB" sz="2400" dirty="0"/>
                  <a:t>Leads to serious information leakage in many applications.</a:t>
                </a:r>
              </a:p>
              <a:p>
                <a:pPr marL="381000" indent="-381000" defTabSz="762000">
                  <a:buFont typeface="Arial"/>
                  <a:buChar char="•"/>
                </a:pPr>
                <a:endParaRPr lang="en-GB" sz="2400" b="1" dirty="0"/>
              </a:p>
              <a:p>
                <a:pPr marL="381000" indent="-381000" defTabSz="762000">
                  <a:buFont typeface="Arial"/>
                  <a:buChar char="•"/>
                </a:pPr>
                <a:r>
                  <a:rPr lang="en-GB" sz="2400" dirty="0"/>
                  <a:t>Very rarely</a:t>
                </a:r>
                <a:r>
                  <a:rPr lang="en-GB" sz="2400" i="1" dirty="0"/>
                  <a:t> </a:t>
                </a:r>
                <a:r>
                  <a:rPr lang="en-GB" sz="2400" dirty="0"/>
                  <a:t>the correct mode to use in almost any application.</a:t>
                </a:r>
              </a:p>
              <a:p>
                <a:pPr marL="381000" indent="-381000" defTabSz="762000">
                  <a:buFont typeface="Arial"/>
                  <a:buChar char="•"/>
                </a:pPr>
                <a:endParaRPr lang="en-GB" sz="2400" dirty="0"/>
              </a:p>
              <a:p>
                <a:pPr marL="381000" indent="-381000" defTabSz="762000">
                  <a:buFont typeface="Arial"/>
                  <a:buChar char="•"/>
                </a:pPr>
                <a:r>
                  <a:rPr lang="en-GB" sz="2400" b="1" dirty="0"/>
                  <a:t>Certain exceptions:</a:t>
                </a:r>
                <a:r>
                  <a:rPr lang="en-GB" sz="2400" dirty="0"/>
                  <a:t> applications with high entropy plaintext spaces.</a:t>
                </a:r>
              </a:p>
            </p:txBody>
          </p:sp>
        </mc:Choice>
        <mc:Fallback xmlns="">
          <p:sp>
            <p:nvSpPr>
              <p:cNvPr id="4669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71948" y="2025444"/>
                <a:ext cx="11169446" cy="4401859"/>
              </a:xfrm>
              <a:blipFill>
                <a:blip r:embed="rId3"/>
                <a:stretch>
                  <a:fillRect l="-709" t="-1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">
            <a:extLst>
              <a:ext uri="{FF2B5EF4-FFF2-40B4-BE49-F238E27FC236}">
                <a16:creationId xmlns:a16="http://schemas.microsoft.com/office/drawing/2014/main" id="{ED84DA9A-B74C-8543-A879-FCCBD1AD5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132" y="1365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ECB information leakage</a:t>
            </a:r>
          </a:p>
        </p:txBody>
      </p:sp>
    </p:spTree>
    <p:extLst>
      <p:ext uri="{BB962C8B-B14F-4D97-AF65-F5344CB8AC3E}">
        <p14:creationId xmlns:p14="http://schemas.microsoft.com/office/powerpoint/2010/main" val="28860349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3132" y="1365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ECB information leakage</a:t>
            </a:r>
          </a:p>
        </p:txBody>
      </p:sp>
      <p:pic>
        <p:nvPicPr>
          <p:cNvPr id="2" name="Picture 1" descr="encrypti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68" y="1511412"/>
            <a:ext cx="4610100" cy="52728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C9DB50-686C-9F4F-A631-2DAC6C13F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768" y="1326331"/>
            <a:ext cx="6896100" cy="39497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367659-BE8E-8471-3982-29AB43EEF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2994" y="5276031"/>
            <a:ext cx="6595874" cy="1325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dirty="0"/>
              <a:t>Sources:</a:t>
            </a:r>
          </a:p>
          <a:p>
            <a:r>
              <a:rPr lang="en-US" sz="1600" dirty="0"/>
              <a:t>https://xkcd.com/1286/</a:t>
            </a:r>
            <a:endParaRPr lang="en-GB" sz="1600" dirty="0"/>
          </a:p>
          <a:p>
            <a:r>
              <a:rPr lang="en-GB" sz="1600" dirty="0"/>
              <a:t> </a:t>
            </a:r>
            <a:r>
              <a:rPr lang="en-GB" sz="1600" dirty="0">
                <a:hlinkClick r:id="rId5"/>
              </a:rPr>
              <a:t>https://nakedsecurity.sophos.com/2013/11/04/anatomy-of-a-password-disaster-adobes-giant-sized-cryptographic-blunder/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23936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ECB information leakage</a:t>
            </a:r>
          </a:p>
        </p:txBody>
      </p:sp>
      <p:pic>
        <p:nvPicPr>
          <p:cNvPr id="4" name="Picture 3" descr="Tux_ec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195" y="1933927"/>
            <a:ext cx="2541437" cy="280076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Picture 5" descr="Tux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96" y="1933928"/>
            <a:ext cx="2541436" cy="280076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74892" y="4880159"/>
            <a:ext cx="32988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Tux the Penguin, the Linux mascot. Created in 1996 by Larry Ewing with The GIMP. lewing@isc.tamu.edu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9018" y="5027643"/>
            <a:ext cx="2492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ECB-Tux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7997E4-0DF5-C448-A5EF-527CB6AF25F4}"/>
              </a:ext>
            </a:extLst>
          </p:cNvPr>
          <p:cNvSpPr txBox="1"/>
          <p:nvPr/>
        </p:nvSpPr>
        <p:spPr>
          <a:xfrm>
            <a:off x="6870387" y="1933928"/>
            <a:ext cx="5044466" cy="2800767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rgbClr val="FF0000"/>
                </a:solidFill>
              </a:rPr>
              <a:t>DON’T USE ECB</a:t>
            </a:r>
          </a:p>
        </p:txBody>
      </p:sp>
    </p:spTree>
    <p:extLst>
      <p:ext uri="{BB962C8B-B14F-4D97-AF65-F5344CB8AC3E}">
        <p14:creationId xmlns:p14="http://schemas.microsoft.com/office/powerpoint/2010/main" val="276680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build="allAtOnce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 mode</a:t>
            </a:r>
          </a:p>
        </p:txBody>
      </p:sp>
    </p:spTree>
    <p:extLst>
      <p:ext uri="{BB962C8B-B14F-4D97-AF65-F5344CB8AC3E}">
        <p14:creationId xmlns:p14="http://schemas.microsoft.com/office/powerpoint/2010/main" val="39903645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807" y="4974719"/>
            <a:ext cx="10751321" cy="1771710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Aims to hinder information leakage of ECB mode.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Uses previous ciphertext block (or IV for first block)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randomise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input to the block cipher at each application.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easily parallelizable.</a:t>
            </a:r>
          </a:p>
        </p:txBody>
      </p:sp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776" y="157919"/>
            <a:ext cx="10515600" cy="1111695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Cipher Block Chaining (CBC) mode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0808" y="1737589"/>
            <a:ext cx="3654742" cy="2905185"/>
            <a:chOff x="703263" y="3300922"/>
            <a:chExt cx="3654742" cy="2905185"/>
          </a:xfrm>
        </p:grpSpPr>
        <p:sp>
          <p:nvSpPr>
            <p:cNvPr id="468999" name="Line 7"/>
            <p:cNvSpPr>
              <a:spLocks noChangeShapeType="1"/>
            </p:cNvSpPr>
            <p:nvPr/>
          </p:nvSpPr>
          <p:spPr bwMode="auto">
            <a:xfrm>
              <a:off x="1733550" y="4434397"/>
              <a:ext cx="0" cy="431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0" name="Text Box 8"/>
            <p:cNvSpPr txBox="1">
              <a:spLocks noChangeArrowheads="1"/>
            </p:cNvSpPr>
            <p:nvPr/>
          </p:nvSpPr>
          <p:spPr bwMode="auto">
            <a:xfrm>
              <a:off x="1511300" y="4005772"/>
              <a:ext cx="4572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2800" dirty="0">
                  <a:sym typeface="Symbol" charset="0"/>
                </a:rPr>
                <a:t></a:t>
              </a:r>
              <a:endParaRPr lang="en-US" sz="2800" dirty="0"/>
            </a:p>
          </p:txBody>
        </p:sp>
        <p:sp>
          <p:nvSpPr>
            <p:cNvPr id="469001" name="Line 9"/>
            <p:cNvSpPr>
              <a:spLocks noChangeShapeType="1"/>
            </p:cNvSpPr>
            <p:nvPr/>
          </p:nvSpPr>
          <p:spPr bwMode="auto">
            <a:xfrm>
              <a:off x="1733550" y="3694622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2" name="Line 10"/>
            <p:cNvSpPr>
              <a:spLocks noChangeShapeType="1"/>
            </p:cNvSpPr>
            <p:nvPr/>
          </p:nvSpPr>
          <p:spPr bwMode="auto">
            <a:xfrm>
              <a:off x="1733550" y="5405947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900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703263" y="4072447"/>
                  <a:ext cx="476412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000" i="0" dirty="0" smtClean="0">
                            <a:latin typeface="Cambria Math" panose="02040503050406030204" pitchFamily="18" charset="0"/>
                          </a:rPr>
                          <m:t>IV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469003" name="Text 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3263" y="4072447"/>
                  <a:ext cx="476412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9004" name="Line 12"/>
            <p:cNvSpPr>
              <a:spLocks noChangeShapeType="1"/>
            </p:cNvSpPr>
            <p:nvPr/>
          </p:nvSpPr>
          <p:spPr bwMode="auto">
            <a:xfrm rot="16200000" flipH="1">
              <a:off x="1371600" y="4061335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900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566228" y="3300922"/>
                  <a:ext cx="490840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0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800" i="1" dirty="0"/>
                </a:p>
              </p:txBody>
            </p:sp>
          </mc:Choice>
          <mc:Fallback xmlns="">
            <p:sp>
              <p:nvSpPr>
                <p:cNvPr id="469005" name="Text 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6228" y="3300922"/>
                  <a:ext cx="490840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900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512888" y="5805997"/>
                  <a:ext cx="48442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800" i="1" dirty="0"/>
                </a:p>
              </p:txBody>
            </p:sp>
          </mc:Choice>
          <mc:Fallback xmlns="">
            <p:sp>
              <p:nvSpPr>
                <p:cNvPr id="469006" name="Text 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12888" y="5805997"/>
                  <a:ext cx="484428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9009" name="Text Box 17"/>
            <p:cNvSpPr txBox="1">
              <a:spLocks noChangeArrowheads="1"/>
            </p:cNvSpPr>
            <p:nvPr/>
          </p:nvSpPr>
          <p:spPr bwMode="auto">
            <a:xfrm>
              <a:off x="2890838" y="3999422"/>
              <a:ext cx="4572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2800" dirty="0">
                  <a:sym typeface="Symbol" charset="0"/>
                </a:rPr>
                <a:t></a:t>
              </a:r>
              <a:endParaRPr lang="en-US" sz="2800" dirty="0"/>
            </a:p>
          </p:txBody>
        </p:sp>
        <p:sp>
          <p:nvSpPr>
            <p:cNvPr id="469010" name="Line 18"/>
            <p:cNvSpPr>
              <a:spLocks noChangeShapeType="1"/>
            </p:cNvSpPr>
            <p:nvPr/>
          </p:nvSpPr>
          <p:spPr bwMode="auto">
            <a:xfrm>
              <a:off x="3117850" y="3693035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1" name="Line 19"/>
            <p:cNvSpPr>
              <a:spLocks noChangeShapeType="1"/>
            </p:cNvSpPr>
            <p:nvPr/>
          </p:nvSpPr>
          <p:spPr bwMode="auto">
            <a:xfrm>
              <a:off x="3111559" y="5399597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2" name="Line 20"/>
            <p:cNvSpPr>
              <a:spLocks noChangeShapeType="1"/>
            </p:cNvSpPr>
            <p:nvPr/>
          </p:nvSpPr>
          <p:spPr bwMode="auto">
            <a:xfrm rot="16200000" flipH="1">
              <a:off x="2746375" y="4042285"/>
              <a:ext cx="0" cy="514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901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892425" y="5799647"/>
                  <a:ext cx="48442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 baseline="-25000" dirty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2800" i="1" dirty="0"/>
                </a:p>
              </p:txBody>
            </p:sp>
          </mc:Choice>
          <mc:Fallback xmlns="">
            <p:sp>
              <p:nvSpPr>
                <p:cNvPr id="469014" name="Text 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92425" y="5799647"/>
                  <a:ext cx="484428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9015" name="Line 23"/>
            <p:cNvSpPr>
              <a:spLocks noChangeShapeType="1"/>
            </p:cNvSpPr>
            <p:nvPr/>
          </p:nvSpPr>
          <p:spPr bwMode="auto">
            <a:xfrm>
              <a:off x="2489200" y="4299460"/>
              <a:ext cx="0" cy="1276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6" name="Line 24"/>
            <p:cNvSpPr>
              <a:spLocks noChangeShapeType="1"/>
            </p:cNvSpPr>
            <p:nvPr/>
          </p:nvSpPr>
          <p:spPr bwMode="auto">
            <a:xfrm>
              <a:off x="1728817" y="5575810"/>
              <a:ext cx="7651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7" name="Line 25"/>
            <p:cNvSpPr>
              <a:spLocks noChangeShapeType="1"/>
            </p:cNvSpPr>
            <p:nvPr/>
          </p:nvSpPr>
          <p:spPr bwMode="auto">
            <a:xfrm rot="16200000" flipH="1">
              <a:off x="4119880" y="4005772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8" name="Line 26"/>
            <p:cNvSpPr>
              <a:spLocks noChangeShapeType="1"/>
            </p:cNvSpPr>
            <p:nvPr/>
          </p:nvSpPr>
          <p:spPr bwMode="auto">
            <a:xfrm>
              <a:off x="3882390" y="4240722"/>
              <a:ext cx="0" cy="13287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9" name="Line 27"/>
            <p:cNvSpPr>
              <a:spLocks noChangeShapeType="1"/>
            </p:cNvSpPr>
            <p:nvPr/>
          </p:nvSpPr>
          <p:spPr bwMode="auto">
            <a:xfrm>
              <a:off x="3117215" y="5569460"/>
              <a:ext cx="7651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7"/>
            <p:cNvSpPr>
              <a:spLocks noChangeShapeType="1"/>
            </p:cNvSpPr>
            <p:nvPr/>
          </p:nvSpPr>
          <p:spPr bwMode="auto">
            <a:xfrm>
              <a:off x="3111559" y="4424813"/>
              <a:ext cx="0" cy="431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945176" y="3311400"/>
                  <a:ext cx="490840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000" i="1" baseline="-25000" dirty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2800" i="1" dirty="0"/>
                </a:p>
              </p:txBody>
            </p:sp>
          </mc:Choice>
          <mc:Fallback xmlns="">
            <p:sp>
              <p:nvSpPr>
                <p:cNvPr id="56" name="Text 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45176" y="3311400"/>
                  <a:ext cx="490840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3"/>
              <p:cNvSpPr txBox="1">
                <a:spLocks noChangeArrowheads="1"/>
              </p:cNvSpPr>
              <p:nvPr/>
            </p:nvSpPr>
            <p:spPr>
              <a:xfrm>
                <a:off x="8493253" y="1490221"/>
                <a:ext cx="3566160" cy="3768161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0" indent="0" algn="l" defTabSz="4572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430338" indent="-627063" algn="l" defTabSz="457200" rtl="0" eaLnBrk="1" latinLnBrk="0" hangingPunct="1">
                  <a:spcBef>
                    <a:spcPts val="1200"/>
                  </a:spcBef>
                  <a:buFont typeface="Arial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588" indent="0" algn="l" defTabSz="457200" rtl="0" eaLnBrk="1" latinLnBrk="0" hangingPunct="1">
                  <a:spcBef>
                    <a:spcPts val="1200"/>
                  </a:spcBef>
                  <a:buFont typeface="Arial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88" indent="0" algn="l" defTabSz="457200" rtl="0" eaLnBrk="1" latinLnBrk="0" hangingPunct="1">
                  <a:spcBef>
                    <a:spcPts val="1200"/>
                  </a:spcBef>
                  <a:buFont typeface="Arial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88" indent="0" algn="l" defTabSz="457200" rtl="0" eaLnBrk="1" latinLnBrk="0" hangingPunct="1">
                  <a:spcBef>
                    <a:spcPts val="1200"/>
                  </a:spcBef>
                  <a:buFont typeface="Arial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>
                    <a:solidFill>
                      <a:schemeClr val="tx1"/>
                    </a:solidFill>
                  </a:rPr>
                  <a:t>Encryption: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sz="24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IV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 err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 charset="0"/>
                          </a:rPr>
                          <m:t> </m:t>
                        </m:r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endParaRPr lang="en-US" sz="2400" b="1" dirty="0">
                  <a:solidFill>
                    <a:schemeClr val="tx1"/>
                  </a:solidFill>
                </a:endParaRPr>
              </a:p>
              <a:p>
                <a:endParaRPr lang="en-US" sz="2400" b="1" dirty="0">
                  <a:solidFill>
                    <a:schemeClr val="tx1"/>
                  </a:solidFill>
                </a:endParaRPr>
              </a:p>
              <a:p>
                <a:r>
                  <a:rPr lang="en-US" sz="2400" b="1" dirty="0">
                    <a:solidFill>
                      <a:schemeClr val="tx1"/>
                    </a:solidFill>
                  </a:rPr>
                  <a:t>Decryption:</a:t>
                </a:r>
                <a:endParaRPr lang="en-US" sz="2400" dirty="0">
                  <a:solidFill>
                    <a:schemeClr val="tx1"/>
                  </a:solidFill>
                  <a:sym typeface="Symbol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 charset="0"/>
                      </a:rPr>
                      <m:t>  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</m:t>
                    </m:r>
                    <m:d>
                      <m:d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 charset="0"/>
                      </a:rPr>
                      <m:t> 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 charset="0"/>
                      </a:rPr>
                      <m:t>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 charset="0"/>
                          </a:rPr>
                          <m:t> 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tx1"/>
                  </a:solidFill>
                  <a:sym typeface="Symbol" charset="0"/>
                </a:endParaRPr>
              </a:p>
            </p:txBody>
          </p:sp>
        </mc:Choice>
        <mc:Fallback xmlns="">
          <p:sp>
            <p:nvSpPr>
              <p:cNvPr id="5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253" y="1490221"/>
                <a:ext cx="3566160" cy="3768161"/>
              </a:xfrm>
              <a:prstGeom prst="rect">
                <a:avLst/>
              </a:prstGeom>
              <a:blipFill>
                <a:blip r:embed="rId8"/>
                <a:stretch>
                  <a:fillRect l="-5128" t="-2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5">
                <a:extLst>
                  <a:ext uri="{FF2B5EF4-FFF2-40B4-BE49-F238E27FC236}">
                    <a16:creationId xmlns:a16="http://schemas.microsoft.com/office/drawing/2014/main" id="{822C4503-98FA-2EFF-1517-CB5B796538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2761" y="3350787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latin typeface="Cambria Math" panose="02040503050406030204" pitchFamily="18" charset="0"/>
                        </a:rPr>
                        <m:t>E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" name="Text Box 5">
                <a:extLst>
                  <a:ext uri="{FF2B5EF4-FFF2-40B4-BE49-F238E27FC236}">
                    <a16:creationId xmlns:a16="http://schemas.microsoft.com/office/drawing/2014/main" id="{822C4503-98FA-2EFF-1517-CB5B79653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2761" y="3350787"/>
                <a:ext cx="104844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A7143426-CFC3-0CCA-BC60-3B9EEDF8FA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44882" y="3334028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latin typeface="Cambria Math" panose="02040503050406030204" pitchFamily="18" charset="0"/>
                        </a:rPr>
                        <m:t>E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A7143426-CFC3-0CCA-BC60-3B9EEDF8F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4882" y="3334028"/>
                <a:ext cx="104844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AC733853-0A5D-875C-01C6-87EB78FBDD4A}"/>
              </a:ext>
            </a:extLst>
          </p:cNvPr>
          <p:cNvGrpSpPr/>
          <p:nvPr/>
        </p:nvGrpSpPr>
        <p:grpSpPr>
          <a:xfrm>
            <a:off x="4283046" y="1737589"/>
            <a:ext cx="3804504" cy="2844418"/>
            <a:chOff x="841872" y="3408364"/>
            <a:chExt cx="3804504" cy="2844418"/>
          </a:xfrm>
        </p:grpSpPr>
        <p:sp>
          <p:nvSpPr>
            <p:cNvPr id="7" name="Text Box 45">
              <a:extLst>
                <a:ext uri="{FF2B5EF4-FFF2-40B4-BE49-F238E27FC236}">
                  <a16:creationId xmlns:a16="http://schemas.microsoft.com/office/drawing/2014/main" id="{9B266684-1C1F-535C-BF3D-B5B20564A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4638" y="5202010"/>
              <a:ext cx="4572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2800" dirty="0">
                  <a:sym typeface="Symbol" charset="0"/>
                </a:rPr>
                <a:t></a:t>
              </a:r>
              <a:endParaRPr lang="en-US" sz="2800" dirty="0"/>
            </a:p>
          </p:txBody>
        </p:sp>
        <p:sp>
          <p:nvSpPr>
            <p:cNvPr id="8" name="Text Box 34">
              <a:extLst>
                <a:ext uri="{FF2B5EF4-FFF2-40B4-BE49-F238E27FC236}">
                  <a16:creationId xmlns:a16="http://schemas.microsoft.com/office/drawing/2014/main" id="{4EE59714-C011-E7FD-C804-A990CDA9BE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3684" y="5852672"/>
              <a:ext cx="42832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2000" i="1" dirty="0"/>
                <a:t>P</a:t>
              </a:r>
              <a:r>
                <a:rPr lang="en-US" sz="2000" i="1" baseline="-25000" dirty="0"/>
                <a:t>1</a:t>
              </a:r>
              <a:endParaRPr lang="en-US" sz="2800" i="1" dirty="0"/>
            </a:p>
          </p:txBody>
        </p:sp>
        <p:sp>
          <p:nvSpPr>
            <p:cNvPr id="9" name="Text Box 35">
              <a:extLst>
                <a:ext uri="{FF2B5EF4-FFF2-40B4-BE49-F238E27FC236}">
                  <a16:creationId xmlns:a16="http://schemas.microsoft.com/office/drawing/2014/main" id="{CBA332BD-0763-612F-7187-67EDA881F9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502" y="5852672"/>
              <a:ext cx="42832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2000" i="1" dirty="0"/>
                <a:t>P</a:t>
              </a:r>
              <a:r>
                <a:rPr lang="en-US" sz="2000" i="1" baseline="-25000" dirty="0"/>
                <a:t>2</a:t>
              </a:r>
              <a:endParaRPr lang="en-US" sz="2800" i="1" dirty="0"/>
            </a:p>
          </p:txBody>
        </p:sp>
        <p:sp>
          <p:nvSpPr>
            <p:cNvPr id="11" name="Line 37">
              <a:extLst>
                <a:ext uri="{FF2B5EF4-FFF2-40B4-BE49-F238E27FC236}">
                  <a16:creationId xmlns:a16="http://schemas.microsoft.com/office/drawing/2014/main" id="{0D7231B0-1DBA-A855-737E-CAE6049A5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0062" y="3771901"/>
              <a:ext cx="3175" cy="8643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39">
              <a:extLst>
                <a:ext uri="{FF2B5EF4-FFF2-40B4-BE49-F238E27FC236}">
                  <a16:creationId xmlns:a16="http://schemas.microsoft.com/office/drawing/2014/main" id="{23DD6D0F-95E0-C248-ACDD-5ECA394F2E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0063" y="5167926"/>
              <a:ext cx="3175" cy="2159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40">
              <a:extLst>
                <a:ext uri="{FF2B5EF4-FFF2-40B4-BE49-F238E27FC236}">
                  <a16:creationId xmlns:a16="http://schemas.microsoft.com/office/drawing/2014/main" id="{D800C275-F63B-4C86-BBC2-51AE88EDBB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872" y="5265071"/>
              <a:ext cx="40267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2000" dirty="0"/>
                <a:t>IV</a:t>
              </a:r>
              <a:endParaRPr lang="en-US" sz="2800" dirty="0"/>
            </a:p>
          </p:txBody>
        </p:sp>
        <p:sp>
          <p:nvSpPr>
            <p:cNvPr id="14" name="Line 41">
              <a:extLst>
                <a:ext uri="{FF2B5EF4-FFF2-40B4-BE49-F238E27FC236}">
                  <a16:creationId xmlns:a16="http://schemas.microsoft.com/office/drawing/2014/main" id="{D31290F7-A714-FEB4-AB29-B96BBEDE0C4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415968" y="5249060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42">
              <a:extLst>
                <a:ext uri="{FF2B5EF4-FFF2-40B4-BE49-F238E27FC236}">
                  <a16:creationId xmlns:a16="http://schemas.microsoft.com/office/drawing/2014/main" id="{14200CAF-FF12-40B5-3090-56B08D62E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6182" y="3408364"/>
              <a:ext cx="465137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2000" i="1" dirty="0"/>
                <a:t>C</a:t>
              </a:r>
              <a:r>
                <a:rPr lang="en-US" sz="2000" i="1" baseline="-25000" dirty="0"/>
                <a:t>1</a:t>
              </a:r>
              <a:endParaRPr lang="en-US" sz="2800" i="1" dirty="0"/>
            </a:p>
          </p:txBody>
        </p:sp>
        <p:sp>
          <p:nvSpPr>
            <p:cNvPr id="17" name="Text Box 47">
              <a:extLst>
                <a:ext uri="{FF2B5EF4-FFF2-40B4-BE49-F238E27FC236}">
                  <a16:creationId xmlns:a16="http://schemas.microsoft.com/office/drawing/2014/main" id="{BDB135DB-2984-2E88-936D-D999D7D34B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1708" y="3408364"/>
              <a:ext cx="45557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2000" i="1" dirty="0"/>
                <a:t>C</a:t>
              </a:r>
              <a:r>
                <a:rPr lang="en-US" sz="2000" i="1" baseline="-25000" dirty="0"/>
                <a:t>2</a:t>
              </a:r>
              <a:endParaRPr lang="en-US" sz="2800" i="1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3107839-F840-333E-99D9-5613ABFD1D17}"/>
                </a:ext>
              </a:extLst>
            </p:cNvPr>
            <p:cNvGrpSpPr/>
            <p:nvPr/>
          </p:nvGrpSpPr>
          <p:grpSpPr>
            <a:xfrm>
              <a:off x="1779588" y="4345358"/>
              <a:ext cx="1382294" cy="1141827"/>
              <a:chOff x="1779588" y="4345358"/>
              <a:chExt cx="1382294" cy="1141827"/>
            </a:xfrm>
          </p:grpSpPr>
          <p:sp>
            <p:nvSpPr>
              <p:cNvPr id="27" name="Line 49">
                <a:extLst>
                  <a:ext uri="{FF2B5EF4-FFF2-40B4-BE49-F238E27FC236}">
                    <a16:creationId xmlns:a16="http://schemas.microsoft.com/office/drawing/2014/main" id="{684EF941-C6DB-2A34-AA06-1ECD5CCC54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 flipV="1">
                <a:off x="2855882" y="5181184"/>
                <a:ext cx="0" cy="61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50">
                <a:extLst>
                  <a:ext uri="{FF2B5EF4-FFF2-40B4-BE49-F238E27FC236}">
                    <a16:creationId xmlns:a16="http://schemas.microsoft.com/office/drawing/2014/main" id="{0F07106B-4820-2C09-4675-161A050128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6330" y="4350590"/>
                <a:ext cx="0" cy="11365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51">
                <a:extLst>
                  <a:ext uri="{FF2B5EF4-FFF2-40B4-BE49-F238E27FC236}">
                    <a16:creationId xmlns:a16="http://schemas.microsoft.com/office/drawing/2014/main" id="{A8F4C616-0624-B4DA-1293-5D0F784E2B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9588" y="4345358"/>
                <a:ext cx="76517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" name="Line 39">
              <a:extLst>
                <a:ext uri="{FF2B5EF4-FFF2-40B4-BE49-F238E27FC236}">
                  <a16:creationId xmlns:a16="http://schemas.microsoft.com/office/drawing/2014/main" id="{3C3944CF-BDA0-46AB-2DD7-CC8067D5E3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2454" y="5631131"/>
              <a:ext cx="3175" cy="2953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Text Box 45">
              <a:extLst>
                <a:ext uri="{FF2B5EF4-FFF2-40B4-BE49-F238E27FC236}">
                  <a16:creationId xmlns:a16="http://schemas.microsoft.com/office/drawing/2014/main" id="{58ECF910-6074-B0DE-4288-DB1E53EA5A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6675" y="5205703"/>
              <a:ext cx="4572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2800" dirty="0">
                  <a:sym typeface="Symbol" charset="0"/>
                </a:rPr>
                <a:t></a:t>
              </a:r>
              <a:endParaRPr lang="en-US" sz="2800" dirty="0"/>
            </a:p>
          </p:txBody>
        </p:sp>
        <p:sp>
          <p:nvSpPr>
            <p:cNvPr id="21" name="Line 39">
              <a:extLst>
                <a:ext uri="{FF2B5EF4-FFF2-40B4-BE49-F238E27FC236}">
                  <a16:creationId xmlns:a16="http://schemas.microsoft.com/office/drawing/2014/main" id="{9C409DE8-9678-39C7-DD41-E6006A1B45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1558" y="5631131"/>
              <a:ext cx="3175" cy="2953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39">
              <a:extLst>
                <a:ext uri="{FF2B5EF4-FFF2-40B4-BE49-F238E27FC236}">
                  <a16:creationId xmlns:a16="http://schemas.microsoft.com/office/drawing/2014/main" id="{D77D725F-85A4-7E7D-D631-B58B799FC5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082" y="5171077"/>
              <a:ext cx="3175" cy="2159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37">
              <a:extLst>
                <a:ext uri="{FF2B5EF4-FFF2-40B4-BE49-F238E27FC236}">
                  <a16:creationId xmlns:a16="http://schemas.microsoft.com/office/drawing/2014/main" id="{C3612713-2EA3-BEDA-6E23-7F2A4065A0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0907" y="3771901"/>
              <a:ext cx="3175" cy="8643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49">
              <a:extLst>
                <a:ext uri="{FF2B5EF4-FFF2-40B4-BE49-F238E27FC236}">
                  <a16:creationId xmlns:a16="http://schemas.microsoft.com/office/drawing/2014/main" id="{ABB197F2-0FDD-0236-2B76-73D2DE1CB3D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340376" y="5181184"/>
              <a:ext cx="0" cy="61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50">
              <a:extLst>
                <a:ext uri="{FF2B5EF4-FFF2-40B4-BE49-F238E27FC236}">
                  <a16:creationId xmlns:a16="http://schemas.microsoft.com/office/drawing/2014/main" id="{0C6A48ED-234F-57CC-4C8A-8EF5807116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0824" y="4350590"/>
              <a:ext cx="0" cy="11365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51">
              <a:extLst>
                <a:ext uri="{FF2B5EF4-FFF2-40B4-BE49-F238E27FC236}">
                  <a16:creationId xmlns:a16="http://schemas.microsoft.com/office/drawing/2014/main" id="{AE94ADA3-639C-F443-1D5F-09A0425325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4082" y="4345358"/>
              <a:ext cx="7651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567CD03-B6F1-8BC6-FA4F-6F8317997D0D}"/>
              </a:ext>
            </a:extLst>
          </p:cNvPr>
          <p:cNvSpPr/>
          <p:nvPr/>
        </p:nvSpPr>
        <p:spPr>
          <a:xfrm>
            <a:off x="6965509" y="1668806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ym typeface="Symbol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747AEA-26B2-0531-0757-B7321AA300C9}"/>
              </a:ext>
            </a:extLst>
          </p:cNvPr>
          <p:cNvSpPr/>
          <p:nvPr/>
        </p:nvSpPr>
        <p:spPr>
          <a:xfrm>
            <a:off x="260808" y="1490221"/>
            <a:ext cx="3789921" cy="324892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D6E08CE-EE73-F492-B409-86B8A319CBA2}"/>
              </a:ext>
            </a:extLst>
          </p:cNvPr>
          <p:cNvSpPr/>
          <p:nvPr/>
        </p:nvSpPr>
        <p:spPr>
          <a:xfrm>
            <a:off x="4329210" y="1490220"/>
            <a:ext cx="3789921" cy="324892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9F2463-046A-13B9-0575-70CA607C6BAB}"/>
              </a:ext>
            </a:extLst>
          </p:cNvPr>
          <p:cNvSpPr/>
          <p:nvPr/>
        </p:nvSpPr>
        <p:spPr>
          <a:xfrm>
            <a:off x="260808" y="1241103"/>
            <a:ext cx="2108758" cy="40010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Encryption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715A39-6575-764D-DBDE-D35285C0BA65}"/>
              </a:ext>
            </a:extLst>
          </p:cNvPr>
          <p:cNvSpPr/>
          <p:nvPr/>
        </p:nvSpPr>
        <p:spPr>
          <a:xfrm>
            <a:off x="4329210" y="1236820"/>
            <a:ext cx="2108758" cy="40010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5">
                <a:extLst>
                  <a:ext uri="{FF2B5EF4-FFF2-40B4-BE49-F238E27FC236}">
                    <a16:creationId xmlns:a16="http://schemas.microsoft.com/office/drawing/2014/main" id="{3A75E4CB-B829-E906-D05A-F504B4D3AB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82088" y="3021235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6" name="Text Box 5">
                <a:extLst>
                  <a:ext uri="{FF2B5EF4-FFF2-40B4-BE49-F238E27FC236}">
                    <a16:creationId xmlns:a16="http://schemas.microsoft.com/office/drawing/2014/main" id="{3A75E4CB-B829-E906-D05A-F504B4D3A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82088" y="3021235"/>
                <a:ext cx="104844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Box 5">
                <a:extLst>
                  <a:ext uri="{FF2B5EF4-FFF2-40B4-BE49-F238E27FC236}">
                    <a16:creationId xmlns:a16="http://schemas.microsoft.com/office/drawing/2014/main" id="{51332E31-F05D-37F8-2103-46CE4EB24D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84209" y="3004476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Text Box 5">
                <a:extLst>
                  <a:ext uri="{FF2B5EF4-FFF2-40B4-BE49-F238E27FC236}">
                    <a16:creationId xmlns:a16="http://schemas.microsoft.com/office/drawing/2014/main" id="{51332E31-F05D-37F8-2103-46CE4EB24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4209" y="3004476"/>
                <a:ext cx="104844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305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5" grpId="0" animBg="1"/>
      <p:bldP spid="30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56419" y="234316"/>
            <a:ext cx="10515600" cy="84551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Error propagation in CBC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02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44729" y="1180191"/>
                <a:ext cx="10468896" cy="544689"/>
              </a:xfrm>
            </p:spPr>
            <p:txBody>
              <a:bodyPr>
                <a:normAutofit/>
              </a:bodyPr>
              <a:lstStyle/>
              <a:p>
                <a:pPr marL="285750" indent="-285750">
                  <a:buFont typeface="Arial"/>
                  <a:buChar char="•"/>
                </a:pPr>
                <a:r>
                  <a:rPr lang="en-US" dirty="0"/>
                  <a:t>Suppose an error arises in ciphertext block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𝐶𝑖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 →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𝐶𝑖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  </m:t>
                    </m:r>
                    <m:r>
                      <m:rPr>
                        <m:sty m:val="p"/>
                      </m:rPr>
                      <a:rPr lang="en-US" i="0" dirty="0" err="1">
                        <a:latin typeface="Cambria Math" panose="02040503050406030204" pitchFamily="18" charset="0"/>
                        <a:sym typeface="Symbol" charset="0"/>
                      </a:rPr>
                      <m:t>Δ</m:t>
                    </m:r>
                  </m:oMath>
                </a14:m>
                <a:r>
                  <a:rPr lang="en-US" dirty="0">
                    <a:sym typeface="Symbol" charset="0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4802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44729" y="1180191"/>
                <a:ext cx="10468896" cy="544689"/>
              </a:xfrm>
              <a:blipFill>
                <a:blip r:embed="rId3"/>
                <a:stretch>
                  <a:fillRect l="-1048" t="-19101" b="-20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5"/>
          <p:cNvSpPr txBox="1">
            <a:spLocks noChangeArrowheads="1"/>
          </p:cNvSpPr>
          <p:nvPr/>
        </p:nvSpPr>
        <p:spPr bwMode="auto">
          <a:xfrm>
            <a:off x="2818391" y="4214999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sz="2800" dirty="0">
                <a:sym typeface="Symbol" charset="0"/>
              </a:rPr>
              <a:t>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 Box 34"/>
              <p:cNvSpPr txBox="1">
                <a:spLocks noChangeArrowheads="1"/>
              </p:cNvSpPr>
              <p:nvPr/>
            </p:nvSpPr>
            <p:spPr bwMode="auto">
              <a:xfrm>
                <a:off x="2841499" y="5084048"/>
                <a:ext cx="4908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74" name="Text 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1499" y="5084048"/>
                <a:ext cx="490840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35"/>
              <p:cNvSpPr txBox="1">
                <a:spLocks noChangeArrowheads="1"/>
              </p:cNvSpPr>
              <p:nvPr/>
            </p:nvSpPr>
            <p:spPr bwMode="auto">
              <a:xfrm>
                <a:off x="4328317" y="5084048"/>
                <a:ext cx="4908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75" name="Text 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28317" y="5084048"/>
                <a:ext cx="49084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Line 37"/>
          <p:cNvSpPr>
            <a:spLocks noChangeShapeType="1"/>
          </p:cNvSpPr>
          <p:nvPr/>
        </p:nvSpPr>
        <p:spPr bwMode="auto">
          <a:xfrm>
            <a:off x="3037878" y="2749262"/>
            <a:ext cx="3175" cy="864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39"/>
          <p:cNvSpPr>
            <a:spLocks noChangeShapeType="1"/>
          </p:cNvSpPr>
          <p:nvPr/>
        </p:nvSpPr>
        <p:spPr bwMode="auto">
          <a:xfrm flipH="1">
            <a:off x="3037879" y="4145287"/>
            <a:ext cx="3175" cy="21599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Text Box 40"/>
          <p:cNvSpPr txBox="1">
            <a:spLocks noChangeArrowheads="1"/>
          </p:cNvSpPr>
          <p:nvPr/>
        </p:nvSpPr>
        <p:spPr bwMode="auto">
          <a:xfrm>
            <a:off x="2109687" y="4242431"/>
            <a:ext cx="4026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sz="2000" dirty="0"/>
              <a:t>IV</a:t>
            </a:r>
            <a:endParaRPr lang="en-US" sz="2800" dirty="0"/>
          </a:p>
        </p:txBody>
      </p:sp>
      <p:sp>
        <p:nvSpPr>
          <p:cNvPr id="80" name="Line 41"/>
          <p:cNvSpPr>
            <a:spLocks noChangeShapeType="1"/>
          </p:cNvSpPr>
          <p:nvPr/>
        </p:nvSpPr>
        <p:spPr bwMode="auto">
          <a:xfrm rot="16200000" flipH="1">
            <a:off x="2683783" y="4226420"/>
            <a:ext cx="0" cy="476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 Box 42"/>
              <p:cNvSpPr txBox="1">
                <a:spLocks noChangeArrowheads="1"/>
              </p:cNvSpPr>
              <p:nvPr/>
            </p:nvSpPr>
            <p:spPr bwMode="auto">
              <a:xfrm>
                <a:off x="2833998" y="2047064"/>
                <a:ext cx="48442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81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33998" y="2047064"/>
                <a:ext cx="484427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 Box 47"/>
              <p:cNvSpPr txBox="1">
                <a:spLocks noChangeArrowheads="1"/>
              </p:cNvSpPr>
              <p:nvPr/>
            </p:nvSpPr>
            <p:spPr bwMode="auto">
              <a:xfrm>
                <a:off x="4329523" y="2047064"/>
                <a:ext cx="48442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83" name="Text 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29523" y="2047064"/>
                <a:ext cx="48442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/>
          <p:cNvGrpSpPr/>
          <p:nvPr/>
        </p:nvGrpSpPr>
        <p:grpSpPr>
          <a:xfrm>
            <a:off x="3047403" y="3322719"/>
            <a:ext cx="1382294" cy="1141827"/>
            <a:chOff x="1779588" y="4345358"/>
            <a:chExt cx="1382294" cy="1141827"/>
          </a:xfrm>
        </p:grpSpPr>
        <p:sp>
          <p:nvSpPr>
            <p:cNvPr id="93" name="Line 49"/>
            <p:cNvSpPr>
              <a:spLocks noChangeShapeType="1"/>
            </p:cNvSpPr>
            <p:nvPr/>
          </p:nvSpPr>
          <p:spPr bwMode="auto">
            <a:xfrm rot="5400000" flipH="1" flipV="1">
              <a:off x="2855882" y="5181184"/>
              <a:ext cx="0" cy="61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50"/>
            <p:cNvSpPr>
              <a:spLocks noChangeShapeType="1"/>
            </p:cNvSpPr>
            <p:nvPr/>
          </p:nvSpPr>
          <p:spPr bwMode="auto">
            <a:xfrm flipV="1">
              <a:off x="2546330" y="4350590"/>
              <a:ext cx="0" cy="11365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51"/>
            <p:cNvSpPr>
              <a:spLocks noChangeShapeType="1"/>
            </p:cNvSpPr>
            <p:nvPr/>
          </p:nvSpPr>
          <p:spPr bwMode="auto">
            <a:xfrm flipV="1">
              <a:off x="1779588" y="4345358"/>
              <a:ext cx="7651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5" name="Line 39"/>
          <p:cNvSpPr>
            <a:spLocks noChangeShapeType="1"/>
          </p:cNvSpPr>
          <p:nvPr/>
        </p:nvSpPr>
        <p:spPr bwMode="auto">
          <a:xfrm flipH="1">
            <a:off x="3040270" y="4608491"/>
            <a:ext cx="3175" cy="2953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Text Box 45"/>
          <p:cNvSpPr txBox="1">
            <a:spLocks noChangeArrowheads="1"/>
          </p:cNvSpPr>
          <p:nvPr/>
        </p:nvSpPr>
        <p:spPr bwMode="auto">
          <a:xfrm>
            <a:off x="4311999" y="4212754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sz="2800" dirty="0">
                <a:sym typeface="Symbol" charset="0"/>
              </a:rPr>
              <a:t></a:t>
            </a:r>
            <a:endParaRPr lang="en-US" sz="2800" dirty="0"/>
          </a:p>
        </p:txBody>
      </p:sp>
      <p:sp>
        <p:nvSpPr>
          <p:cNvPr id="87" name="Line 39"/>
          <p:cNvSpPr>
            <a:spLocks noChangeShapeType="1"/>
          </p:cNvSpPr>
          <p:nvPr/>
        </p:nvSpPr>
        <p:spPr bwMode="auto">
          <a:xfrm flipH="1">
            <a:off x="4529374" y="4608491"/>
            <a:ext cx="3175" cy="2953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39"/>
          <p:cNvSpPr>
            <a:spLocks noChangeShapeType="1"/>
          </p:cNvSpPr>
          <p:nvPr/>
        </p:nvSpPr>
        <p:spPr bwMode="auto">
          <a:xfrm flipH="1">
            <a:off x="4531898" y="4148438"/>
            <a:ext cx="3175" cy="21599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Line 37"/>
          <p:cNvSpPr>
            <a:spLocks noChangeShapeType="1"/>
          </p:cNvSpPr>
          <p:nvPr/>
        </p:nvSpPr>
        <p:spPr bwMode="auto">
          <a:xfrm>
            <a:off x="4528723" y="2749262"/>
            <a:ext cx="3175" cy="864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49"/>
          <p:cNvSpPr>
            <a:spLocks noChangeShapeType="1"/>
          </p:cNvSpPr>
          <p:nvPr/>
        </p:nvSpPr>
        <p:spPr bwMode="auto">
          <a:xfrm rot="5400000" flipH="1" flipV="1">
            <a:off x="5608191" y="4158544"/>
            <a:ext cx="0" cy="61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50"/>
          <p:cNvSpPr>
            <a:spLocks noChangeShapeType="1"/>
          </p:cNvSpPr>
          <p:nvPr/>
        </p:nvSpPr>
        <p:spPr bwMode="auto">
          <a:xfrm flipV="1">
            <a:off x="5298639" y="3327951"/>
            <a:ext cx="0" cy="113659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51"/>
          <p:cNvSpPr>
            <a:spLocks noChangeShapeType="1"/>
          </p:cNvSpPr>
          <p:nvPr/>
        </p:nvSpPr>
        <p:spPr bwMode="auto">
          <a:xfrm flipV="1">
            <a:off x="4531898" y="3322718"/>
            <a:ext cx="765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Text Box 45"/>
          <p:cNvSpPr txBox="1">
            <a:spLocks noChangeArrowheads="1"/>
          </p:cNvSpPr>
          <p:nvPr/>
        </p:nvSpPr>
        <p:spPr bwMode="auto">
          <a:xfrm>
            <a:off x="5807962" y="4211628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sz="2800" dirty="0">
                <a:sym typeface="Symbol" charset="0"/>
              </a:rPr>
              <a:t>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 Box 34"/>
              <p:cNvSpPr txBox="1">
                <a:spLocks noChangeArrowheads="1"/>
              </p:cNvSpPr>
              <p:nvPr/>
            </p:nvSpPr>
            <p:spPr bwMode="auto">
              <a:xfrm>
                <a:off x="5823561" y="5077535"/>
                <a:ext cx="4908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98" name="Text 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23561" y="5077535"/>
                <a:ext cx="49084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 Box 35"/>
              <p:cNvSpPr txBox="1">
                <a:spLocks noChangeArrowheads="1"/>
              </p:cNvSpPr>
              <p:nvPr/>
            </p:nvSpPr>
            <p:spPr bwMode="auto">
              <a:xfrm>
                <a:off x="7310379" y="5077535"/>
                <a:ext cx="4908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99" name="Text 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10379" y="5077535"/>
                <a:ext cx="490840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Line 37"/>
          <p:cNvSpPr>
            <a:spLocks noChangeShapeType="1"/>
          </p:cNvSpPr>
          <p:nvPr/>
        </p:nvSpPr>
        <p:spPr bwMode="auto">
          <a:xfrm>
            <a:off x="6019940" y="2742749"/>
            <a:ext cx="3175" cy="864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Line 39"/>
          <p:cNvSpPr>
            <a:spLocks noChangeShapeType="1"/>
          </p:cNvSpPr>
          <p:nvPr/>
        </p:nvSpPr>
        <p:spPr bwMode="auto">
          <a:xfrm flipH="1">
            <a:off x="6019941" y="4138774"/>
            <a:ext cx="3175" cy="21599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 Box 42"/>
              <p:cNvSpPr txBox="1">
                <a:spLocks noChangeArrowheads="1"/>
              </p:cNvSpPr>
              <p:nvPr/>
            </p:nvSpPr>
            <p:spPr bwMode="auto">
              <a:xfrm>
                <a:off x="5816060" y="2040551"/>
                <a:ext cx="48442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105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6060" y="2040551"/>
                <a:ext cx="48442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 Box 47"/>
              <p:cNvSpPr txBox="1">
                <a:spLocks noChangeArrowheads="1"/>
              </p:cNvSpPr>
              <p:nvPr/>
            </p:nvSpPr>
            <p:spPr bwMode="auto">
              <a:xfrm>
                <a:off x="7311585" y="2040551"/>
                <a:ext cx="48442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107" name="Text 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11585" y="2040551"/>
                <a:ext cx="484428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8" name="Group 107"/>
          <p:cNvGrpSpPr/>
          <p:nvPr/>
        </p:nvGrpSpPr>
        <p:grpSpPr>
          <a:xfrm>
            <a:off x="6029465" y="3316206"/>
            <a:ext cx="1382294" cy="1141827"/>
            <a:chOff x="1779588" y="4345358"/>
            <a:chExt cx="1382294" cy="1141827"/>
          </a:xfrm>
        </p:grpSpPr>
        <p:sp>
          <p:nvSpPr>
            <p:cNvPr id="117" name="Line 49"/>
            <p:cNvSpPr>
              <a:spLocks noChangeShapeType="1"/>
            </p:cNvSpPr>
            <p:nvPr/>
          </p:nvSpPr>
          <p:spPr bwMode="auto">
            <a:xfrm rot="5400000" flipH="1" flipV="1">
              <a:off x="2855882" y="5181184"/>
              <a:ext cx="0" cy="61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Line 50"/>
            <p:cNvSpPr>
              <a:spLocks noChangeShapeType="1"/>
            </p:cNvSpPr>
            <p:nvPr/>
          </p:nvSpPr>
          <p:spPr bwMode="auto">
            <a:xfrm flipV="1">
              <a:off x="2546330" y="4350590"/>
              <a:ext cx="0" cy="11365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Line 51"/>
            <p:cNvSpPr>
              <a:spLocks noChangeShapeType="1"/>
            </p:cNvSpPr>
            <p:nvPr/>
          </p:nvSpPr>
          <p:spPr bwMode="auto">
            <a:xfrm flipV="1">
              <a:off x="1779588" y="4345358"/>
              <a:ext cx="7651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9" name="Line 39"/>
          <p:cNvSpPr>
            <a:spLocks noChangeShapeType="1"/>
          </p:cNvSpPr>
          <p:nvPr/>
        </p:nvSpPr>
        <p:spPr bwMode="auto">
          <a:xfrm flipH="1">
            <a:off x="6022332" y="4601978"/>
            <a:ext cx="3175" cy="2953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Text Box 45"/>
          <p:cNvSpPr txBox="1">
            <a:spLocks noChangeArrowheads="1"/>
          </p:cNvSpPr>
          <p:nvPr/>
        </p:nvSpPr>
        <p:spPr bwMode="auto">
          <a:xfrm>
            <a:off x="7298428" y="4206241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sz="2800" dirty="0">
                <a:sym typeface="Symbol" charset="0"/>
              </a:rPr>
              <a:t></a:t>
            </a:r>
            <a:endParaRPr lang="en-US" sz="2800" dirty="0"/>
          </a:p>
        </p:txBody>
      </p:sp>
      <p:sp>
        <p:nvSpPr>
          <p:cNvPr id="111" name="Line 39"/>
          <p:cNvSpPr>
            <a:spLocks noChangeShapeType="1"/>
          </p:cNvSpPr>
          <p:nvPr/>
        </p:nvSpPr>
        <p:spPr bwMode="auto">
          <a:xfrm flipH="1">
            <a:off x="7511436" y="4601978"/>
            <a:ext cx="3175" cy="2953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Line 39"/>
          <p:cNvSpPr>
            <a:spLocks noChangeShapeType="1"/>
          </p:cNvSpPr>
          <p:nvPr/>
        </p:nvSpPr>
        <p:spPr bwMode="auto">
          <a:xfrm flipH="1">
            <a:off x="7513960" y="4141925"/>
            <a:ext cx="3175" cy="21599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Line 37"/>
          <p:cNvSpPr>
            <a:spLocks noChangeShapeType="1"/>
          </p:cNvSpPr>
          <p:nvPr/>
        </p:nvSpPr>
        <p:spPr bwMode="auto">
          <a:xfrm>
            <a:off x="7510785" y="2742749"/>
            <a:ext cx="3175" cy="864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Line 49"/>
          <p:cNvSpPr>
            <a:spLocks noChangeShapeType="1"/>
          </p:cNvSpPr>
          <p:nvPr/>
        </p:nvSpPr>
        <p:spPr bwMode="auto">
          <a:xfrm rot="5400000" flipH="1" flipV="1">
            <a:off x="8590253" y="4152031"/>
            <a:ext cx="0" cy="61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Line 50"/>
          <p:cNvSpPr>
            <a:spLocks noChangeShapeType="1"/>
          </p:cNvSpPr>
          <p:nvPr/>
        </p:nvSpPr>
        <p:spPr bwMode="auto">
          <a:xfrm flipV="1">
            <a:off x="8280701" y="3321438"/>
            <a:ext cx="0" cy="113659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Line 51"/>
          <p:cNvSpPr>
            <a:spLocks noChangeShapeType="1"/>
          </p:cNvSpPr>
          <p:nvPr/>
        </p:nvSpPr>
        <p:spPr bwMode="auto">
          <a:xfrm flipV="1">
            <a:off x="7513960" y="3316205"/>
            <a:ext cx="765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" name="Rectangle 49"/>
          <p:cNvSpPr>
            <a:spLocks noChangeArrowheads="1"/>
          </p:cNvSpPr>
          <p:nvPr/>
        </p:nvSpPr>
        <p:spPr bwMode="auto">
          <a:xfrm>
            <a:off x="4115972" y="2540303"/>
            <a:ext cx="8382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Rectangle 50"/>
          <p:cNvSpPr>
            <a:spLocks noChangeArrowheads="1"/>
          </p:cNvSpPr>
          <p:nvPr/>
        </p:nvSpPr>
        <p:spPr bwMode="auto">
          <a:xfrm>
            <a:off x="4268372" y="2542421"/>
            <a:ext cx="75074" cy="214313"/>
          </a:xfrm>
          <a:prstGeom prst="rect">
            <a:avLst/>
          </a:prstGeom>
          <a:solidFill>
            <a:srgbClr val="953735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Rectangle 49"/>
          <p:cNvSpPr>
            <a:spLocks noChangeArrowheads="1"/>
          </p:cNvSpPr>
          <p:nvPr/>
        </p:nvSpPr>
        <p:spPr bwMode="auto">
          <a:xfrm>
            <a:off x="5600839" y="4897282"/>
            <a:ext cx="8382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ectangle 50"/>
          <p:cNvSpPr>
            <a:spLocks noChangeArrowheads="1"/>
          </p:cNvSpPr>
          <p:nvPr/>
        </p:nvSpPr>
        <p:spPr bwMode="auto">
          <a:xfrm>
            <a:off x="5753239" y="4899400"/>
            <a:ext cx="75074" cy="214313"/>
          </a:xfrm>
          <a:prstGeom prst="rect">
            <a:avLst/>
          </a:prstGeom>
          <a:solidFill>
            <a:srgbClr val="953735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" name="Rectangle 49"/>
          <p:cNvSpPr>
            <a:spLocks noChangeArrowheads="1"/>
          </p:cNvSpPr>
          <p:nvPr/>
        </p:nvSpPr>
        <p:spPr bwMode="auto">
          <a:xfrm>
            <a:off x="4116266" y="4899399"/>
            <a:ext cx="8382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Rectangle 50"/>
          <p:cNvSpPr>
            <a:spLocks noChangeArrowheads="1"/>
          </p:cNvSpPr>
          <p:nvPr/>
        </p:nvSpPr>
        <p:spPr bwMode="auto">
          <a:xfrm>
            <a:off x="4115972" y="4901517"/>
            <a:ext cx="838494" cy="214313"/>
          </a:xfrm>
          <a:prstGeom prst="rect">
            <a:avLst/>
          </a:prstGeom>
          <a:solidFill>
            <a:srgbClr val="953735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Rectangle 49"/>
          <p:cNvSpPr>
            <a:spLocks noChangeArrowheads="1"/>
          </p:cNvSpPr>
          <p:nvPr/>
        </p:nvSpPr>
        <p:spPr bwMode="auto">
          <a:xfrm>
            <a:off x="2623158" y="4909668"/>
            <a:ext cx="8382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Rectangle 49"/>
          <p:cNvSpPr>
            <a:spLocks noChangeArrowheads="1"/>
          </p:cNvSpPr>
          <p:nvPr/>
        </p:nvSpPr>
        <p:spPr bwMode="auto">
          <a:xfrm>
            <a:off x="7091684" y="4904376"/>
            <a:ext cx="8382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Rectangle 49"/>
          <p:cNvSpPr>
            <a:spLocks noChangeArrowheads="1"/>
          </p:cNvSpPr>
          <p:nvPr/>
        </p:nvSpPr>
        <p:spPr bwMode="auto">
          <a:xfrm>
            <a:off x="2617719" y="2533361"/>
            <a:ext cx="8382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Rectangle 49"/>
          <p:cNvSpPr>
            <a:spLocks noChangeArrowheads="1"/>
          </p:cNvSpPr>
          <p:nvPr/>
        </p:nvSpPr>
        <p:spPr bwMode="auto">
          <a:xfrm>
            <a:off x="5605073" y="2531722"/>
            <a:ext cx="8382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Rectangle 49"/>
          <p:cNvSpPr>
            <a:spLocks noChangeArrowheads="1"/>
          </p:cNvSpPr>
          <p:nvPr/>
        </p:nvSpPr>
        <p:spPr bwMode="auto">
          <a:xfrm>
            <a:off x="7093406" y="2526848"/>
            <a:ext cx="8382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Rectangle 49"/>
          <p:cNvSpPr>
            <a:spLocks noChangeArrowheads="1"/>
          </p:cNvSpPr>
          <p:nvPr/>
        </p:nvSpPr>
        <p:spPr bwMode="auto">
          <a:xfrm>
            <a:off x="4117855" y="4898651"/>
            <a:ext cx="8382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Rectangle 3"/>
              <p:cNvSpPr txBox="1">
                <a:spLocks noChangeArrowheads="1"/>
              </p:cNvSpPr>
              <p:nvPr/>
            </p:nvSpPr>
            <p:spPr>
              <a:xfrm>
                <a:off x="500537" y="5177767"/>
                <a:ext cx="10983537" cy="1445904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0" indent="0" algn="l" defTabSz="4572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430338" indent="-627063" algn="l" defTabSz="457200" rtl="0" eaLnBrk="1" latinLnBrk="0" hangingPunct="1">
                  <a:spcBef>
                    <a:spcPts val="1200"/>
                  </a:spcBef>
                  <a:buFont typeface="Arial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588" indent="0" algn="l" defTabSz="457200" rtl="0" eaLnBrk="1" latinLnBrk="0" hangingPunct="1">
                  <a:spcBef>
                    <a:spcPts val="1200"/>
                  </a:spcBef>
                  <a:buFont typeface="Arial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88" indent="0" algn="l" defTabSz="457200" rtl="0" eaLnBrk="1" latinLnBrk="0" hangingPunct="1">
                  <a:spcBef>
                    <a:spcPts val="1200"/>
                  </a:spcBef>
                  <a:buFont typeface="Arial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88" indent="0" algn="l" defTabSz="457200" rtl="0" eaLnBrk="1" latinLnBrk="0" hangingPunct="1">
                  <a:spcBef>
                    <a:spcPts val="1200"/>
                  </a:spcBef>
                  <a:buFont typeface="Arial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buFont typeface="Arial"/>
                  <a:buChar char="•"/>
                </a:pPr>
                <a:endParaRPr lang="en-US" sz="2800" dirty="0"/>
              </a:p>
              <a:p>
                <a:pPr marL="285750" indent="-285750">
                  <a:buFont typeface="Arial"/>
                  <a:buChar char="•"/>
                </a:pPr>
                <a:r>
                  <a:rPr lang="en-US" sz="2800" dirty="0"/>
                  <a:t>The error propagates to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baseline="-25000" dirty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800" i="1" baseline="-25000" dirty="0"/>
                  <a:t> </a:t>
                </a:r>
                <a:r>
                  <a:rPr lang="en-US" sz="2800" dirty="0"/>
                  <a:t>,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baseline="-25000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becomes garbage. </a:t>
                </a:r>
              </a:p>
            </p:txBody>
          </p:sp>
        </mc:Choice>
        <mc:Fallback xmlns="">
          <p:sp>
            <p:nvSpPr>
              <p:cNvPr id="13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37" y="5177767"/>
                <a:ext cx="10983537" cy="1445904"/>
              </a:xfrm>
              <a:prstGeom prst="rect">
                <a:avLst/>
              </a:prstGeom>
              <a:blipFill>
                <a:blip r:embed="rId12"/>
                <a:stretch>
                  <a:fillRect l="-1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5">
                <a:extLst>
                  <a:ext uri="{FF2B5EF4-FFF2-40B4-BE49-F238E27FC236}">
                    <a16:creationId xmlns:a16="http://schemas.microsoft.com/office/drawing/2014/main" id="{D217CAE0-6697-1AB2-5E3A-B157A52E31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3656" y="3671386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" name="Text Box 5">
                <a:extLst>
                  <a:ext uri="{FF2B5EF4-FFF2-40B4-BE49-F238E27FC236}">
                    <a16:creationId xmlns:a16="http://schemas.microsoft.com/office/drawing/2014/main" id="{D217CAE0-6697-1AB2-5E3A-B157A52E3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3656" y="3671386"/>
                <a:ext cx="104844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5">
                <a:extLst>
                  <a:ext uri="{FF2B5EF4-FFF2-40B4-BE49-F238E27FC236}">
                    <a16:creationId xmlns:a16="http://schemas.microsoft.com/office/drawing/2014/main" id="{6FC870E5-5620-E215-2761-ACF39CBDDE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501" y="3658401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" name="Text Box 5">
                <a:extLst>
                  <a:ext uri="{FF2B5EF4-FFF2-40B4-BE49-F238E27FC236}">
                    <a16:creationId xmlns:a16="http://schemas.microsoft.com/office/drawing/2014/main" id="{6FC870E5-5620-E215-2761-ACF39CBDD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4501" y="3658401"/>
                <a:ext cx="1048443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5">
                <a:extLst>
                  <a:ext uri="{FF2B5EF4-FFF2-40B4-BE49-F238E27FC236}">
                    <a16:creationId xmlns:a16="http://schemas.microsoft.com/office/drawing/2014/main" id="{A1837597-E4C7-6627-BCE3-259DDC07BD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98778" y="3645589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" name="Text Box 5">
                <a:extLst>
                  <a:ext uri="{FF2B5EF4-FFF2-40B4-BE49-F238E27FC236}">
                    <a16:creationId xmlns:a16="http://schemas.microsoft.com/office/drawing/2014/main" id="{A1837597-E4C7-6627-BCE3-259DDC07B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8778" y="3645589"/>
                <a:ext cx="1048443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CE5E45BC-4A11-488C-C01E-E90E636DA1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02806" y="3628044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CE5E45BC-4A11-488C-C01E-E90E636DA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2806" y="3628044"/>
                <a:ext cx="1048443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930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5" grpId="0" animBg="1"/>
      <p:bldP spid="127" grpId="0" animBg="1"/>
      <p:bldP spid="12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0017"/>
            <a:ext cx="10881852" cy="4718155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 is needed for decryption so must be included as part of ciphertext.</a:t>
            </a:r>
          </a:p>
          <a:p>
            <a:pPr marL="720725" indent="-414338">
              <a:buFont typeface="Arial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Often written as </a:t>
            </a: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400" i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emphasize this.</a:t>
            </a:r>
          </a:p>
          <a:p>
            <a:pPr marL="720725" indent="-414338">
              <a:buFont typeface="Arial"/>
              <a:buChar char="•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Ciphertext expansion: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ciphertext will be at least one block larger than plaintext.</a:t>
            </a:r>
          </a:p>
          <a:p>
            <a:pPr marL="720725" indent="-414338">
              <a:buFont typeface="Arial"/>
              <a:buChar char="•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 should be uniformly random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each message encrypted (requires a good source of randomness).</a:t>
            </a:r>
          </a:p>
          <a:p>
            <a:pPr marL="720725" lvl="1" indent="-360363">
              <a:buFont typeface="Arial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non-random IVs leads to practical attacks.</a:t>
            </a:r>
          </a:p>
          <a:p>
            <a:pPr marL="720725" lvl="1" indent="-360363">
              <a:buFont typeface="Arial"/>
              <a:buChar char="•"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Padding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needed to make plaintext bit-length a multiple of the block size </a:t>
            </a: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20725" lvl="1" indent="-320675">
              <a:buFont typeface="Arial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Improper handling of padding leads to practical attacks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(padding oracle attacks)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Further remarks on CBC mode</a:t>
            </a:r>
          </a:p>
        </p:txBody>
      </p:sp>
    </p:spTree>
    <p:extLst>
      <p:ext uri="{BB962C8B-B14F-4D97-AF65-F5344CB8AC3E}">
        <p14:creationId xmlns:p14="http://schemas.microsoft.com/office/powerpoint/2010/main" val="4077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5921" y="1600200"/>
                <a:ext cx="10823713" cy="4718155"/>
              </a:xfrm>
            </p:spPr>
            <p:txBody>
              <a:bodyPr>
                <a:noAutofit/>
              </a:bodyPr>
              <a:lstStyle/>
              <a:p>
                <a:pPr marL="285750" indent="-285750">
                  <a:buFont typeface="Arial"/>
                  <a:buChar char="•"/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CBC mode is problematic if block size 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is too small.</a:t>
                </a:r>
              </a:p>
              <a:p>
                <a:pPr marL="720725" lvl="1" indent="-37465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Many encryptions under same key leads to </a:t>
                </a: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ciphertext block collisions.</a:t>
                </a:r>
              </a:p>
              <a:p>
                <a:pPr marL="720725" lvl="1" indent="-37465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These start to occur after approx.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</m:oMath>
                </a14:m>
                <a:r>
                  <a:rPr lang="en-US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blocks are encrypted.</a:t>
                </a:r>
              </a:p>
              <a:p>
                <a:pPr marL="263525" indent="-374650">
                  <a:buFont typeface="Arial"/>
                  <a:buChar char="•"/>
                </a:pP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63525" indent="-374650">
                  <a:buFont typeface="Arial"/>
                  <a:buChar char="•"/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Illustration:</a:t>
                </a:r>
              </a:p>
              <a:p>
                <a:pPr marL="720725" lvl="1" indent="-37465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Recall</a:t>
                </a:r>
                <a:r>
                  <a:rPr lang="en-US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𝐶</m:t>
                    </m:r>
                    <m:r>
                      <a:rPr lang="en-US" i="1" baseline="-25000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en-US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=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E</m:t>
                    </m:r>
                    <m:d>
                      <m:dPr>
                        <m:ctrlPr>
                          <a:rPr lang="en-US" b="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𝑃</m:t>
                        </m:r>
                        <m:r>
                          <a:rPr lang="en-US" i="1" baseline="-250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Symbol" charset="0"/>
                          </a:rPr>
                          <m:t>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  <a:sym typeface="Symbol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  <a:sym typeface="Symbol" charset="0"/>
                      </a:rPr>
                      <m:t>.</m:t>
                    </m:r>
                  </m:oMath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Symbol" charset="0"/>
                </a:endParaRPr>
              </a:p>
              <a:p>
                <a:pPr marL="720725" lvl="1" indent="-37465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Symbol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𝐶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i="1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𝐶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𝑗</m:t>
                    </m:r>
                    <m:r>
                      <a:rPr lang="en-US" i="1" baseline="-25000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𝑃</m:t>
                    </m:r>
                    <m:r>
                      <a:rPr lang="en-US" i="1" baseline="-25000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𝑗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  <a:sym typeface="Symbol" charset="0"/>
                      </a:rPr>
                      <m:t> 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𝐶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𝑗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  <m:r>
                      <a:rPr lang="en-US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  <a:sym typeface="Symbol" charset="0"/>
                      </a:rPr>
                      <m:t> 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𝐶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chemeClr val="accent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720725" lvl="1" indent="-374650">
                  <a:buFont typeface="Arial"/>
                  <a:buChar char="•"/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Symbo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𝑷</m:t>
                    </m:r>
                    <m:r>
                      <a:rPr lang="en-US" b="1" i="1" baseline="-25000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𝒋</m:t>
                    </m:r>
                  </m:oMath>
                </a14:m>
                <a:r>
                  <a:rPr lang="en-US" b="1" i="1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known,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𝑷</m:t>
                    </m:r>
                    <m:r>
                      <a:rPr lang="en-US" b="1" i="1" baseline="-25000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𝒊</m:t>
                    </m:r>
                  </m:oMath>
                </a14:m>
                <a:r>
                  <a:rPr lang="en-US" b="1" i="1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can be recovered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realistic for network protocols (e.g., HTTP).</a:t>
                </a:r>
              </a:p>
              <a:p>
                <a:pPr marL="720725" lvl="1" indent="-37465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Sweet32 attack applies this idea to 3-DES in TLS (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hlinkClick r:id="rId3"/>
                  </a:rPr>
                  <a:t>https://sweet32.info/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).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Symbol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5921" y="1600200"/>
                <a:ext cx="10823713" cy="4718155"/>
              </a:xfrm>
              <a:blipFill>
                <a:blip r:embed="rId4"/>
                <a:stretch>
                  <a:fillRect l="-1014" t="-2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Further remarks on CBC mode</a:t>
            </a:r>
          </a:p>
        </p:txBody>
      </p:sp>
    </p:spTree>
    <p:extLst>
      <p:ext uri="{BB962C8B-B14F-4D97-AF65-F5344CB8AC3E}">
        <p14:creationId xmlns:p14="http://schemas.microsoft.com/office/powerpoint/2010/main" val="30014345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 mode</a:t>
            </a:r>
          </a:p>
        </p:txBody>
      </p:sp>
    </p:spTree>
    <p:extLst>
      <p:ext uri="{BB962C8B-B14F-4D97-AF65-F5344CB8AC3E}">
        <p14:creationId xmlns:p14="http://schemas.microsoft.com/office/powerpoint/2010/main" val="6806882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Counter (CTR) mode encryption</a:t>
            </a:r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3142229" y="4002116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sz="2800" dirty="0">
                <a:sym typeface="Symbol" charset="0"/>
              </a:rPr>
              <a:t>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6226" y="4968916"/>
                <a:ext cx="10992678" cy="1436721"/>
              </a:xfrm>
            </p:spPr>
            <p:txBody>
              <a:bodyPr>
                <a:normAutofit/>
              </a:bodyPr>
              <a:lstStyle/>
              <a:p>
                <a:pPr marL="285750" indent="-285750">
                  <a:buFont typeface="Arial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incrementing counter is used to generate pseudo-random blocks of output.</a:t>
                </a:r>
              </a:p>
              <a:p>
                <a:pPr marL="285750" indent="-285750">
                  <a:buFont typeface="Arial"/>
                  <a:buChar char="•"/>
                </a:pP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Font typeface="Arial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Parallelizable (pre-compute encryption masks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𝑅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𝑖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before plaintext is known).</a:t>
                </a:r>
              </a:p>
            </p:txBody>
          </p:sp>
        </mc:Choice>
        <mc:Fallback xmlns="">
          <p:sp>
            <p:nvSpPr>
              <p:cNvPr id="7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6226" y="4968916"/>
                <a:ext cx="10992678" cy="1436721"/>
              </a:xfrm>
              <a:blipFill>
                <a:blip r:embed="rId3"/>
                <a:stretch>
                  <a:fillRect l="-721" t="-5932" b="-2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9443" name="Text Box 35"/>
          <p:cNvSpPr txBox="1">
            <a:spLocks noChangeArrowheads="1"/>
          </p:cNvSpPr>
          <p:nvPr/>
        </p:nvSpPr>
        <p:spPr bwMode="auto">
          <a:xfrm>
            <a:off x="6664171" y="2371380"/>
            <a:ext cx="4780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sz="2800" dirty="0"/>
              <a:t>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075D72-CF86-ED41-B017-6F85896FE2D7}"/>
              </a:ext>
            </a:extLst>
          </p:cNvPr>
          <p:cNvGrpSpPr/>
          <p:nvPr/>
        </p:nvGrpSpPr>
        <p:grpSpPr>
          <a:xfrm>
            <a:off x="2406998" y="1627394"/>
            <a:ext cx="1998671" cy="2822163"/>
            <a:chOff x="882997" y="1627393"/>
            <a:chExt cx="1998671" cy="2822163"/>
          </a:xfrm>
        </p:grpSpPr>
        <p:sp>
          <p:nvSpPr>
            <p:cNvPr id="51" name="Line 5"/>
            <p:cNvSpPr>
              <a:spLocks noChangeShapeType="1"/>
            </p:cNvSpPr>
            <p:nvPr/>
          </p:nvSpPr>
          <p:spPr bwMode="auto">
            <a:xfrm>
              <a:off x="1846090" y="1978643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7"/>
            <p:cNvSpPr>
              <a:spLocks noChangeShapeType="1"/>
            </p:cNvSpPr>
            <p:nvPr/>
          </p:nvSpPr>
          <p:spPr bwMode="auto">
            <a:xfrm>
              <a:off x="1834977" y="2978768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8"/>
            <p:cNvSpPr>
              <a:spLocks noChangeShapeType="1"/>
            </p:cNvSpPr>
            <p:nvPr/>
          </p:nvSpPr>
          <p:spPr bwMode="auto">
            <a:xfrm rot="16200000" flipH="1">
              <a:off x="1483754" y="4023603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882997" y="4049446"/>
                  <a:ext cx="490840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000" i="1" baseline="-25000" dirty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800" i="1" dirty="0"/>
                </a:p>
              </p:txBody>
            </p:sp>
          </mc:Choice>
          <mc:Fallback xmlns="">
            <p:sp>
              <p:nvSpPr>
                <p:cNvPr id="55" name="Text 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2997" y="4049446"/>
                  <a:ext cx="490840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397240" y="4043096"/>
                  <a:ext cx="48442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 baseline="-25000" dirty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800" i="1" dirty="0"/>
                </a:p>
              </p:txBody>
            </p:sp>
          </mc:Choice>
          <mc:Fallback xmlns="">
            <p:sp>
              <p:nvSpPr>
                <p:cNvPr id="56" name="Text 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97240" y="4043096"/>
                  <a:ext cx="484428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Line 11"/>
            <p:cNvSpPr>
              <a:spLocks noChangeShapeType="1"/>
            </p:cNvSpPr>
            <p:nvPr/>
          </p:nvSpPr>
          <p:spPr bwMode="auto">
            <a:xfrm rot="16200000" flipH="1">
              <a:off x="2213750" y="4024046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14"/>
            <p:cNvSpPr>
              <a:spLocks noChangeShapeType="1"/>
            </p:cNvSpPr>
            <p:nvPr/>
          </p:nvSpPr>
          <p:spPr bwMode="auto">
            <a:xfrm>
              <a:off x="1841806" y="3742799"/>
              <a:ext cx="4437" cy="4083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49"/>
                <p:cNvSpPr>
                  <a:spLocks noChangeArrowheads="1"/>
                </p:cNvSpPr>
                <p:nvPr/>
              </p:nvSpPr>
              <p:spPr bwMode="auto">
                <a:xfrm>
                  <a:off x="1420942" y="3445190"/>
                  <a:ext cx="838200" cy="28287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20942" y="3445190"/>
                  <a:ext cx="838200" cy="282877"/>
                </a:xfrm>
                <a:prstGeom prst="rect">
                  <a:avLst/>
                </a:prstGeom>
                <a:blipFill>
                  <a:blip r:embed="rId6"/>
                  <a:stretch>
                    <a:fillRect b="-10204"/>
                  </a:stretch>
                </a:blip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49"/>
                <p:cNvSpPr>
                  <a:spLocks noChangeArrowheads="1"/>
                </p:cNvSpPr>
                <p:nvPr/>
              </p:nvSpPr>
              <p:spPr bwMode="auto">
                <a:xfrm>
                  <a:off x="1426990" y="1627393"/>
                  <a:ext cx="838200" cy="341803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ctr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26990" y="1627393"/>
                  <a:ext cx="838200" cy="34180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FB36051-417F-4648-8ED6-A50EE4598725}"/>
              </a:ext>
            </a:extLst>
          </p:cNvPr>
          <p:cNvGrpSpPr/>
          <p:nvPr/>
        </p:nvGrpSpPr>
        <p:grpSpPr>
          <a:xfrm>
            <a:off x="4399999" y="1972294"/>
            <a:ext cx="1998671" cy="2470913"/>
            <a:chOff x="882997" y="1978643"/>
            <a:chExt cx="1998671" cy="2470913"/>
          </a:xfrm>
        </p:grpSpPr>
        <p:sp>
          <p:nvSpPr>
            <p:cNvPr id="78" name="Line 5">
              <a:extLst>
                <a:ext uri="{FF2B5EF4-FFF2-40B4-BE49-F238E27FC236}">
                  <a16:creationId xmlns:a16="http://schemas.microsoft.com/office/drawing/2014/main" id="{93F9C7F4-B3B6-4948-B7F7-4C0BE016F9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6090" y="1978643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7">
              <a:extLst>
                <a:ext uri="{FF2B5EF4-FFF2-40B4-BE49-F238E27FC236}">
                  <a16:creationId xmlns:a16="http://schemas.microsoft.com/office/drawing/2014/main" id="{6BE2522B-FC0C-F941-B1C6-77FF3C479D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4977" y="2978768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8">
              <a:extLst>
                <a:ext uri="{FF2B5EF4-FFF2-40B4-BE49-F238E27FC236}">
                  <a16:creationId xmlns:a16="http://schemas.microsoft.com/office/drawing/2014/main" id="{B212408F-13D5-1045-963F-02614F1152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483754" y="4023603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 Box 9">
                  <a:extLst>
                    <a:ext uri="{FF2B5EF4-FFF2-40B4-BE49-F238E27FC236}">
                      <a16:creationId xmlns:a16="http://schemas.microsoft.com/office/drawing/2014/main" id="{DB2A50FA-BBCD-5143-8F97-D0EB27ADB07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82997" y="4049446"/>
                  <a:ext cx="490840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0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800" i="1" dirty="0"/>
                </a:p>
              </p:txBody>
            </p:sp>
          </mc:Choice>
          <mc:Fallback xmlns="">
            <p:sp>
              <p:nvSpPr>
                <p:cNvPr id="81" name="Text Box 9">
                  <a:extLst>
                    <a:ext uri="{FF2B5EF4-FFF2-40B4-BE49-F238E27FC236}">
                      <a16:creationId xmlns:a16="http://schemas.microsoft.com/office/drawing/2014/main" id="{DB2A50FA-BBCD-5143-8F97-D0EB27ADB0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2997" y="4049446"/>
                  <a:ext cx="490840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 Box 10">
                  <a:extLst>
                    <a:ext uri="{FF2B5EF4-FFF2-40B4-BE49-F238E27FC236}">
                      <a16:creationId xmlns:a16="http://schemas.microsoft.com/office/drawing/2014/main" id="{CECD807F-3567-B340-8E75-6B926AA595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97240" y="4043096"/>
                  <a:ext cx="48442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800" i="1" dirty="0"/>
                </a:p>
              </p:txBody>
            </p:sp>
          </mc:Choice>
          <mc:Fallback xmlns="">
            <p:sp>
              <p:nvSpPr>
                <p:cNvPr id="82" name="Text Box 10">
                  <a:extLst>
                    <a:ext uri="{FF2B5EF4-FFF2-40B4-BE49-F238E27FC236}">
                      <a16:creationId xmlns:a16="http://schemas.microsoft.com/office/drawing/2014/main" id="{CECD807F-3567-B340-8E75-6B926AA595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97240" y="4043096"/>
                  <a:ext cx="484428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Line 11">
              <a:extLst>
                <a:ext uri="{FF2B5EF4-FFF2-40B4-BE49-F238E27FC236}">
                  <a16:creationId xmlns:a16="http://schemas.microsoft.com/office/drawing/2014/main" id="{13F37BF0-705F-EC40-B29D-180D273C933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2213750" y="4024046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4">
              <a:extLst>
                <a:ext uri="{FF2B5EF4-FFF2-40B4-BE49-F238E27FC236}">
                  <a16:creationId xmlns:a16="http://schemas.microsoft.com/office/drawing/2014/main" id="{4564E4AB-ABE9-E74C-8761-1BE8E73C75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1806" y="3742799"/>
              <a:ext cx="4437" cy="4083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9" name="Text Box 6">
            <a:extLst>
              <a:ext uri="{FF2B5EF4-FFF2-40B4-BE49-F238E27FC236}">
                <a16:creationId xmlns:a16="http://schemas.microsoft.com/office/drawing/2014/main" id="{639EE779-5B0F-494A-A79E-B10F490CC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391" y="3989945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sz="2800" dirty="0">
                <a:sym typeface="Symbol" charset="0"/>
              </a:rPr>
              <a:t></a:t>
            </a:r>
            <a:endParaRPr lang="en-US" sz="2800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67B10F5-9728-C745-B7E1-3C46B91F0EF9}"/>
              </a:ext>
            </a:extLst>
          </p:cNvPr>
          <p:cNvGrpSpPr/>
          <p:nvPr/>
        </p:nvGrpSpPr>
        <p:grpSpPr>
          <a:xfrm>
            <a:off x="7044350" y="1972725"/>
            <a:ext cx="1905772" cy="2423783"/>
            <a:chOff x="546103" y="1978643"/>
            <a:chExt cx="1905772" cy="2423783"/>
          </a:xfrm>
        </p:grpSpPr>
        <p:sp>
          <p:nvSpPr>
            <p:cNvPr id="92" name="Line 5">
              <a:extLst>
                <a:ext uri="{FF2B5EF4-FFF2-40B4-BE49-F238E27FC236}">
                  <a16:creationId xmlns:a16="http://schemas.microsoft.com/office/drawing/2014/main" id="{8E122634-8676-1E4E-9293-EFE87DACE1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6090" y="1978643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7">
              <a:extLst>
                <a:ext uri="{FF2B5EF4-FFF2-40B4-BE49-F238E27FC236}">
                  <a16:creationId xmlns:a16="http://schemas.microsoft.com/office/drawing/2014/main" id="{947B7546-B9B2-474F-B20A-05E55CBA66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4977" y="2978768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8">
              <a:extLst>
                <a:ext uri="{FF2B5EF4-FFF2-40B4-BE49-F238E27FC236}">
                  <a16:creationId xmlns:a16="http://schemas.microsoft.com/office/drawing/2014/main" id="{355E74BC-7CE7-6E4B-B6D4-3E1F2F80B84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483754" y="4023603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 Box 9">
                  <a:extLst>
                    <a:ext uri="{FF2B5EF4-FFF2-40B4-BE49-F238E27FC236}">
                      <a16:creationId xmlns:a16="http://schemas.microsoft.com/office/drawing/2014/main" id="{1B83D673-35A2-B741-9733-41525582755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46103" y="4002316"/>
                  <a:ext cx="722377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ℓ−1</m:t>
                            </m:r>
                          </m:sub>
                        </m:sSub>
                      </m:oMath>
                    </m:oMathPara>
                  </a14:m>
                  <a:endParaRPr lang="en-US" sz="2800" i="1" dirty="0"/>
                </a:p>
              </p:txBody>
            </p:sp>
          </mc:Choice>
          <mc:Fallback xmlns="">
            <p:sp>
              <p:nvSpPr>
                <p:cNvPr id="95" name="Text Box 9">
                  <a:extLst>
                    <a:ext uri="{FF2B5EF4-FFF2-40B4-BE49-F238E27FC236}">
                      <a16:creationId xmlns:a16="http://schemas.microsoft.com/office/drawing/2014/main" id="{1B83D673-35A2-B741-9733-4152558275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6103" y="4002316"/>
                  <a:ext cx="722377" cy="400110"/>
                </a:xfrm>
                <a:prstGeom prst="rect">
                  <a:avLst/>
                </a:prstGeom>
                <a:blipFill>
                  <a:blip r:embed="rId10"/>
                  <a:stretch>
                    <a:fillRect b="-307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Line 11">
              <a:extLst>
                <a:ext uri="{FF2B5EF4-FFF2-40B4-BE49-F238E27FC236}">
                  <a16:creationId xmlns:a16="http://schemas.microsoft.com/office/drawing/2014/main" id="{64824F9F-4F4E-4B48-8E64-0AA836A5FF8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2213750" y="4024046"/>
              <a:ext cx="0" cy="476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14">
              <a:extLst>
                <a:ext uri="{FF2B5EF4-FFF2-40B4-BE49-F238E27FC236}">
                  <a16:creationId xmlns:a16="http://schemas.microsoft.com/office/drawing/2014/main" id="{DC9C14B3-0D55-0F49-9652-7B9FF78169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1806" y="3742799"/>
              <a:ext cx="4437" cy="4083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3" name="Text Box 6">
            <a:extLst>
              <a:ext uri="{FF2B5EF4-FFF2-40B4-BE49-F238E27FC236}">
                <a16:creationId xmlns:a16="http://schemas.microsoft.com/office/drawing/2014/main" id="{75F31C02-7FF3-A143-9454-8CF4DD177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4818" y="3991833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sz="2800" dirty="0">
                <a:sym typeface="Symbol" charset="0"/>
              </a:rPr>
              <a:t>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5">
                <a:extLst>
                  <a:ext uri="{FF2B5EF4-FFF2-40B4-BE49-F238E27FC236}">
                    <a16:creationId xmlns:a16="http://schemas.microsoft.com/office/drawing/2014/main" id="{1E7D63C1-1F26-A72B-16FD-826D0F71AE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5636" y="2494364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latin typeface="Cambria Math" panose="02040503050406030204" pitchFamily="18" charset="0"/>
                        </a:rPr>
                        <m:t>E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" name="Text Box 5">
                <a:extLst>
                  <a:ext uri="{FF2B5EF4-FFF2-40B4-BE49-F238E27FC236}">
                    <a16:creationId xmlns:a16="http://schemas.microsoft.com/office/drawing/2014/main" id="{1E7D63C1-1F26-A72B-16FD-826D0F71A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5636" y="2494364"/>
                <a:ext cx="104844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5">
                <a:extLst>
                  <a:ext uri="{FF2B5EF4-FFF2-40B4-BE49-F238E27FC236}">
                    <a16:creationId xmlns:a16="http://schemas.microsoft.com/office/drawing/2014/main" id="{3BCB8F40-BBF6-D8B5-AC05-2B39D9E622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38376" y="2484425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latin typeface="Cambria Math" panose="02040503050406030204" pitchFamily="18" charset="0"/>
                        </a:rPr>
                        <m:t>E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" name="Text Box 5">
                <a:extLst>
                  <a:ext uri="{FF2B5EF4-FFF2-40B4-BE49-F238E27FC236}">
                    <a16:creationId xmlns:a16="http://schemas.microsoft.com/office/drawing/2014/main" id="{3BCB8F40-BBF6-D8B5-AC05-2B39D9E62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38376" y="2484425"/>
                <a:ext cx="104844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5A0163F5-0013-B04A-D66E-9B9222609A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15831" y="2479036"/>
                <a:ext cx="104844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latin typeface="Cambria Math" panose="02040503050406030204" pitchFamily="18" charset="0"/>
                        </a:rPr>
                        <m:t>E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5A0163F5-0013-B04A-D66E-9B9222609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15831" y="2479036"/>
                <a:ext cx="104844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49">
                <a:extLst>
                  <a:ext uri="{FF2B5EF4-FFF2-40B4-BE49-F238E27FC236}">
                    <a16:creationId xmlns:a16="http://schemas.microsoft.com/office/drawing/2014/main" id="{20E1A49F-4583-0C22-16F2-F9E0CF251E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4891" y="1627394"/>
                <a:ext cx="838200" cy="34180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49">
                <a:extLst>
                  <a:ext uri="{FF2B5EF4-FFF2-40B4-BE49-F238E27FC236}">
                    <a16:creationId xmlns:a16="http://schemas.microsoft.com/office/drawing/2014/main" id="{20E1A49F-4583-0C22-16F2-F9E0CF251E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4891" y="1627394"/>
                <a:ext cx="838200" cy="341803"/>
              </a:xfrm>
              <a:prstGeom prst="rect">
                <a:avLst/>
              </a:prstGeom>
              <a:blipFill>
                <a:blip r:embed="rId14"/>
                <a:stretch>
                  <a:fillRect r="-719"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49">
                <a:extLst>
                  <a:ext uri="{FF2B5EF4-FFF2-40B4-BE49-F238E27FC236}">
                    <a16:creationId xmlns:a16="http://schemas.microsoft.com/office/drawing/2014/main" id="{B5173412-6DC0-F5D1-52BD-75515E0822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52598" y="1633690"/>
                <a:ext cx="1392007" cy="34180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ℓ−1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49">
                <a:extLst>
                  <a:ext uri="{FF2B5EF4-FFF2-40B4-BE49-F238E27FC236}">
                    <a16:creationId xmlns:a16="http://schemas.microsoft.com/office/drawing/2014/main" id="{B5173412-6DC0-F5D1-52BD-75515E0822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52598" y="1633690"/>
                <a:ext cx="1392007" cy="341803"/>
              </a:xfrm>
              <a:prstGeom prst="rect">
                <a:avLst/>
              </a:prstGeom>
              <a:blipFill>
                <a:blip r:embed="rId15"/>
                <a:stretch>
                  <a:fillRect r="-4329" b="-17241"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49">
                <a:extLst>
                  <a:ext uri="{FF2B5EF4-FFF2-40B4-BE49-F238E27FC236}">
                    <a16:creationId xmlns:a16="http://schemas.microsoft.com/office/drawing/2014/main" id="{7EC37914-6523-4DD0-748B-06CBC19AA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38032" y="3459923"/>
                <a:ext cx="838200" cy="28287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49">
                <a:extLst>
                  <a:ext uri="{FF2B5EF4-FFF2-40B4-BE49-F238E27FC236}">
                    <a16:creationId xmlns:a16="http://schemas.microsoft.com/office/drawing/2014/main" id="{7EC37914-6523-4DD0-748B-06CBC19AA6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8032" y="3459923"/>
                <a:ext cx="838200" cy="282877"/>
              </a:xfrm>
              <a:prstGeom prst="rect">
                <a:avLst/>
              </a:prstGeom>
              <a:blipFill>
                <a:blip r:embed="rId16"/>
                <a:stretch>
                  <a:fillRect b="-12500"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49">
                <a:extLst>
                  <a:ext uri="{FF2B5EF4-FFF2-40B4-BE49-F238E27FC236}">
                    <a16:creationId xmlns:a16="http://schemas.microsoft.com/office/drawing/2014/main" id="{A4C9E5A9-ADD1-9B40-0205-7BC7ABB83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9501" y="3453573"/>
                <a:ext cx="838200" cy="28287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ℓ−1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49">
                <a:extLst>
                  <a:ext uri="{FF2B5EF4-FFF2-40B4-BE49-F238E27FC236}">
                    <a16:creationId xmlns:a16="http://schemas.microsoft.com/office/drawing/2014/main" id="{A4C9E5A9-ADD1-9B40-0205-7BC7ABB83C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9501" y="3453573"/>
                <a:ext cx="838200" cy="282877"/>
              </a:xfrm>
              <a:prstGeom prst="rect">
                <a:avLst/>
              </a:prstGeom>
              <a:blipFill>
                <a:blip r:embed="rId17"/>
                <a:stretch>
                  <a:fillRect b="-14583"/>
                </a:stretch>
              </a:blip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9">
                <a:extLst>
                  <a:ext uri="{FF2B5EF4-FFF2-40B4-BE49-F238E27FC236}">
                    <a16:creationId xmlns:a16="http://schemas.microsoft.com/office/drawing/2014/main" id="{A82D1204-567A-040F-69D2-01642B5CA8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64274" y="4035974"/>
                <a:ext cx="72237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ℓ−1</m:t>
                          </m:r>
                        </m:sub>
                      </m:sSub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10" name="Text Box 9">
                <a:extLst>
                  <a:ext uri="{FF2B5EF4-FFF2-40B4-BE49-F238E27FC236}">
                    <a16:creationId xmlns:a16="http://schemas.microsoft.com/office/drawing/2014/main" id="{A82D1204-567A-040F-69D2-01642B5CA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64274" y="4035974"/>
                <a:ext cx="722377" cy="400110"/>
              </a:xfrm>
              <a:prstGeom prst="rect">
                <a:avLst/>
              </a:prstGeom>
              <a:blipFill>
                <a:blip r:embed="rId18"/>
                <a:stretch>
                  <a:fillRect b="-151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67350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Some observations on the CTR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14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48477" y="1600200"/>
                <a:ext cx="11628783" cy="4798326"/>
              </a:xfrm>
            </p:spPr>
            <p:txBody>
              <a:bodyPr>
                <a:normAutofit fontScale="92500" lnSpcReduction="10000"/>
              </a:bodyPr>
              <a:lstStyle/>
              <a:p>
                <a:pPr marL="381000" indent="-381000" defTabSz="762000">
                  <a:buFont typeface="Arial"/>
                  <a:buChar char="•"/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CTR is effectively a stream cipher mode.</a:t>
                </a:r>
              </a:p>
              <a:p>
                <a:pPr marL="719138" lvl="1" indent="-358775" defTabSz="76200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It turns a block cipher into a stream cipher.</a:t>
                </a:r>
              </a:p>
              <a:p>
                <a:pPr marL="719138" lvl="1" indent="-358775" defTabSz="76200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Block ciphers are usually slower than dedicated stream cipher designs. </a:t>
                </a:r>
              </a:p>
              <a:p>
                <a:pPr marL="719138" lvl="1" indent="-358775" defTabSz="76200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Stream ciphers are still useful for certain applications (e.g., A5, Snow in mobile telecoms).</a:t>
                </a:r>
              </a:p>
              <a:p>
                <a:pPr marL="719138" lvl="1" indent="-358775" defTabSz="762000">
                  <a:buFont typeface="Arial"/>
                  <a:buChar char="•"/>
                </a:pPr>
                <a:endParaRPr lang="en-US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81000" indent="-381000" defTabSz="762000">
                  <a:buFont typeface="Arial"/>
                  <a:buChar char="•"/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Error propagation: bit-flip in the ciphertext leads to bit-flip in the plaintext.</a:t>
                </a:r>
              </a:p>
              <a:p>
                <a:pPr marL="719138" lvl="1" indent="-358775" defTabSz="76200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 CTR mode does not provide any integrity (as with any other stream cipher).</a:t>
                </a:r>
              </a:p>
              <a:p>
                <a:pPr marL="719138" lvl="1" indent="-358775" defTabSz="762000">
                  <a:buFont typeface="Arial"/>
                  <a:buChar char="•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Pop-quiz: Did CBC mode provide integrity?</a:t>
                </a:r>
              </a:p>
              <a:p>
                <a:pPr marL="719138" lvl="1" indent="-358775" defTabSz="762000">
                  <a:buFont typeface="Arial"/>
                  <a:buChar char="•"/>
                </a:pP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61938" indent="-358775" defTabSz="762000">
                  <a:buFont typeface="Arial"/>
                  <a:buChar char="•"/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Both encryption and decryption use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𝐄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𝒌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,⋅)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261938" indent="-358775" defTabSz="762000">
                  <a:buFont typeface="Arial"/>
                  <a:buChar char="•"/>
                </a:pP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61938" indent="-358775" defTabSz="762000">
                  <a:buFont typeface="Arial"/>
                  <a:buChar char="•"/>
                </a:pPr>
                <a:r>
                  <a:rPr lang="en-US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Security – 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 be analyzed subsequently.   </a:t>
                </a:r>
              </a:p>
            </p:txBody>
          </p:sp>
        </mc:Choice>
        <mc:Fallback xmlns="">
          <p:sp>
            <p:nvSpPr>
              <p:cNvPr id="5314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48477" y="1600200"/>
                <a:ext cx="11628783" cy="4798326"/>
              </a:xfrm>
              <a:blipFill>
                <a:blip r:embed="rId3"/>
                <a:stretch>
                  <a:fillRect l="-839" t="-2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03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93A7-5D11-5B18-44CB-62857771E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practice to provable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83D0A-4053-56A9-B1E3-568C13F87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5" y="1825625"/>
            <a:ext cx="11350487" cy="4351338"/>
          </a:xfrm>
        </p:spPr>
        <p:txBody>
          <a:bodyPr/>
          <a:lstStyle/>
          <a:p>
            <a:r>
              <a:rPr lang="en-US" dirty="0"/>
              <a:t>How do we prove that the above approaches yield IND-CPA secure SKE?</a:t>
            </a:r>
          </a:p>
          <a:p>
            <a:endParaRPr lang="en-US" dirty="0"/>
          </a:p>
          <a:p>
            <a:r>
              <a:rPr lang="en-US" dirty="0"/>
              <a:t>Does ECB mode yield IND-CPA secure SKE?</a:t>
            </a:r>
          </a:p>
          <a:p>
            <a:endParaRPr lang="en-US" dirty="0"/>
          </a:p>
          <a:p>
            <a:r>
              <a:rPr lang="en-US" dirty="0"/>
              <a:t>Does CTR mode yield IND-CPA secure SKE?</a:t>
            </a:r>
          </a:p>
        </p:txBody>
      </p:sp>
    </p:spTree>
    <p:extLst>
      <p:ext uri="{BB962C8B-B14F-4D97-AF65-F5344CB8AC3E}">
        <p14:creationId xmlns:p14="http://schemas.microsoft.com/office/powerpoint/2010/main" val="134857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FDFB-EE85-3B7E-5A4D-D79BB43B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1780-2909-1100-73B5-D8411A66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 ciphers and PRPs/PRFs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Symmetric-key encryption (SKE)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from PRF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 in practice: block cipher modes of operati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CRT mode yields IND-CPA-secure SKE: PRP-PRF switching lemma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2552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CTR mode yields IND-CPA secure SKE</a:t>
            </a:r>
          </a:p>
        </p:txBody>
      </p:sp>
    </p:spTree>
    <p:extLst>
      <p:ext uri="{BB962C8B-B14F-4D97-AF65-F5344CB8AC3E}">
        <p14:creationId xmlns:p14="http://schemas.microsoft.com/office/powerpoint/2010/main" val="12873111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93A7-5D11-5B18-44CB-62857771E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 simplified view of the CTR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D4BDA95-EE60-74CE-CEE9-E240DA0DF1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6470" y="1825625"/>
                <a:ext cx="10777330" cy="4351338"/>
              </a:xfrm>
            </p:spPr>
            <p:txBody>
              <a:bodyPr/>
              <a:lstStyle/>
              <a:p>
                <a:r>
                  <a:rPr lang="en-US" dirty="0"/>
                  <a:t>Assume a plaintext message consists of only one block</a:t>
                </a:r>
              </a:p>
              <a:p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a block cipher. The SKE scheme in CTR mode is as follows:</a:t>
                </a:r>
              </a:p>
              <a:p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𝐊𝐆𝐞𝐧</m:t>
                    </m:r>
                  </m:oMath>
                </a14:m>
                <a:r>
                  <a:rPr lang="en-US" sz="22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Select a uniformly random block cipher key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𝐄𝐧𝐜</m:t>
                    </m:r>
                  </m:oMath>
                </a14:m>
                <a:r>
                  <a:rPr lang="en-US" sz="22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Given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2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lang="en-US" sz="22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plaintext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2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choose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ctr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←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$</m:t>
                        </m:r>
                      </m:sub>
                    </m:sSub>
                    <m:sSup>
                      <m:sSup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output a ciphertext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</a:rPr>
                      <m:t>ctr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2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2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E</m:t>
                    </m:r>
                    <m:d>
                      <m:dPr>
                        <m:ctrlPr>
                          <a:rPr lang="en-US" sz="22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2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𝑘</m:t>
                        </m:r>
                        <m:r>
                          <a:rPr lang="en-US" sz="22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22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ctr</m:t>
                        </m:r>
                      </m:e>
                    </m:d>
                    <m:r>
                      <a:rPr lang="en-US" sz="22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⊕</m:t>
                    </m:r>
                    <m:r>
                      <a:rPr lang="en-US" sz="22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𝑚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sz="2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2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𝐃𝐞𝐜</m:t>
                    </m:r>
                  </m:oMath>
                </a14:m>
                <a:r>
                  <a:rPr lang="en-US" sz="22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Given</a:t>
                </a: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2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a </a:t>
                </a: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ciphertext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</a:rPr>
                      <m:t>ctr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output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𝑒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⊕</m:t>
                    </m:r>
                    <m:r>
                      <m:rPr>
                        <m:sty m:val="p"/>
                      </m:rPr>
                      <a:rPr lang="en-US" sz="2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E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2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ctr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D4BDA95-EE60-74CE-CEE9-E240DA0DF1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470" y="1825625"/>
                <a:ext cx="10777330" cy="4351338"/>
              </a:xfrm>
              <a:blipFill>
                <a:blip r:embed="rId2"/>
                <a:stretch>
                  <a:fillRect l="-1018" t="-2241"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36647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A74FB-195F-3CC9-07CE-74E73CB9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Theorems and Assumptions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43475C-4235-30E3-97BE-B4F2D195C0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Theorem-1:</a:t>
                </a:r>
                <a:r>
                  <a:rPr lang="en-US" dirty="0"/>
                  <a:t> Assuming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,⋅)}</m:t>
                    </m:r>
                  </m:oMath>
                </a14:m>
                <a:r>
                  <a:rPr lang="en-US" dirty="0"/>
                  <a:t> is a PRF, CTR mode is IND-CPA secure.</a:t>
                </a:r>
              </a:p>
              <a:p>
                <a:endParaRPr lang="en-US" dirty="0"/>
              </a:p>
              <a:p>
                <a:r>
                  <a:rPr lang="en-US" b="1" dirty="0"/>
                  <a:t>Assumption-1: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satisfies PRP-security.</a:t>
                </a:r>
              </a:p>
              <a:p>
                <a:endParaRPr lang="en-US" b="1" dirty="0"/>
              </a:p>
              <a:p>
                <a:r>
                  <a:rPr lang="en-US" dirty="0"/>
                  <a:t>How do we fill the gap?</a:t>
                </a:r>
                <a:r>
                  <a:rPr lang="en-US" b="1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43475C-4235-30E3-97BE-B4F2D195C0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910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PRP-PRF switching lemma</a:t>
            </a:r>
          </a:p>
        </p:txBody>
      </p:sp>
    </p:spTree>
    <p:extLst>
      <p:ext uri="{BB962C8B-B14F-4D97-AF65-F5344CB8AC3E}">
        <p14:creationId xmlns:p14="http://schemas.microsoft.com/office/powerpoint/2010/main" val="15518218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B00D48C-311C-B6A1-C8DE-A8FB692D4DC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Recap: PRF-security for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{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,⋅)}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B00D48C-311C-B6A1-C8DE-A8FB692D4D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4">
            <a:extLst>
              <a:ext uri="{FF2B5EF4-FFF2-40B4-BE49-F238E27FC236}">
                <a16:creationId xmlns:a16="http://schemas.microsoft.com/office/drawing/2014/main" id="{BF655C42-3A18-5D68-48DF-2035D12BD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518" y="3222154"/>
            <a:ext cx="1981200" cy="14471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b="0" dirty="0"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endParaRPr lang="en-GB" sz="20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blipFill>
                <a:blip r:embed="rId3"/>
                <a:stretch>
                  <a:fillRect l="-3754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9">
            <a:extLst>
              <a:ext uri="{FF2B5EF4-FFF2-40B4-BE49-F238E27FC236}">
                <a16:creationId xmlns:a16="http://schemas.microsoft.com/office/drawing/2014/main" id="{6693E707-1902-6109-B43A-7E15C1403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3289082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𝑥</m:t>
                      </m:r>
                      <m:r>
                        <a:rPr lang="en-GB" sz="2000" b="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</m:oMath>
                  </m:oMathPara>
                </a14:m>
                <a:endParaRPr lang="en-GB" sz="2000" b="0" i="1" baseline="-25000" dirty="0">
                  <a:cs typeface="Corbel"/>
                </a:endParaRPr>
              </a:p>
            </p:txBody>
          </p:sp>
        </mc:Choice>
        <mc:Fallback xmlns="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11">
            <a:extLst>
              <a:ext uri="{FF2B5EF4-FFF2-40B4-BE49-F238E27FC236}">
                <a16:creationId xmlns:a16="http://schemas.microsoft.com/office/drawing/2014/main" id="{123DA698-5CD5-5E8B-35AE-FFCD9183E9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367026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𝑦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</m:oMath>
                  </m:oMathPara>
                </a14:m>
                <a:endParaRPr lang="en-GB" sz="2000" b="0" i="1" baseline="-25000" dirty="0">
                  <a:cs typeface="Corbel"/>
                </a:endParaRPr>
              </a:p>
            </p:txBody>
          </p:sp>
        </mc:Choice>
        <mc:Fallback xmlns="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blipFill>
                <a:blip r:embed="rId5"/>
                <a:stretch>
                  <a:fillRect b="-109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ine 14">
            <a:extLst>
              <a:ext uri="{FF2B5EF4-FFF2-40B4-BE49-F238E27FC236}">
                <a16:creationId xmlns:a16="http://schemas.microsoft.com/office/drawing/2014/main" id="{51C04765-CC1F-CB5B-A01B-2703EFBFC5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6158" y="4693739"/>
            <a:ext cx="0" cy="30425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id="{3F7B6970-FE2D-18CF-2EF8-6727913466E1}"/>
              </a:ext>
            </a:extLst>
          </p:cNvPr>
          <p:cNvGrpSpPr>
            <a:grpSpLocks/>
          </p:cNvGrpSpPr>
          <p:nvPr/>
        </p:nvGrpSpPr>
        <p:grpSpPr bwMode="auto">
          <a:xfrm>
            <a:off x="3510122" y="4675859"/>
            <a:ext cx="1130302" cy="984460"/>
            <a:chOff x="1152" y="2909"/>
            <a:chExt cx="712" cy="1173"/>
          </a:xfrm>
        </p:grpSpPr>
        <p:sp>
          <p:nvSpPr>
            <p:cNvPr id="12" name="Line 15">
              <a:extLst>
                <a:ext uri="{FF2B5EF4-FFF2-40B4-BE49-F238E27FC236}">
                  <a16:creationId xmlns:a16="http://schemas.microsoft.com/office/drawing/2014/main" id="{81670118-308F-9E62-462F-B9F0DECDA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p:sp>
          <p:nvSpPr>
            <p:cNvPr id="13" name="Line 16">
              <a:extLst>
                <a:ext uri="{FF2B5EF4-FFF2-40B4-BE49-F238E27FC236}">
                  <a16:creationId xmlns:a16="http://schemas.microsoft.com/office/drawing/2014/main" id="{097FAA2A-E7CC-E4A9-C52D-3AE4661105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b="0" i="1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BC868D-B7CC-ED14-C79B-03C533228611}"/>
              </a:ext>
            </a:extLst>
          </p:cNvPr>
          <p:cNvGrpSpPr/>
          <p:nvPr/>
        </p:nvGrpSpPr>
        <p:grpSpPr>
          <a:xfrm>
            <a:off x="8197262" y="2533176"/>
            <a:ext cx="2033691" cy="1142199"/>
            <a:chOff x="5776146" y="1450344"/>
            <a:chExt cx="1981200" cy="1332111"/>
          </a:xfrm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CF5A40BB-98AE-4DE6-7F1B-299308BA0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1450344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 =0</m:t>
                      </m:r>
                    </m:oMath>
                  </a14:m>
                  <a:r>
                    <a:rPr lang="en-GB" sz="2000" b="0" i="1" dirty="0">
                      <a:cs typeface="Corbel"/>
                    </a:rPr>
                    <a:t>:</a:t>
                  </a:r>
                  <a:endParaRPr lang="en-GB" sz="2000" b="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blipFill>
                  <a:blip r:embed="rId7"/>
                  <a:stretch>
                    <a:fillRect t="-9231" r="-5229" b="-2769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𝑦</m:t>
                        </m:r>
                        <m:r>
                          <a:rPr lang="en-GB" sz="2000" i="1" baseline="-25000" dirty="0" err="1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(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𝑘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𝑥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lang="en-GB" sz="2000" b="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blipFill>
                  <a:blip r:embed="rId8"/>
                  <a:stretch>
                    <a:fillRect b="-1363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9B6AF570-518B-FCA4-D5F5-75841546A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79963" cy="3469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GB" sz="2000" b="0" i="1" baseline="30000" dirty="0">
                <a:cs typeface="Corbel"/>
              </a:endParaRPr>
            </a:p>
          </p:txBody>
        </p:sp>
      </p:grpSp>
      <p:pic>
        <p:nvPicPr>
          <p:cNvPr id="21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EF4CEA75-D518-2910-02EB-E9A709C1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31" y="3322038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F3C9C27-D4BC-B87B-6D87-39EC6538B6E9}"/>
              </a:ext>
            </a:extLst>
          </p:cNvPr>
          <p:cNvGrpSpPr/>
          <p:nvPr/>
        </p:nvGrpSpPr>
        <p:grpSpPr>
          <a:xfrm>
            <a:off x="8204686" y="4202280"/>
            <a:ext cx="2033692" cy="1175555"/>
            <a:chOff x="5776146" y="3836733"/>
            <a:chExt cx="1981200" cy="13321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7C9E39-070F-B65A-CC15-82E802ADCF19}"/>
                </a:ext>
              </a:extLst>
            </p:cNvPr>
            <p:cNvSpPr/>
            <p:nvPr/>
          </p:nvSpPr>
          <p:spPr>
            <a:xfrm>
              <a:off x="6297985" y="4318123"/>
              <a:ext cx="179963" cy="62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i="1" baseline="30000" dirty="0">
                <a:cs typeface="Corbel"/>
              </a:endParaRPr>
            </a:p>
            <a:p>
              <a:endParaRPr lang="en-US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F0C451E3-8A0D-8DC3-EEA5-F6D5E3B5C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3836733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 =1</m:t>
                      </m:r>
                    </m:oMath>
                  </a14:m>
                  <a:r>
                    <a:rPr lang="en-GB" sz="2000" b="0" i="1" dirty="0">
                      <a:cs typeface="Corbel"/>
                    </a:rPr>
                    <a:t>:</a:t>
                  </a:r>
                  <a:endParaRPr lang="en-GB" sz="2000" baseline="-25000" dirty="0">
                    <a:cs typeface="Corbel"/>
                  </a:endParaRPr>
                </a:p>
                <a:p>
                  <a:pPr>
                    <a:defRPr/>
                  </a:pPr>
                  <a:endParaRPr lang="en-GB" sz="2000" b="0" u="sng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blipFill>
                  <a:blip r:embed="rId10"/>
                  <a:stretch>
                    <a:fillRect t="-4274" r="-588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39365" y="4527345"/>
                  <a:ext cx="1363177" cy="4533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𝑦</m:t>
                        </m:r>
                        <m:r>
                          <a:rPr lang="en-GB" sz="2000" i="1" baseline="-25000" dirty="0" err="1" smtClean="0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=</m:t>
                        </m:r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(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𝑥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lang="en-GB" sz="2000" b="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39365" y="4527345"/>
                  <a:ext cx="1363177" cy="453395"/>
                </a:xfrm>
                <a:prstGeom prst="rect">
                  <a:avLst/>
                </a:prstGeom>
                <a:blipFill>
                  <a:blip r:embed="rId11"/>
                  <a:stretch>
                    <a:fillRect b="-1515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Left Brace 26">
            <a:extLst>
              <a:ext uri="{FF2B5EF4-FFF2-40B4-BE49-F238E27FC236}">
                <a16:creationId xmlns:a16="http://schemas.microsoft.com/office/drawing/2014/main" id="{91A460C7-DD16-3CA2-4289-97A825BA197F}"/>
              </a:ext>
            </a:extLst>
          </p:cNvPr>
          <p:cNvSpPr/>
          <p:nvPr/>
        </p:nvSpPr>
        <p:spPr>
          <a:xfrm>
            <a:off x="7790257" y="2329029"/>
            <a:ext cx="359997" cy="3186853"/>
          </a:xfrm>
          <a:prstGeom prst="leftBrace">
            <a:avLst>
              <a:gd name="adj1" fmla="val 95823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91C65C2-5335-F7AE-4CAD-584C7CF8EC5F}"/>
              </a:ext>
            </a:extLst>
          </p:cNvPr>
          <p:cNvCxnSpPr/>
          <p:nvPr/>
        </p:nvCxnSpPr>
        <p:spPr>
          <a:xfrm>
            <a:off x="8218928" y="3011909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DD3EEF1-80CD-F943-E42F-A56EFC192715}"/>
              </a:ext>
            </a:extLst>
          </p:cNvPr>
          <p:cNvCxnSpPr/>
          <p:nvPr/>
        </p:nvCxnSpPr>
        <p:spPr>
          <a:xfrm>
            <a:off x="8197266" y="4726857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2042290"/>
                <a:ext cx="3050066" cy="700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←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Corbel"/>
                        </a:rPr>
                        <m:t>$ 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lang="en-US" sz="2000" b="0" i="1" baseline="30000" dirty="0" smtClean="0">
                          <a:latin typeface="Cambria Math" panose="02040503050406030204" pitchFamily="18" charset="0"/>
                          <a:cs typeface="Corbel"/>
                        </a:rPr>
                        <m:t>ℓ</m:t>
                      </m:r>
                    </m:oMath>
                  </m:oMathPara>
                </a14:m>
                <a:endParaRPr lang="en-US" sz="2000" i="1" baseline="30000" dirty="0">
                  <a:latin typeface="Cambria Math" panose="02040503050406030204" pitchFamily="18" charset="0"/>
                  <a:cs typeface="Corbel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 ←</m:t>
                      </m:r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$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Func</m:t>
                      </m:r>
                      <m:r>
                        <a:rPr lang="en-GB" sz="2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[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lang="en-GB" sz="2000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𝑛</m:t>
                      </m:r>
                      <m:r>
                        <a:rPr lang="en-US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lang="en-US" sz="2000" b="0" i="1" baseline="30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𝑛</m:t>
                      </m:r>
                      <m:r>
                        <a:rPr lang="en-GB" sz="2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]</m:t>
                      </m:r>
                    </m:oMath>
                  </m:oMathPara>
                </a14:m>
                <a:endParaRPr lang="en-GB" sz="2000" b="0" u="sng" dirty="0">
                  <a:solidFill>
                    <a:srgbClr val="FF0000"/>
                  </a:solidFill>
                  <a:cs typeface="Corbel"/>
                </a:endParaRPr>
              </a:p>
            </p:txBody>
          </p:sp>
        </mc:Choice>
        <mc:Fallback xmlns="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2042290"/>
                <a:ext cx="3050066" cy="700769"/>
              </a:xfrm>
              <a:prstGeom prst="rect">
                <a:avLst/>
              </a:prstGeom>
              <a:blipFill>
                <a:blip r:embed="rId12"/>
                <a:stretch>
                  <a:fillRect l="-1000" b="-869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b="0" u="sng" dirty="0">
                    <a:cs typeface="Corbel"/>
                  </a:rPr>
                  <a:t>Setup: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dirty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←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Corbel"/>
                        </a:rPr>
                        <m:t>$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{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0,1}</m:t>
                      </m:r>
                    </m:oMath>
                  </m:oMathPara>
                </a14:m>
                <a:endParaRPr lang="en-GB" sz="2000" b="0" u="sng" dirty="0">
                  <a:cs typeface="Corbel"/>
                </a:endParaRPr>
              </a:p>
            </p:txBody>
          </p:sp>
        </mc:Choice>
        <mc:Fallback xmlns="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blipFill>
                <a:blip r:embed="rId13"/>
                <a:stretch>
                  <a:fillRect l="-4641" t="-5172" b="-775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ine 9">
            <a:extLst>
              <a:ext uri="{FF2B5EF4-FFF2-40B4-BE49-F238E27FC236}">
                <a16:creationId xmlns:a16="http://schemas.microsoft.com/office/drawing/2014/main" id="{4C15A08A-B0BA-789B-CAA6-6D10D0C8F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4222974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𝑥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2</m:t>
                      </m:r>
                    </m:oMath>
                  </m:oMathPara>
                </a14:m>
                <a:endParaRPr lang="en-GB" sz="2000" b="0" i="1" baseline="-25000" dirty="0">
                  <a:cs typeface="Corbel"/>
                </a:endParaRPr>
              </a:p>
            </p:txBody>
          </p:sp>
        </mc:Choice>
        <mc:Fallback xmlns="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blipFill>
                <a:blip r:embed="rId14"/>
                <a:stretch>
                  <a:fillRect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Line 11">
            <a:extLst>
              <a:ext uri="{FF2B5EF4-FFF2-40B4-BE49-F238E27FC236}">
                <a16:creationId xmlns:a16="http://schemas.microsoft.com/office/drawing/2014/main" id="{CA19A40C-03DA-8E43-1A93-D24CF9FCDB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4594000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𝑦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2</m:t>
                      </m:r>
                    </m:oMath>
                  </m:oMathPara>
                </a14:m>
                <a:endParaRPr lang="en-GB" sz="2000" b="0" i="1" baseline="-25000" dirty="0">
                  <a:cs typeface="Corbel"/>
                </a:endParaRPr>
              </a:p>
            </p:txBody>
          </p:sp>
        </mc:Choice>
        <mc:Fallback xmlns="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blipFill>
                <a:blip r:embed="rId15"/>
                <a:stretch>
                  <a:fillRect b="-10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/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</a:rPr>
                  <a:t>makes up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</a:rPr>
                  <a:t>queries</a:t>
                </a:r>
                <a:endParaRPr lang="en-GB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blipFill>
                <a:blip r:embed="rId16"/>
                <a:stretch>
                  <a:fillRect t="-5660" r="-181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0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b="0" i="1" dirty="0">
                          <a:latin typeface="Cambria Math" panose="02040503050406030204" pitchFamily="18" charset="0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0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.</m:t>
                      </m:r>
                    </m:oMath>
                  </m:oMathPara>
                </a14:m>
                <a:endParaRPr lang="en-GB" sz="20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/>
              <p:nvPr/>
            </p:nvSpPr>
            <p:spPr>
              <a:xfrm>
                <a:off x="6379185" y="1539595"/>
                <a:ext cx="4170828" cy="7078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  <a:cs typeface="Corbel"/>
                      </a:rPr>
                      <m:t>Func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Corbel"/>
                      </a:rPr>
                      <m:t>[</m:t>
                    </m:r>
                    <m:d>
                      <m:dPr>
                        <m:begChr m:val="{"/>
                        <m:endChr m:val="}"/>
                        <m:ctrlP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GB" sz="2000" i="1" baseline="30000" dirty="0">
                        <a:latin typeface="Cambria Math" panose="02040503050406030204" pitchFamily="18" charset="0"/>
                        <a:cs typeface="Corbel"/>
                      </a:rPr>
                      <m:t>𝑛</m:t>
                    </m:r>
                    <m:r>
                      <a:rPr lang="en-US" sz="2000" i="1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US" sz="2000" i="1" baseline="30000" dirty="0">
                        <a:latin typeface="Cambria Math" panose="02040503050406030204" pitchFamily="18" charset="0"/>
                        <a:cs typeface="Corbel"/>
                      </a:rPr>
                      <m:t>𝑚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Corbel"/>
                      </a:rPr>
                      <m:t>] </m:t>
                    </m:r>
                  </m:oMath>
                </a14:m>
                <a:r>
                  <a:rPr lang="en-US" sz="2000" dirty="0"/>
                  <a:t>is the set of </a:t>
                </a:r>
                <a:r>
                  <a:rPr lang="en-US" sz="2000" dirty="0">
                    <a:solidFill>
                      <a:srgbClr val="FF0000"/>
                    </a:solidFill>
                  </a:rPr>
                  <a:t>all functions from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{0,1}</m:t>
                    </m:r>
                    <m:r>
                      <a:rPr lang="en-GB" sz="2000" i="1" baseline="30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to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US" sz="2000" b="0" i="1" baseline="30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𝑛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185" y="1539595"/>
                <a:ext cx="4170828" cy="707886"/>
              </a:xfrm>
              <a:prstGeom prst="rect">
                <a:avLst/>
              </a:prstGeom>
              <a:blipFill>
                <a:blip r:embed="rId18"/>
                <a:stretch>
                  <a:fillRect l="-1460" t="-5172" r="-1314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66868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keyed function family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said to realize a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𝝐</m:t>
                    </m:r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-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PRF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if, for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all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distinguishers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running in time 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making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queries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RF</m:t>
                          </m:r>
                        </m:sup>
                      </m:sSubSup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4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≤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𝜖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(concrete)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180B41D3-18B8-29C9-F84B-F99DBF96081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Recap: PRF-security for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{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,⋅)}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180B41D3-18B8-29C9-F84B-F99DBF9608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  <a:blipFill>
                <a:blip r:embed="rId3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93929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B00D48C-311C-B6A1-C8DE-A8FB692D4DC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Recap: PRP-security of </a:t>
                </a:r>
                <a14:m>
                  <m:oMath xmlns:m="http://schemas.openxmlformats.org/officeDocument/2006/math">
                    <m:r>
                      <a:rPr lang="en-US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B00D48C-311C-B6A1-C8DE-A8FB692D4D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4">
            <a:extLst>
              <a:ext uri="{FF2B5EF4-FFF2-40B4-BE49-F238E27FC236}">
                <a16:creationId xmlns:a16="http://schemas.microsoft.com/office/drawing/2014/main" id="{BF655C42-3A18-5D68-48DF-2035D12BD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518" y="3222154"/>
            <a:ext cx="1981200" cy="14471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b="0" dirty="0"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endParaRPr lang="en-GB" sz="20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blipFill>
                <a:blip r:embed="rId3"/>
                <a:stretch>
                  <a:fillRect l="-3754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9">
            <a:extLst>
              <a:ext uri="{FF2B5EF4-FFF2-40B4-BE49-F238E27FC236}">
                <a16:creationId xmlns:a16="http://schemas.microsoft.com/office/drawing/2014/main" id="{6693E707-1902-6109-B43A-7E15C1403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3289082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𝑥</m:t>
                      </m:r>
                      <m:r>
                        <a:rPr lang="en-GB" sz="2000" b="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</m:oMath>
                  </m:oMathPara>
                </a14:m>
                <a:endParaRPr lang="en-GB" sz="2000" b="0" i="1" baseline="-25000" dirty="0">
                  <a:cs typeface="Corbel"/>
                </a:endParaRPr>
              </a:p>
            </p:txBody>
          </p:sp>
        </mc:Choice>
        <mc:Fallback xmlns="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11">
            <a:extLst>
              <a:ext uri="{FF2B5EF4-FFF2-40B4-BE49-F238E27FC236}">
                <a16:creationId xmlns:a16="http://schemas.microsoft.com/office/drawing/2014/main" id="{123DA698-5CD5-5E8B-35AE-FFCD9183E9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367026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𝑦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</m:oMath>
                  </m:oMathPara>
                </a14:m>
                <a:endParaRPr lang="en-GB" sz="2000" b="0" i="1" baseline="-25000" dirty="0">
                  <a:cs typeface="Corbel"/>
                </a:endParaRPr>
              </a:p>
            </p:txBody>
          </p:sp>
        </mc:Choice>
        <mc:Fallback xmlns="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blipFill>
                <a:blip r:embed="rId5"/>
                <a:stretch>
                  <a:fillRect b="-109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ine 14">
            <a:extLst>
              <a:ext uri="{FF2B5EF4-FFF2-40B4-BE49-F238E27FC236}">
                <a16:creationId xmlns:a16="http://schemas.microsoft.com/office/drawing/2014/main" id="{51C04765-CC1F-CB5B-A01B-2703EFBFC5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6158" y="4693739"/>
            <a:ext cx="0" cy="30425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id="{3F7B6970-FE2D-18CF-2EF8-6727913466E1}"/>
              </a:ext>
            </a:extLst>
          </p:cNvPr>
          <p:cNvGrpSpPr>
            <a:grpSpLocks/>
          </p:cNvGrpSpPr>
          <p:nvPr/>
        </p:nvGrpSpPr>
        <p:grpSpPr bwMode="auto">
          <a:xfrm>
            <a:off x="3510122" y="4675859"/>
            <a:ext cx="1130302" cy="984460"/>
            <a:chOff x="1152" y="2909"/>
            <a:chExt cx="712" cy="1173"/>
          </a:xfrm>
        </p:grpSpPr>
        <p:sp>
          <p:nvSpPr>
            <p:cNvPr id="12" name="Line 15">
              <a:extLst>
                <a:ext uri="{FF2B5EF4-FFF2-40B4-BE49-F238E27FC236}">
                  <a16:creationId xmlns:a16="http://schemas.microsoft.com/office/drawing/2014/main" id="{81670118-308F-9E62-462F-B9F0DECDA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p:sp>
          <p:nvSpPr>
            <p:cNvPr id="13" name="Line 16">
              <a:extLst>
                <a:ext uri="{FF2B5EF4-FFF2-40B4-BE49-F238E27FC236}">
                  <a16:creationId xmlns:a16="http://schemas.microsoft.com/office/drawing/2014/main" id="{097FAA2A-E7CC-E4A9-C52D-3AE4661105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b="0" i="1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BC868D-B7CC-ED14-C79B-03C533228611}"/>
              </a:ext>
            </a:extLst>
          </p:cNvPr>
          <p:cNvGrpSpPr/>
          <p:nvPr/>
        </p:nvGrpSpPr>
        <p:grpSpPr>
          <a:xfrm>
            <a:off x="8197262" y="2533176"/>
            <a:ext cx="2033691" cy="1142199"/>
            <a:chOff x="5776146" y="1450344"/>
            <a:chExt cx="1981200" cy="1332111"/>
          </a:xfrm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CF5A40BB-98AE-4DE6-7F1B-299308BA0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1450344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 =0</m:t>
                      </m:r>
                    </m:oMath>
                  </a14:m>
                  <a:r>
                    <a:rPr lang="en-GB" sz="2000" b="0" i="1" dirty="0">
                      <a:cs typeface="Corbel"/>
                    </a:rPr>
                    <a:t>:</a:t>
                  </a:r>
                  <a:endParaRPr lang="en-GB" sz="2000" b="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blipFill>
                  <a:blip r:embed="rId7"/>
                  <a:stretch>
                    <a:fillRect t="-9231" r="-5229" b="-2769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𝑦</m:t>
                        </m:r>
                        <m:r>
                          <a:rPr lang="en-GB" sz="2000" i="1" baseline="-25000" dirty="0" err="1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(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𝑘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𝑥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lang="en-GB" sz="2000" b="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blipFill>
                  <a:blip r:embed="rId8"/>
                  <a:stretch>
                    <a:fillRect b="-1363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9B6AF570-518B-FCA4-D5F5-75841546A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79963" cy="3469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GB" sz="2000" b="0" i="1" baseline="30000" dirty="0">
                <a:cs typeface="Corbel"/>
              </a:endParaRPr>
            </a:p>
          </p:txBody>
        </p:sp>
      </p:grpSp>
      <p:pic>
        <p:nvPicPr>
          <p:cNvPr id="21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EF4CEA75-D518-2910-02EB-E9A709C1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31" y="3322038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F3C9C27-D4BC-B87B-6D87-39EC6538B6E9}"/>
              </a:ext>
            </a:extLst>
          </p:cNvPr>
          <p:cNvGrpSpPr/>
          <p:nvPr/>
        </p:nvGrpSpPr>
        <p:grpSpPr>
          <a:xfrm>
            <a:off x="8204686" y="4202280"/>
            <a:ext cx="2033692" cy="1175555"/>
            <a:chOff x="5776146" y="3836733"/>
            <a:chExt cx="1981200" cy="13321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7C9E39-070F-B65A-CC15-82E802ADCF19}"/>
                </a:ext>
              </a:extLst>
            </p:cNvPr>
            <p:cNvSpPr/>
            <p:nvPr/>
          </p:nvSpPr>
          <p:spPr>
            <a:xfrm>
              <a:off x="6297985" y="4318123"/>
              <a:ext cx="179963" cy="62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i="1" baseline="30000" dirty="0">
                <a:cs typeface="Corbel"/>
              </a:endParaRPr>
            </a:p>
            <a:p>
              <a:endParaRPr lang="en-US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F0C451E3-8A0D-8DC3-EEA5-F6D5E3B5C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3836733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 =1</m:t>
                      </m:r>
                    </m:oMath>
                  </a14:m>
                  <a:r>
                    <a:rPr lang="en-GB" sz="2000" b="0" i="1" dirty="0">
                      <a:cs typeface="Corbel"/>
                    </a:rPr>
                    <a:t>:</a:t>
                  </a:r>
                  <a:endParaRPr lang="en-GB" sz="2000" baseline="-25000" dirty="0">
                    <a:cs typeface="Corbel"/>
                  </a:endParaRPr>
                </a:p>
                <a:p>
                  <a:pPr>
                    <a:defRPr/>
                  </a:pPr>
                  <a:endParaRPr lang="en-GB" sz="2000" b="0" u="sng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blipFill>
                  <a:blip r:embed="rId10"/>
                  <a:stretch>
                    <a:fillRect t="-4274" r="-588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39365" y="4527345"/>
                  <a:ext cx="1426828" cy="4533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𝑦</m:t>
                        </m:r>
                        <m:r>
                          <a:rPr lang="en-GB" sz="2000" i="1" baseline="-25000" dirty="0" err="1" smtClean="0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= </m:t>
                        </m:r>
                        <m:r>
                          <a:rPr lang="en-GB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(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𝑥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  <m:r>
                          <a:rPr lang="en-GB" sz="2000" b="0" i="1" dirty="0">
                            <a:latin typeface="Cambria Math" panose="02040503050406030204" pitchFamily="18" charset="0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lang="en-GB" sz="2000" b="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39365" y="4527345"/>
                  <a:ext cx="1426828" cy="453395"/>
                </a:xfrm>
                <a:prstGeom prst="rect">
                  <a:avLst/>
                </a:prstGeom>
                <a:blipFill>
                  <a:blip r:embed="rId11"/>
                  <a:stretch>
                    <a:fillRect b="-1515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Left Brace 26">
            <a:extLst>
              <a:ext uri="{FF2B5EF4-FFF2-40B4-BE49-F238E27FC236}">
                <a16:creationId xmlns:a16="http://schemas.microsoft.com/office/drawing/2014/main" id="{91A460C7-DD16-3CA2-4289-97A825BA197F}"/>
              </a:ext>
            </a:extLst>
          </p:cNvPr>
          <p:cNvSpPr/>
          <p:nvPr/>
        </p:nvSpPr>
        <p:spPr>
          <a:xfrm>
            <a:off x="7790257" y="2329029"/>
            <a:ext cx="359997" cy="3186853"/>
          </a:xfrm>
          <a:prstGeom prst="leftBrace">
            <a:avLst>
              <a:gd name="adj1" fmla="val 95823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91C65C2-5335-F7AE-4CAD-584C7CF8EC5F}"/>
              </a:ext>
            </a:extLst>
          </p:cNvPr>
          <p:cNvCxnSpPr/>
          <p:nvPr/>
        </p:nvCxnSpPr>
        <p:spPr>
          <a:xfrm>
            <a:off x="8218928" y="3011909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DD3EEF1-80CD-F943-E42F-A56EFC192715}"/>
              </a:ext>
            </a:extLst>
          </p:cNvPr>
          <p:cNvCxnSpPr/>
          <p:nvPr/>
        </p:nvCxnSpPr>
        <p:spPr>
          <a:xfrm>
            <a:off x="8197266" y="4726857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2042290"/>
                <a:ext cx="2444965" cy="700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←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Corbel"/>
                        </a:rPr>
                        <m:t>$ 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lang="en-US" sz="2000" b="0" i="1" baseline="30000" dirty="0" smtClean="0">
                          <a:latin typeface="Cambria Math" panose="02040503050406030204" pitchFamily="18" charset="0"/>
                          <a:cs typeface="Corbel"/>
                        </a:rPr>
                        <m:t>ℓ</m:t>
                      </m:r>
                    </m:oMath>
                  </m:oMathPara>
                </a14:m>
                <a:endParaRPr lang="en-US" sz="2000" i="1" baseline="30000" dirty="0">
                  <a:latin typeface="Cambria Math" panose="02040503050406030204" pitchFamily="18" charset="0"/>
                  <a:cs typeface="Corbel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 ←</m:t>
                      </m:r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$ </m:t>
                      </m:r>
                      <m:r>
                        <m:rPr>
                          <m:sty m:val="p"/>
                        </m:rPr>
                        <a:rPr lang="en-GB" sz="200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Perms</m:t>
                      </m:r>
                      <m:r>
                        <a:rPr lang="en-GB" sz="2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[{0,1}</m:t>
                      </m:r>
                      <m:r>
                        <a:rPr lang="en-GB" sz="2000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𝑛</m:t>
                      </m:r>
                      <m:r>
                        <a:rPr lang="en-GB" sz="2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orbel"/>
                        </a:rPr>
                        <m:t>]</m:t>
                      </m:r>
                    </m:oMath>
                  </m:oMathPara>
                </a14:m>
                <a:endParaRPr lang="en-GB" sz="2000" b="0" u="sng" dirty="0">
                  <a:solidFill>
                    <a:srgbClr val="FF0000"/>
                  </a:solidFill>
                  <a:cs typeface="Corbel"/>
                </a:endParaRPr>
              </a:p>
            </p:txBody>
          </p:sp>
        </mc:Choice>
        <mc:Fallback xmlns="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2042290"/>
                <a:ext cx="2444965" cy="700769"/>
              </a:xfrm>
              <a:prstGeom prst="rect">
                <a:avLst/>
              </a:prstGeom>
              <a:blipFill>
                <a:blip r:embed="rId12"/>
                <a:stretch>
                  <a:fillRect b="-869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b="0" u="sng" dirty="0">
                    <a:cs typeface="Corbel"/>
                  </a:rPr>
                  <a:t>Setup: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dirty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←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Corbel"/>
                        </a:rPr>
                        <m:t>$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{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0,1}</m:t>
                      </m:r>
                    </m:oMath>
                  </m:oMathPara>
                </a14:m>
                <a:endParaRPr lang="en-GB" sz="2000" b="0" u="sng" dirty="0">
                  <a:cs typeface="Corbel"/>
                </a:endParaRPr>
              </a:p>
            </p:txBody>
          </p:sp>
        </mc:Choice>
        <mc:Fallback xmlns="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blipFill>
                <a:blip r:embed="rId13"/>
                <a:stretch>
                  <a:fillRect l="-4641" t="-5172" b="-775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ine 9">
            <a:extLst>
              <a:ext uri="{FF2B5EF4-FFF2-40B4-BE49-F238E27FC236}">
                <a16:creationId xmlns:a16="http://schemas.microsoft.com/office/drawing/2014/main" id="{4C15A08A-B0BA-789B-CAA6-6D10D0C8F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4222974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𝑥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2</m:t>
                      </m:r>
                    </m:oMath>
                  </m:oMathPara>
                </a14:m>
                <a:endParaRPr lang="en-GB" sz="2000" b="0" i="1" baseline="-25000" dirty="0">
                  <a:cs typeface="Corbel"/>
                </a:endParaRPr>
              </a:p>
            </p:txBody>
          </p:sp>
        </mc:Choice>
        <mc:Fallback xmlns="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blipFill>
                <a:blip r:embed="rId14"/>
                <a:stretch>
                  <a:fillRect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Line 11">
            <a:extLst>
              <a:ext uri="{FF2B5EF4-FFF2-40B4-BE49-F238E27FC236}">
                <a16:creationId xmlns:a16="http://schemas.microsoft.com/office/drawing/2014/main" id="{CA19A40C-03DA-8E43-1A93-D24CF9FCDB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4594000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𝑦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2</m:t>
                      </m:r>
                    </m:oMath>
                  </m:oMathPara>
                </a14:m>
                <a:endParaRPr lang="en-GB" sz="2000" b="0" i="1" baseline="-25000" dirty="0">
                  <a:cs typeface="Corbel"/>
                </a:endParaRPr>
              </a:p>
            </p:txBody>
          </p:sp>
        </mc:Choice>
        <mc:Fallback xmlns="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blipFill>
                <a:blip r:embed="rId15"/>
                <a:stretch>
                  <a:fillRect b="-10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/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</a:rPr>
                  <a:t>makes up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</a:rPr>
                  <a:t>queries</a:t>
                </a:r>
                <a:endParaRPr lang="en-GB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blipFill>
                <a:blip r:embed="rId16"/>
                <a:stretch>
                  <a:fillRect t="-5660" r="-181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0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b="0" i="1" dirty="0">
                          <a:latin typeface="Cambria Math" panose="02040503050406030204" pitchFamily="18" charset="0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0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.</m:t>
                      </m:r>
                    </m:oMath>
                  </m:oMathPara>
                </a14:m>
                <a:endParaRPr lang="en-GB" sz="20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/>
              <p:nvPr/>
            </p:nvSpPr>
            <p:spPr>
              <a:xfrm>
                <a:off x="6379185" y="1539595"/>
                <a:ext cx="3903216" cy="7078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i="0" dirty="0" smtClean="0">
                        <a:latin typeface="Cambria Math" panose="02040503050406030204" pitchFamily="18" charset="0"/>
                        <a:cs typeface="Corbel"/>
                      </a:rPr>
                      <m:t>Perms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Corbel"/>
                      </a:rPr>
                      <m:t>[{0,1}</m:t>
                    </m:r>
                    <m:r>
                      <a:rPr lang="en-GB" sz="2000" i="1" baseline="30000" dirty="0">
                        <a:latin typeface="Cambria Math" panose="02040503050406030204" pitchFamily="18" charset="0"/>
                        <a:cs typeface="Corbel"/>
                      </a:rPr>
                      <m:t>𝑛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Corbel"/>
                      </a:rPr>
                      <m:t>]</m:t>
                    </m:r>
                  </m:oMath>
                </a14:m>
                <a:r>
                  <a:rPr lang="en-US" sz="2000" dirty="0"/>
                  <a:t> is the set of </a:t>
                </a:r>
                <a:r>
                  <a:rPr lang="en-US" sz="2000" dirty="0">
                    <a:solidFill>
                      <a:srgbClr val="FF0000"/>
                    </a:solidFill>
                  </a:rPr>
                  <a:t>all permutations from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{0,1}</m:t>
                    </m:r>
                    <m:r>
                      <a:rPr lang="en-GB" sz="2000" i="1" baseline="30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{0,1}</m:t>
                    </m:r>
                    <m:r>
                      <a:rPr lang="en-GB" sz="2000" i="1" baseline="30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𝑛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185" y="1539595"/>
                <a:ext cx="3903216" cy="707886"/>
              </a:xfrm>
              <a:prstGeom prst="rect">
                <a:avLst/>
              </a:prstGeom>
              <a:blipFill>
                <a:blip r:embed="rId18"/>
                <a:stretch>
                  <a:fillRect l="-1560" t="-5172" r="-31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52992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block cipher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D</m:t>
                    </m:r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is said to be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𝝐</m:t>
                    </m:r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-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PRP-secure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if, for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all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distinguishers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running in time 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𝒕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making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at most </a:t>
                </a:r>
                <a14:m>
                  <m:oMath xmlns:m="http://schemas.openxmlformats.org/officeDocument/2006/math">
                    <m:r>
                      <a:rPr kumimoji="0" lang="en-GB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𝒒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queries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RP</m:t>
                          </m:r>
                        </m:sup>
                      </m:sSubSup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4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≤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𝜖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(concrete)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CBCF1DEB-AAE5-A33F-9D17-C4E74230032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Recap: PRP-security of </a:t>
                </a:r>
                <a14:m>
                  <m:oMath xmlns:m="http://schemas.openxmlformats.org/officeDocument/2006/math">
                    <m:r>
                      <a:rPr lang="en-US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CBCF1DEB-AAE5-A33F-9D17-C4E7423003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  <a:blipFill>
                <a:blip r:embed="rId4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32076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A74FB-195F-3CC9-07CE-74E73CB9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PRP-PRF switching 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43475C-4235-30E3-97BE-B4F2D195C0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7625" y="1825625"/>
                <a:ext cx="11280913" cy="4351338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PRP-PRF switching lemma: </a:t>
                </a:r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a block cipher with block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 Then for any </a:t>
                </a:r>
                <a:r>
                  <a:rPr lang="en-GB" dirty="0">
                    <a:solidFill>
                      <a:schemeClr val="tx1"/>
                    </a:solidFill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lang="en-GB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cs typeface="Corbel"/>
                  </a:rPr>
                  <a:t> running in time at most </a:t>
                </a:r>
                <a14:m>
                  <m:oMath xmlns:m="http://schemas.openxmlformats.org/officeDocument/2006/math">
                    <m:r>
                      <a:rPr lang="en-GB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𝑡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cs typeface="Corbel"/>
                  </a:rPr>
                  <a:t> and making at most </a:t>
                </a:r>
                <a14:m>
                  <m:oMath xmlns:m="http://schemas.openxmlformats.org/officeDocument/2006/math">
                    <m:r>
                      <a:rPr lang="en-GB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𝑞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cs typeface="Corbel"/>
                  </a:rPr>
                  <a:t> queries, we have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PRP</m:t>
                            </m:r>
                          </m:sup>
                        </m:sSubSup>
                        <m:d>
                          <m:dPr>
                            <m:ctrlPr>
                              <a:rPr lang="en-GB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 −</m:t>
                        </m:r>
                        <m:sSubSup>
                          <m:sSubSupPr>
                            <m:ctrlPr>
                              <a:rPr lang="en-US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</m:t>
                            </m:r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F</m:t>
                            </m:r>
                          </m:sup>
                        </m:sSubSup>
                        <m:d>
                          <m:dPr>
                            <m:ctrlPr>
                              <a:rPr lang="en-GB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</a:t>
                </a:r>
              </a:p>
              <a:p>
                <a:pPr marL="0" indent="0" algn="ctr">
                  <a:buNone/>
                </a:pPr>
                <a:endParaRPr lang="en-US" dirty="0"/>
              </a:p>
              <a:p>
                <a:r>
                  <a:rPr lang="en-US" b="1" dirty="0"/>
                  <a:t>Claim:</a:t>
                </a:r>
                <a:r>
                  <a:rPr lang="en-US" dirty="0"/>
                  <a:t> Assuming PRP-PRF switching lemma, CTR-mode is IND-CPA secure.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43475C-4235-30E3-97BE-B4F2D195C0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7625" y="1825625"/>
                <a:ext cx="11280913" cy="4351338"/>
              </a:xfrm>
              <a:blipFill>
                <a:blip r:embed="rId2"/>
                <a:stretch>
                  <a:fillRect l="-97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32009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A74FB-195F-3CC9-07CE-74E73CB9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PRP-PRF switching lemma: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3">
                <a:extLst>
                  <a:ext uri="{FF2B5EF4-FFF2-40B4-BE49-F238E27FC236}">
                    <a16:creationId xmlns:a16="http://schemas.microsoft.com/office/drawing/2014/main" id="{3599E360-8AC8-799D-2F09-813F7C8FF2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936" y="1819275"/>
                <a:ext cx="11145089" cy="23946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342900" indent="-342900">
                  <a:spcBef>
                    <a:spcPct val="50000"/>
                  </a:spcBef>
                  <a:buFont typeface="Arial"/>
                  <a:buChar char="•"/>
                </a:pPr>
                <a:r>
                  <a:rPr lang="en-GB" sz="2400" dirty="0">
                    <a:solidFill>
                      <a:schemeClr val="tx1"/>
                    </a:solidFill>
                    <a:latin typeface="+mn-lt"/>
                    <a:cs typeface="Corbel"/>
                  </a:rPr>
                  <a:t>We first need a technical lemma about advantages.</a:t>
                </a:r>
              </a:p>
              <a:p>
                <a:pPr marL="342900" indent="-342900">
                  <a:spcBef>
                    <a:spcPct val="50000"/>
                  </a:spcBef>
                  <a:buFont typeface="Arial"/>
                  <a:buChar char="•"/>
                </a:pPr>
                <a:endParaRPr lang="en-GB" sz="2400" b="1" dirty="0">
                  <a:latin typeface="+mn-lt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/>
                  <a:buChar char="•"/>
                </a:pPr>
                <a:r>
                  <a:rPr lang="en-GB" sz="2400" b="1" dirty="0">
                    <a:latin typeface="+mn-lt"/>
                    <a:cs typeface="Corbel"/>
                  </a:rPr>
                  <a:t>Technical Lemma: </a:t>
                </a:r>
                <a:r>
                  <a:rPr lang="en-GB" sz="2400" dirty="0">
                    <a:latin typeface="+mn-lt"/>
                    <a:cs typeface="Corbel"/>
                  </a:rPr>
                  <a:t>For any distinguishing game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  <a:cs typeface="Corbel"/>
                      </a:rPr>
                      <m:t>X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∈{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PRP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PRF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}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+mn-lt"/>
                    <a:cs typeface="Corbel"/>
                  </a:rPr>
                  <a:t>, we have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GB" sz="2400" dirty="0">
                    <a:solidFill>
                      <a:schemeClr val="tx1"/>
                    </a:solidFill>
                    <a:latin typeface="+mn-lt"/>
                    <a:cs typeface="Corbel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X</m:t>
                        </m:r>
                        <m: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)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dirty="0" err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GB" sz="24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r>
                                  <a:rPr lang="en-GB" sz="24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orbel"/>
                                  </a:rPr>
                                  <m:t>𝑏</m:t>
                                </m:r>
                                <m:r>
                                  <a:rPr lang="en-US" sz="24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orbel"/>
                                  </a:rPr>
                                  <m:t>′</m:t>
                                </m:r>
                                <m:r>
                                  <a:rPr lang="en-GB" sz="24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orbel"/>
                                  </a:rPr>
                                  <m:t>=</m:t>
                                </m:r>
                                <m:r>
                                  <a:rPr lang="en-GB" sz="24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orbel"/>
                                  </a:rPr>
                                  <m:t>𝑏</m:t>
                                </m:r>
                              </m:e>
                            </m:d>
                          </m:e>
                        </m:func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–</m:t>
                        </m:r>
                        <m:f>
                          <m:f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fPr>
                          <m:num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+mn-lt"/>
                    <a:cs typeface="Corbel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GB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Pr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⁡[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=1 | 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=1] – </m:t>
                        </m:r>
                        <m:r>
                          <m:rPr>
                            <m:sty m:val="p"/>
                          </m:rPr>
                          <a:rPr lang="en-GB" sz="2400" i="1" dirty="0" err="1">
                            <a:latin typeface="Cambria Math" panose="02040503050406030204" pitchFamily="18" charset="0"/>
                            <a:cs typeface="Corbel"/>
                          </a:rPr>
                          <m:t>Pr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⁡[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=1 | 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=0]</m:t>
                        </m:r>
                      </m:e>
                    </m:d>
                    <m:r>
                      <a:rPr lang="en-GB" sz="2400" i="1" dirty="0">
                        <a:latin typeface="Cambria Math" panose="02040503050406030204" pitchFamily="18" charset="0"/>
                        <a:cs typeface="Corbel"/>
                      </a:rPr>
                      <m:t>.</m:t>
                    </m:r>
                  </m:oMath>
                </a14:m>
                <a:endParaRPr lang="en-GB" sz="2400" dirty="0">
                  <a:solidFill>
                    <a:schemeClr val="tx1"/>
                  </a:solidFill>
                  <a:latin typeface="+mn-lt"/>
                  <a:cs typeface="Corbel"/>
                </a:endParaRPr>
              </a:p>
            </p:txBody>
          </p:sp>
        </mc:Choice>
        <mc:Fallback xmlns="">
          <p:sp>
            <p:nvSpPr>
              <p:cNvPr id="5" name="Text Box 3">
                <a:extLst>
                  <a:ext uri="{FF2B5EF4-FFF2-40B4-BE49-F238E27FC236}">
                    <a16:creationId xmlns:a16="http://schemas.microsoft.com/office/drawing/2014/main" id="{3599E360-8AC8-799D-2F09-813F7C8FF2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936" y="1819275"/>
                <a:ext cx="11145089" cy="2394695"/>
              </a:xfrm>
              <a:prstGeom prst="rect">
                <a:avLst/>
              </a:prstGeom>
              <a:blipFill>
                <a:blip r:embed="rId2"/>
                <a:stretch>
                  <a:fillRect l="-766" t="-2036" b="-127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62150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E50A41D-2C28-C4A3-D928-692FD3BDA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PRP-PRF switching lemma: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3">
                <a:extLst>
                  <a:ext uri="{FF2B5EF4-FFF2-40B4-BE49-F238E27FC236}">
                    <a16:creationId xmlns:a16="http://schemas.microsoft.com/office/drawing/2014/main" id="{3800AC50-33DC-AA04-BF4A-8793E56925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8843" y="1819275"/>
                <a:ext cx="11767931" cy="4493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GB" sz="2200" dirty="0">
                    <a:latin typeface="+mn-lt"/>
                    <a:cs typeface="Times New Roman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𝐷</m:t>
                    </m:r>
                  </m:oMath>
                </a14:m>
                <a:r>
                  <a:rPr lang="en-GB" sz="2200" dirty="0">
                    <a:latin typeface="+mn-lt"/>
                    <a:cs typeface="Times New Roman" charset="0"/>
                  </a:rPr>
                  <a:t> be a</a:t>
                </a:r>
                <a:r>
                  <a:rPr lang="en-GB" sz="22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𝑞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𝑡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cs typeface="Corbel"/>
                      </a:rPr>
                      <m:t>𝜖</m:t>
                    </m:r>
                    <m:r>
                      <a:rPr lang="en-GB" sz="2200" i="1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 distinguisher; we will run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 in one of 3 games, each with a different challenger: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𝐺</m:t>
                    </m:r>
                    <m:r>
                      <a:rPr lang="en-GB" sz="2200" i="1" baseline="-25000" dirty="0">
                        <a:latin typeface="Cambria Math" panose="02040503050406030204" pitchFamily="18" charset="0"/>
                        <a:cs typeface="Corbel"/>
                      </a:rPr>
                      <m:t>0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: </a:t>
                </a:r>
                <a:r>
                  <a:rPr lang="en-GB" sz="2200" dirty="0">
                    <a:latin typeface="+mn-lt"/>
                  </a:rPr>
                  <a:t>The challenger uses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 := 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220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,·)</m:t>
                    </m:r>
                  </m:oMath>
                </a14:m>
                <a:r>
                  <a:rPr lang="en-GB" sz="2200" dirty="0">
                    <a:latin typeface="+mn-lt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  <a:cs typeface="Corbel"/>
                      </a:rPr>
                      <m:t>𝑘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 ←</m:t>
                    </m:r>
                    <m:r>
                      <a:rPr lang="en-GB" sz="2200" i="1" baseline="-25000" dirty="0">
                        <a:latin typeface="Cambria Math" panose="02040503050406030204" pitchFamily="18" charset="0"/>
                        <a:cs typeface="Corbel"/>
                      </a:rPr>
                      <m:t>$</m:t>
                    </m:r>
                    <m:r>
                      <a:rPr lang="en-GB" sz="2200" i="1" dirty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GB" sz="2200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200" i="1" dirty="0"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US" sz="2200" b="0" i="1" baseline="30000" dirty="0" smtClean="0">
                        <a:latin typeface="Cambria Math" panose="02040503050406030204" pitchFamily="18" charset="0"/>
                        <a:cs typeface="Corbel"/>
                      </a:rPr>
                      <m:t>ℓ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, to respond to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’s queries.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𝐺</m:t>
                    </m:r>
                    <m:r>
                      <a:rPr lang="en-GB" sz="2200" i="1" baseline="-25000" dirty="0">
                        <a:latin typeface="Cambria Math" panose="02040503050406030204" pitchFamily="18" charset="0"/>
                        <a:cs typeface="Corbel"/>
                      </a:rPr>
                      <m:t>1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: </a:t>
                </a:r>
                <a:r>
                  <a:rPr lang="en-GB" sz="2200" dirty="0">
                    <a:latin typeface="+mn-lt"/>
                  </a:rPr>
                  <a:t>The challenger uses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200" i="1" dirty="0">
                        <a:latin typeface="Cambria Math" panose="02040503050406030204" pitchFamily="18" charset="0"/>
                        <a:cs typeface="Corbel"/>
                      </a:rPr>
                      <m:t> ←</m:t>
                    </m:r>
                    <m:r>
                      <a:rPr lang="en-US" sz="2200" i="1" baseline="-25000">
                        <a:latin typeface="Cambria Math" panose="02040503050406030204" pitchFamily="18" charset="0"/>
                        <a:cs typeface="Corbel"/>
                      </a:rPr>
                      <m:t>$</m:t>
                    </m:r>
                    <m:r>
                      <a:rPr lang="en-US" sz="2200" i="1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m:rPr>
                        <m:sty m:val="p"/>
                      </m:rPr>
                      <a:rPr lang="en-GB" sz="2200" i="0" dirty="0" smtClean="0">
                        <a:latin typeface="Cambria Math" panose="02040503050406030204" pitchFamily="18" charset="0"/>
                        <a:cs typeface="Corbel"/>
                      </a:rPr>
                      <m:t>Perms</m:t>
                    </m:r>
                    <m:d>
                      <m:dPr>
                        <m:begChr m:val="["/>
                        <m:endChr m:val="]"/>
                        <m:ctrlPr>
                          <a:rPr lang="en-GB" sz="220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2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2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  <m:r>
                          <a:rPr lang="en-GB" sz="2200" i="1" baseline="30000" dirty="0"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2200" u="sng" dirty="0">
                    <a:latin typeface="+mn-lt"/>
                    <a:cs typeface="Corbel"/>
                  </a:rPr>
                  <a:t> </a:t>
                </a:r>
                <a:r>
                  <a:rPr lang="en-GB" sz="2200" dirty="0">
                    <a:latin typeface="+mn-lt"/>
                    <a:cs typeface="Corbel"/>
                  </a:rPr>
                  <a:t>to respond to </a:t>
                </a:r>
                <a14:m>
                  <m:oMath xmlns:m="http://schemas.openxmlformats.org/officeDocument/2006/math">
                    <m:r>
                      <a:rPr lang="en-GB" sz="2200" i="1" dirty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’s queries</a:t>
                </a:r>
                <a:endParaRPr lang="en-GB" sz="2200" u="sng" dirty="0">
                  <a:latin typeface="+mn-lt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200" i="1" baseline="-25000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200" dirty="0">
                    <a:latin typeface="+mn-lt"/>
                  </a:rPr>
                  <a:t>: The challenger chooses </a:t>
                </a:r>
                <a14:m>
                  <m:oMath xmlns:m="http://schemas.openxmlformats.org/officeDocument/2006/math">
                    <m:r>
                      <a:rPr lang="en-GB" sz="22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200" i="1" dirty="0">
                        <a:latin typeface="Cambria Math" panose="02040503050406030204" pitchFamily="18" charset="0"/>
                        <a:cs typeface="Corbel"/>
                      </a:rPr>
                      <m:t> ←</m:t>
                    </m:r>
                    <m:r>
                      <a:rPr lang="en-US" sz="2200" i="1" baseline="-25000">
                        <a:latin typeface="Cambria Math" panose="02040503050406030204" pitchFamily="18" charset="0"/>
                        <a:cs typeface="Corbel"/>
                      </a:rPr>
                      <m:t>$</m:t>
                    </m:r>
                    <m:r>
                      <a:rPr lang="en-US" sz="2200" i="1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  <a:cs typeface="Corbel"/>
                      </a:rPr>
                      <m:t>Func</m:t>
                    </m:r>
                    <m:d>
                      <m:dPr>
                        <m:begChr m:val="["/>
                        <m:endChr m:val="]"/>
                        <m:ctrlPr>
                          <a:rPr lang="en-GB" sz="2200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200" i="1" dirty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200" i="1" dirty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  <m:r>
                          <a:rPr lang="en-GB" sz="2200" i="1" baseline="30000" dirty="0"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2200" u="sng" dirty="0">
                    <a:latin typeface="+mn-lt"/>
                    <a:cs typeface="Corbel"/>
                  </a:rPr>
                  <a:t> </a:t>
                </a:r>
                <a:r>
                  <a:rPr lang="en-GB" sz="2200" dirty="0">
                    <a:latin typeface="+mn-lt"/>
                    <a:cs typeface="Corbel"/>
                  </a:rPr>
                  <a:t>to respond to </a:t>
                </a:r>
                <a14:m>
                  <m:oMath xmlns:m="http://schemas.openxmlformats.org/officeDocument/2006/math">
                    <m:r>
                      <a:rPr lang="en-GB" sz="2200" i="1" dirty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’s queries.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200" dirty="0">
                    <a:latin typeface="+mn-lt"/>
                    <a:cs typeface="Times New Roman" charset="0"/>
                  </a:rPr>
                  <a:t>Let </a:t>
                </a:r>
                <a:r>
                  <a:rPr lang="en-GB" sz="2200" i="1" dirty="0">
                    <a:latin typeface="+mn-lt"/>
                    <a:cs typeface="Times New Roman" charset="0"/>
                  </a:rPr>
                  <a:t>W</a:t>
                </a:r>
                <a14:m>
                  <m:oMath xmlns:m="http://schemas.openxmlformats.org/officeDocument/2006/math">
                    <m:r>
                      <a:rPr lang="en-GB" sz="2200" i="1" baseline="-25000" dirty="0">
                        <a:latin typeface="Cambria Math" panose="02040503050406030204" pitchFamily="18" charset="0"/>
                        <a:cs typeface="Times New Roman" charset="0"/>
                      </a:rPr>
                      <m:t>𝑖</m:t>
                    </m:r>
                  </m:oMath>
                </a14:m>
                <a:r>
                  <a:rPr lang="en-GB" sz="2200" baseline="-25000" dirty="0">
                    <a:latin typeface="+mn-lt"/>
                    <a:cs typeface="Times New Roman" charset="0"/>
                  </a:rPr>
                  <a:t> </a:t>
                </a:r>
                <a:r>
                  <a:rPr lang="en-GB" sz="2200" dirty="0">
                    <a:latin typeface="+mn-lt"/>
                    <a:cs typeface="Times New Roman" charset="0"/>
                  </a:rPr>
                  <a:t>be the event that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𝐷</m:t>
                    </m:r>
                  </m:oMath>
                </a14:m>
                <a:r>
                  <a:rPr lang="en-GB" sz="2200" i="1" dirty="0">
                    <a:latin typeface="+mn-lt"/>
                    <a:cs typeface="Times New Roman" charset="0"/>
                  </a:rPr>
                  <a:t> </a:t>
                </a:r>
                <a:r>
                  <a:rPr lang="en-GB" sz="2200" dirty="0">
                    <a:latin typeface="+mn-lt"/>
                    <a:cs typeface="Times New Roman" charset="0"/>
                  </a:rPr>
                  <a:t>outputs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𝑏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′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= 1</m:t>
                    </m:r>
                  </m:oMath>
                </a14:m>
                <a:r>
                  <a:rPr lang="en-GB" sz="2200" dirty="0">
                    <a:latin typeface="+mn-lt"/>
                    <a:cs typeface="Times New Roman" charset="0"/>
                  </a:rPr>
                  <a:t> in game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𝐺</m:t>
                    </m:r>
                    <m:r>
                      <a:rPr lang="en-GB" sz="2200" i="1" baseline="-25000" dirty="0">
                        <a:latin typeface="Cambria Math" panose="02040503050406030204" pitchFamily="18" charset="0"/>
                        <a:cs typeface="Times New Roman" charset="0"/>
                      </a:rPr>
                      <m:t>𝑖</m:t>
                    </m:r>
                  </m:oMath>
                </a14:m>
                <a:r>
                  <a:rPr lang="en-GB" sz="2200" dirty="0">
                    <a:latin typeface="+mn-lt"/>
                    <a:cs typeface="Times New Roman" charset="0"/>
                  </a:rPr>
                  <a:t>. </a:t>
                </a:r>
                <a:r>
                  <a:rPr lang="en-GB" sz="2200" dirty="0">
                    <a:solidFill>
                      <a:srgbClr val="FF0000"/>
                    </a:solidFill>
                    <a:latin typeface="+mn-lt"/>
                    <a:cs typeface="Times New Roman" charset="0"/>
                  </a:rPr>
                  <a:t>Set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200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charset="0"/>
                      </a:rPr>
                      <m:t>𝑖</m:t>
                    </m:r>
                    <m:r>
                      <a:rPr lang="en-GB" sz="2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charset="0"/>
                      </a:rPr>
                      <m:t> =</m:t>
                    </m:r>
                    <m:func>
                      <m:funcPr>
                        <m:ctrlPr>
                          <a:rPr lang="en-US" sz="2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2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sz="22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GB" sz="2200" dirty="0">
                    <a:solidFill>
                      <a:srgbClr val="FF0000"/>
                    </a:solidFill>
                    <a:latin typeface="+mn-lt"/>
                    <a:cs typeface="Times New Roman" charset="0"/>
                  </a:rPr>
                  <a:t>.</a:t>
                </a:r>
                <a:endParaRPr lang="en-GB" sz="2200" dirty="0">
                  <a:solidFill>
                    <a:schemeClr val="accent2"/>
                  </a:solidFill>
                  <a:latin typeface="+mn-lt"/>
                  <a:cs typeface="Times New Roman" charset="0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GB" sz="2200" dirty="0">
                    <a:latin typeface="+mn-lt"/>
                    <a:cs typeface="Times New Roman" charset="0"/>
                  </a:rPr>
                  <a:t>Note that: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𝐺</m:t>
                    </m:r>
                    <m:r>
                      <a:rPr lang="en-GB" sz="2200" i="1" baseline="-25000" dirty="0">
                        <a:latin typeface="Cambria Math" panose="02040503050406030204" pitchFamily="18" charset="0"/>
                        <a:cs typeface="Corbel"/>
                      </a:rPr>
                      <m:t>0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 corresponds to the case “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𝑏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=0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” in both the PRP and PRF security games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𝐺</m:t>
                    </m:r>
                    <m:r>
                      <a:rPr lang="en-GB" sz="2200" i="1" baseline="-25000" dirty="0">
                        <a:latin typeface="Cambria Math" panose="02040503050406030204" pitchFamily="18" charset="0"/>
                        <a:cs typeface="Times New Roman" charset="0"/>
                      </a:rPr>
                      <m:t>1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 corresponds to the case “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𝑏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=1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” in the PRP security game. 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𝐺</m:t>
                    </m:r>
                    <m:r>
                      <a:rPr lang="en-GB" sz="2200" i="1" baseline="-25000" dirty="0">
                        <a:latin typeface="Cambria Math" panose="02040503050406030204" pitchFamily="18" charset="0"/>
                        <a:cs typeface="Times New Roman" charset="0"/>
                      </a:rPr>
                      <m:t>2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 corresponds to the case “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𝑏</m:t>
                    </m:r>
                    <m:r>
                      <a:rPr lang="en-GB" sz="2200" i="1" dirty="0" smtClean="0">
                        <a:latin typeface="Cambria Math" panose="02040503050406030204" pitchFamily="18" charset="0"/>
                        <a:cs typeface="Corbel"/>
                      </a:rPr>
                      <m:t>=1</m:t>
                    </m:r>
                  </m:oMath>
                </a14:m>
                <a:r>
                  <a:rPr lang="en-GB" sz="2200" dirty="0">
                    <a:latin typeface="+mn-lt"/>
                    <a:cs typeface="Corbel"/>
                  </a:rPr>
                  <a:t>” in the PRF security game.</a:t>
                </a:r>
              </a:p>
            </p:txBody>
          </p:sp>
        </mc:Choice>
        <mc:Fallback xmlns="">
          <p:sp>
            <p:nvSpPr>
              <p:cNvPr id="5" name="Text Box 3">
                <a:extLst>
                  <a:ext uri="{FF2B5EF4-FFF2-40B4-BE49-F238E27FC236}">
                    <a16:creationId xmlns:a16="http://schemas.microsoft.com/office/drawing/2014/main" id="{3800AC50-33DC-AA04-BF4A-8793E56925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843" y="1819275"/>
                <a:ext cx="11767931" cy="4493538"/>
              </a:xfrm>
              <a:prstGeom prst="rect">
                <a:avLst/>
              </a:prstGeom>
              <a:blipFill>
                <a:blip r:embed="rId2"/>
                <a:stretch>
                  <a:fillRect l="-674" t="-813" b="-1762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339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075B90B-3D85-9496-3893-9BCD378FF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PRP-PRF switching lemma: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3">
                <a:extLst>
                  <a:ext uri="{FF2B5EF4-FFF2-40B4-BE49-F238E27FC236}">
                    <a16:creationId xmlns:a16="http://schemas.microsoft.com/office/drawing/2014/main" id="{AF71F2BF-1981-74C6-E8DB-A819B5475B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8843" y="1819275"/>
                <a:ext cx="11767931" cy="35977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dirty="0">
                    <a:latin typeface="+mn-lt"/>
                    <a:cs typeface="Times New Roman" charset="0"/>
                  </a:rPr>
                  <a:t>Claims: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orbel" panose="020B0503020204020204" pitchFamily="34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= 2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>
                  <a:spcBef>
                    <a:spcPct val="50000"/>
                  </a:spcBef>
                </a:pPr>
                <a:endParaRPr lang="en-US" sz="2200" dirty="0">
                  <a:latin typeface="+mn-lt"/>
                  <a:cs typeface="Times New Roman" charset="0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2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= </m:t>
                    </m:r>
                    <m:sSubSup>
                      <m:sSubSupPr>
                        <m:ctrlP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PRP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|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|</m:t>
                    </m:r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</p:txBody>
          </p:sp>
        </mc:Choice>
        <mc:Fallback xmlns="">
          <p:sp>
            <p:nvSpPr>
              <p:cNvPr id="6" name="Text Box 3">
                <a:extLst>
                  <a:ext uri="{FF2B5EF4-FFF2-40B4-BE49-F238E27FC236}">
                    <a16:creationId xmlns:a16="http://schemas.microsoft.com/office/drawing/2014/main" id="{AF71F2BF-1981-74C6-E8DB-A819B5475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843" y="1819275"/>
                <a:ext cx="11767931" cy="3597716"/>
              </a:xfrm>
              <a:prstGeom prst="rect">
                <a:avLst/>
              </a:prstGeom>
              <a:blipFill>
                <a:blip r:embed="rId2"/>
                <a:stretch>
                  <a:fillRect l="-1347" t="-22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00645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88317EA-7FC3-FAA0-9692-386F99E88B0A}"/>
                  </a:ext>
                </a:extLst>
              </p:cNvPr>
              <p:cNvSpPr/>
              <p:nvPr/>
            </p:nvSpPr>
            <p:spPr>
              <a:xfrm>
                <a:off x="387626" y="637913"/>
                <a:ext cx="4681331" cy="129535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53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4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</m:t>
                    </m:r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 ←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$ </m:t>
                    </m:r>
                    <m:r>
                      <m:rPr>
                        <m:sty m:val="p"/>
                      </m:rPr>
                      <a:rPr lang="en-GB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Perms</m:t>
                    </m:r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[{0,1}</m:t>
                    </m:r>
                    <m:r>
                      <a:rPr lang="en-GB" sz="2400" i="1" baseline="30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𝑛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]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  <a:defRPr/>
                </a:pPr>
                <a:endParaRPr lang="en-GB" sz="24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4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 ←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$ </m:t>
                    </m:r>
                    <m:r>
                      <m:rPr>
                        <m:sty m:val="p"/>
                      </m:rPr>
                      <a:rPr lang="en-GB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Funcs</m:t>
                    </m:r>
                    <m:d>
                      <m:dPr>
                        <m:begChr m:val="["/>
                        <m:endChr m:val="]"/>
                        <m:ctrlPr>
                          <a:rPr lang="en-GB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  <m:r>
                          <a:rPr lang="en-GB" sz="2400" i="1" baseline="30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GB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  <m:r>
                          <a:rPr lang="en-GB" sz="2400" i="1" baseline="30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e>
                    </m:d>
                  </m:oMath>
                </a14:m>
                <a:endParaRPr lang="en-GB" sz="2400" u="sng" dirty="0">
                  <a:solidFill>
                    <a:schemeClr val="tx1"/>
                  </a:solidFill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88317EA-7FC3-FAA0-9692-386F99E88B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626" y="637913"/>
                <a:ext cx="4681331" cy="1295353"/>
              </a:xfrm>
              <a:prstGeom prst="rect">
                <a:avLst/>
              </a:prstGeom>
              <a:blipFill>
                <a:blip r:embed="rId3"/>
                <a:stretch>
                  <a:fillRect l="-1821" b="-4225"/>
                </a:stretch>
              </a:blipFill>
              <a:ln>
                <a:solidFill>
                  <a:schemeClr val="tx1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02F70FC0-38C7-9F71-A9F0-4AB727558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287" y="3536787"/>
            <a:ext cx="1981200" cy="14471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591212E1-1B8A-1633-8368-C7C8464E1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035" y="3133863"/>
            <a:ext cx="18557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b="0" dirty="0">
                <a:latin typeface="Corbel"/>
                <a:cs typeface="Corbel"/>
              </a:rPr>
              <a:t>Distinguisher </a:t>
            </a:r>
            <a:r>
              <a:rPr lang="en-GB" sz="2000" b="0" i="1" dirty="0">
                <a:latin typeface="Corbel"/>
                <a:cs typeface="Corbel"/>
              </a:rPr>
              <a:t>D</a:t>
            </a:r>
          </a:p>
        </p:txBody>
      </p:sp>
      <p:sp>
        <p:nvSpPr>
          <p:cNvPr id="7" name="Line 9">
            <a:extLst>
              <a:ext uri="{FF2B5EF4-FFF2-40B4-BE49-F238E27FC236}">
                <a16:creationId xmlns:a16="http://schemas.microsoft.com/office/drawing/2014/main" id="{0746C155-6220-5B92-1528-4E24BD1F54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0537" y="3603715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0">
                <a:extLst>
                  <a:ext uri="{FF2B5EF4-FFF2-40B4-BE49-F238E27FC236}">
                    <a16:creationId xmlns:a16="http://schemas.microsoft.com/office/drawing/2014/main" id="{57DA1706-0713-C679-B13B-FAA53FBA6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3112" y="3203665"/>
                <a:ext cx="449162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𝑥</m:t>
                      </m:r>
                      <m:r>
                        <a:rPr lang="en-GB" sz="2000" b="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</m:oMath>
                  </m:oMathPara>
                </a14:m>
                <a:endParaRPr lang="en-GB" sz="2000" b="0" i="1" baseline="-25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8" name="Rectangle 10">
                <a:extLst>
                  <a:ext uri="{FF2B5EF4-FFF2-40B4-BE49-F238E27FC236}">
                    <a16:creationId xmlns:a16="http://schemas.microsoft.com/office/drawing/2014/main" id="{57DA1706-0713-C679-B13B-FAA53FBA6D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3112" y="3203665"/>
                <a:ext cx="449162" cy="392993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ine 11">
            <a:extLst>
              <a:ext uri="{FF2B5EF4-FFF2-40B4-BE49-F238E27FC236}">
                <a16:creationId xmlns:a16="http://schemas.microsoft.com/office/drawing/2014/main" id="{383F3F80-F8E6-215E-8BAC-CCFFC2A1C3C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1487" y="3984901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13">
                <a:extLst>
                  <a:ext uri="{FF2B5EF4-FFF2-40B4-BE49-F238E27FC236}">
                    <a16:creationId xmlns:a16="http://schemas.microsoft.com/office/drawing/2014/main" id="{E1420CDE-2027-EF6D-39DC-56927E7964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9287" y="3585370"/>
                <a:ext cx="45717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𝑦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</m:oMath>
                  </m:oMathPara>
                </a14:m>
                <a:endParaRPr lang="en-GB" sz="2000" b="0" i="1" baseline="-25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10" name="Rectangle 13">
                <a:extLst>
                  <a:ext uri="{FF2B5EF4-FFF2-40B4-BE49-F238E27FC236}">
                    <a16:creationId xmlns:a16="http://schemas.microsoft.com/office/drawing/2014/main" id="{E1420CDE-2027-EF6D-39DC-56927E7964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9287" y="3585370"/>
                <a:ext cx="457176" cy="392993"/>
              </a:xfrm>
              <a:prstGeom prst="rect">
                <a:avLst/>
              </a:prstGeom>
              <a:blipFill>
                <a:blip r:embed="rId5"/>
                <a:stretch>
                  <a:fillRect b="-10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ine 14">
            <a:extLst>
              <a:ext uri="{FF2B5EF4-FFF2-40B4-BE49-F238E27FC236}">
                <a16:creationId xmlns:a16="http://schemas.microsoft.com/office/drawing/2014/main" id="{9E256B67-7B53-40C1-4C41-374DECEE5A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6927" y="5126361"/>
            <a:ext cx="0" cy="30425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p:grpSp>
        <p:nvGrpSpPr>
          <p:cNvPr id="12" name="Group 19">
            <a:extLst>
              <a:ext uri="{FF2B5EF4-FFF2-40B4-BE49-F238E27FC236}">
                <a16:creationId xmlns:a16="http://schemas.microsoft.com/office/drawing/2014/main" id="{1A7BDF20-9F28-19E9-09C4-42449625CDE7}"/>
              </a:ext>
            </a:extLst>
          </p:cNvPr>
          <p:cNvGrpSpPr>
            <a:grpSpLocks/>
          </p:cNvGrpSpPr>
          <p:nvPr/>
        </p:nvGrpSpPr>
        <p:grpSpPr bwMode="auto">
          <a:xfrm>
            <a:off x="3120891" y="4990492"/>
            <a:ext cx="1123952" cy="984460"/>
            <a:chOff x="1152" y="2909"/>
            <a:chExt cx="708" cy="1173"/>
          </a:xfrm>
        </p:grpSpPr>
        <p:sp>
          <p:nvSpPr>
            <p:cNvPr id="13" name="Line 15">
              <a:extLst>
                <a:ext uri="{FF2B5EF4-FFF2-40B4-BE49-F238E27FC236}">
                  <a16:creationId xmlns:a16="http://schemas.microsoft.com/office/drawing/2014/main" id="{1FF1DEE9-AB86-4B3F-9270-BE13844D6C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p:sp>
          <p:nvSpPr>
            <p:cNvPr id="14" name="Line 16">
              <a:extLst>
                <a:ext uri="{FF2B5EF4-FFF2-40B4-BE49-F238E27FC236}">
                  <a16:creationId xmlns:a16="http://schemas.microsoft.com/office/drawing/2014/main" id="{AD1A34A6-B5B1-3431-A733-35243204C6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17">
                  <a:extLst>
                    <a:ext uri="{FF2B5EF4-FFF2-40B4-BE49-F238E27FC236}">
                      <a16:creationId xmlns:a16="http://schemas.microsoft.com/office/drawing/2014/main" id="{8447D655-AE14-0221-CF4C-2206272408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05"/>
                  <a:ext cx="277" cy="4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b="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5" name="Text Box 17">
                  <a:extLst>
                    <a:ext uri="{FF2B5EF4-FFF2-40B4-BE49-F238E27FC236}">
                      <a16:creationId xmlns:a16="http://schemas.microsoft.com/office/drawing/2014/main" id="{8447D655-AE14-0221-CF4C-2206272408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05"/>
                  <a:ext cx="277" cy="4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63F379-66CA-A56B-A5A5-7EFDD2F07FB1}"/>
              </a:ext>
            </a:extLst>
          </p:cNvPr>
          <p:cNvGrpSpPr/>
          <p:nvPr/>
        </p:nvGrpSpPr>
        <p:grpSpPr>
          <a:xfrm>
            <a:off x="7808035" y="2678846"/>
            <a:ext cx="2033692" cy="1142199"/>
            <a:chOff x="5776146" y="1450344"/>
            <a:chExt cx="1981200" cy="1332111"/>
          </a:xfrm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E581A8FF-BBD3-4F25-AD51-D311C1F2A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1450344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p:sp>
          <p:nvSpPr>
            <p:cNvPr id="18" name="Text Box 8">
              <a:extLst>
                <a:ext uri="{FF2B5EF4-FFF2-40B4-BE49-F238E27FC236}">
                  <a16:creationId xmlns:a16="http://schemas.microsoft.com/office/drawing/2014/main" id="{C84A1B29-7D71-56D7-167E-9DB9C1CDDD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1032" y="1500508"/>
              <a:ext cx="421952" cy="46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xmlns:mc="http://schemas.openxmlformats.org/markup-compatibility/2006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mc="http://schemas.openxmlformats.org/markup-compatibility/2006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 b="0" dirty="0">
                  <a:latin typeface="Corbel"/>
                  <a:cs typeface="Corbel"/>
                </a:rPr>
                <a:t>G</a:t>
              </a:r>
              <a:r>
                <a:rPr lang="en-GB" sz="2000" baseline="-25000" dirty="0">
                  <a:latin typeface="Corbel"/>
                  <a:cs typeface="Corbel"/>
                </a:rPr>
                <a:t>1</a:t>
              </a:r>
              <a:endParaRPr lang="en-GB" sz="2000" b="0" dirty="0">
                <a:latin typeface="Corbel"/>
                <a:cs typeface="Corbel"/>
              </a:endParaRPr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A5D1DD7F-1D53-FBCC-891C-D4C33F8137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2143095"/>
              <a:ext cx="938850" cy="46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 i="1" dirty="0" err="1">
                  <a:latin typeface="Corbel"/>
                  <a:cs typeface="Corbel"/>
                </a:rPr>
                <a:t>y</a:t>
              </a:r>
              <a:r>
                <a:rPr lang="en-GB" sz="2000" i="1" baseline="-25000" dirty="0" err="1">
                  <a:latin typeface="Corbel"/>
                  <a:cs typeface="Corbel"/>
                </a:rPr>
                <a:t>i</a:t>
              </a:r>
              <a:r>
                <a:rPr lang="en-GB" sz="2000" i="1" dirty="0">
                  <a:latin typeface="Corbel"/>
                  <a:cs typeface="Corbel"/>
                </a:rPr>
                <a:t> </a:t>
              </a:r>
              <a:r>
                <a:rPr lang="en-GB" sz="2000" b="0" i="1" dirty="0">
                  <a:latin typeface="Corbel"/>
                  <a:cs typeface="Corbel"/>
                </a:rPr>
                <a:t>= </a:t>
              </a:r>
              <a:r>
                <a:rPr lang="en-GB" sz="2000" i="1" dirty="0">
                  <a:latin typeface="Corbel"/>
                  <a:cs typeface="Corbel"/>
                </a:rPr>
                <a:t>f</a:t>
              </a:r>
              <a:r>
                <a:rPr lang="en-GB" sz="2000" b="0" dirty="0">
                  <a:latin typeface="Corbel"/>
                  <a:cs typeface="Corbel"/>
                </a:rPr>
                <a:t>(</a:t>
              </a:r>
              <a:r>
                <a:rPr lang="en-GB" sz="2000" i="1" dirty="0">
                  <a:latin typeface="Corbel"/>
                  <a:cs typeface="Corbel"/>
                </a:rPr>
                <a:t>x</a:t>
              </a:r>
              <a:r>
                <a:rPr lang="en-GB" sz="2000" i="1" baseline="-25000" dirty="0">
                  <a:latin typeface="Corbel"/>
                  <a:cs typeface="Corbel"/>
                </a:rPr>
                <a:t>i</a:t>
              </a:r>
              <a:r>
                <a:rPr lang="en-GB" sz="2000" b="0" dirty="0">
                  <a:latin typeface="Corbel"/>
                  <a:cs typeface="Corbel"/>
                </a:rPr>
                <a:t>)</a:t>
              </a:r>
            </a:p>
          </p:txBody>
        </p:sp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ABB68D1B-CF56-16FF-848B-C1B7DCB7E8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84666" cy="297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GB" sz="2000" b="0" i="1" baseline="30000" dirty="0">
                <a:latin typeface="Corbel"/>
                <a:cs typeface="Corbel"/>
              </a:endParaRPr>
            </a:p>
          </p:txBody>
        </p:sp>
      </p:grpSp>
      <p:pic>
        <p:nvPicPr>
          <p:cNvPr id="21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43B11B5D-4A18-A8E6-807B-B5047DB44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00" y="3636671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5B8B22D-856B-8BEE-F9E2-CCCEF293BB9E}"/>
              </a:ext>
            </a:extLst>
          </p:cNvPr>
          <p:cNvGrpSpPr/>
          <p:nvPr/>
        </p:nvGrpSpPr>
        <p:grpSpPr>
          <a:xfrm>
            <a:off x="7815455" y="4347950"/>
            <a:ext cx="2033692" cy="1175555"/>
            <a:chOff x="5776146" y="3836733"/>
            <a:chExt cx="1981200" cy="13321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0A5C73-B99C-8847-03A5-AB1B4D9416EE}"/>
                </a:ext>
              </a:extLst>
            </p:cNvPr>
            <p:cNvSpPr/>
            <p:nvPr/>
          </p:nvSpPr>
          <p:spPr>
            <a:xfrm>
              <a:off x="6297985" y="4318123"/>
              <a:ext cx="191598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i="1" baseline="30000" dirty="0">
                <a:latin typeface="Corbel"/>
                <a:cs typeface="Corbel"/>
              </a:endParaRPr>
            </a:p>
            <a:p>
              <a:endParaRPr lang="en-US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80E0B90-67D3-CC75-5F4D-52712C25B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3836733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p:sp>
          <p:nvSpPr>
            <p:cNvPr id="25" name="Text Box 8">
              <a:extLst>
                <a:ext uri="{FF2B5EF4-FFF2-40B4-BE49-F238E27FC236}">
                  <a16:creationId xmlns:a16="http://schemas.microsoft.com/office/drawing/2014/main" id="{6A58B9FE-9103-976B-87D6-2CE4D315F0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1032" y="3892727"/>
              <a:ext cx="431322" cy="802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xmlns:mc="http://schemas.openxmlformats.org/markup-compatibility/2006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mc="http://schemas.openxmlformats.org/markup-compatibility/2006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 dirty="0">
                  <a:latin typeface="Corbel"/>
                  <a:cs typeface="Corbel"/>
                </a:rPr>
                <a:t>G</a:t>
              </a:r>
              <a:r>
                <a:rPr lang="en-GB" sz="2000" baseline="-25000" dirty="0">
                  <a:latin typeface="Corbel"/>
                  <a:cs typeface="Corbel"/>
                </a:rPr>
                <a:t>2</a:t>
              </a:r>
              <a:endParaRPr lang="en-GB" sz="2000" dirty="0">
                <a:latin typeface="Corbel"/>
                <a:cs typeface="Corbel"/>
              </a:endParaRPr>
            </a:p>
            <a:p>
              <a:pPr>
                <a:defRPr/>
              </a:pPr>
              <a:endParaRPr lang="en-GB" sz="2000" b="0" u="sng" dirty="0">
                <a:latin typeface="Corbel"/>
                <a:cs typeface="Corbel"/>
              </a:endParaRPr>
            </a:p>
          </p:txBody>
        </p:sp>
        <p:sp>
          <p:nvSpPr>
            <p:cNvPr id="26" name="Text Box 12">
              <a:extLst>
                <a:ext uri="{FF2B5EF4-FFF2-40B4-BE49-F238E27FC236}">
                  <a16:creationId xmlns:a16="http://schemas.microsoft.com/office/drawing/2014/main" id="{9900BA68-13BE-7C53-0A3A-532A5C8D8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4527345"/>
              <a:ext cx="938850" cy="4533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 i="1" dirty="0" err="1">
                  <a:latin typeface="Corbel"/>
                  <a:cs typeface="Corbel"/>
                </a:rPr>
                <a:t>y</a:t>
              </a:r>
              <a:r>
                <a:rPr lang="en-GB" sz="2000" i="1" baseline="-25000" dirty="0" err="1">
                  <a:latin typeface="Corbel"/>
                  <a:cs typeface="Corbel"/>
                </a:rPr>
                <a:t>i</a:t>
              </a:r>
              <a:r>
                <a:rPr lang="en-GB" sz="2000" i="1" dirty="0">
                  <a:latin typeface="Corbel"/>
                  <a:cs typeface="Corbel"/>
                </a:rPr>
                <a:t> </a:t>
              </a:r>
              <a:r>
                <a:rPr lang="en-GB" sz="2000" b="0" i="1" dirty="0">
                  <a:latin typeface="Corbel"/>
                  <a:cs typeface="Corbel"/>
                </a:rPr>
                <a:t>= </a:t>
              </a:r>
              <a:r>
                <a:rPr lang="en-GB" sz="2000" b="0" i="1" dirty="0">
                  <a:solidFill>
                    <a:srgbClr val="000000"/>
                  </a:solidFill>
                  <a:latin typeface="Corbel"/>
                  <a:cs typeface="Corbel"/>
                </a:rPr>
                <a:t>f</a:t>
              </a:r>
              <a:r>
                <a:rPr lang="en-GB" sz="2000" b="0" dirty="0">
                  <a:latin typeface="Corbel"/>
                  <a:cs typeface="Corbel"/>
                </a:rPr>
                <a:t>(</a:t>
              </a:r>
              <a:r>
                <a:rPr lang="en-GB" sz="2000" i="1" dirty="0">
                  <a:latin typeface="Corbel"/>
                  <a:cs typeface="Corbel"/>
                </a:rPr>
                <a:t>x</a:t>
              </a:r>
              <a:r>
                <a:rPr lang="en-GB" sz="2000" i="1" baseline="-25000" dirty="0">
                  <a:latin typeface="Corbel"/>
                  <a:cs typeface="Corbel"/>
                </a:rPr>
                <a:t>i</a:t>
              </a:r>
              <a:r>
                <a:rPr lang="en-GB" sz="2000" b="0" dirty="0">
                  <a:latin typeface="Corbel"/>
                  <a:cs typeface="Corbel"/>
                </a:rPr>
                <a:t>)</a:t>
              </a:r>
            </a:p>
          </p:txBody>
        </p:sp>
      </p:grpSp>
      <p:sp>
        <p:nvSpPr>
          <p:cNvPr id="27" name="Left Brace 26">
            <a:extLst>
              <a:ext uri="{FF2B5EF4-FFF2-40B4-BE49-F238E27FC236}">
                <a16:creationId xmlns:a16="http://schemas.microsoft.com/office/drawing/2014/main" id="{E3756A22-F343-C344-DCF7-47F7C89E8BD1}"/>
              </a:ext>
            </a:extLst>
          </p:cNvPr>
          <p:cNvSpPr/>
          <p:nvPr/>
        </p:nvSpPr>
        <p:spPr>
          <a:xfrm>
            <a:off x="7401026" y="2643662"/>
            <a:ext cx="359997" cy="3186853"/>
          </a:xfrm>
          <a:prstGeom prst="leftBrace">
            <a:avLst>
              <a:gd name="adj1" fmla="val 95823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FB1BDE-C592-DFAC-46E0-C37778F660BA}"/>
              </a:ext>
            </a:extLst>
          </p:cNvPr>
          <p:cNvCxnSpPr/>
          <p:nvPr/>
        </p:nvCxnSpPr>
        <p:spPr>
          <a:xfrm>
            <a:off x="7829697" y="3157579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F556DB6-E211-6DE8-4162-82876DFF8EFB}"/>
              </a:ext>
            </a:extLst>
          </p:cNvPr>
          <p:cNvCxnSpPr/>
          <p:nvPr/>
        </p:nvCxnSpPr>
        <p:spPr>
          <a:xfrm>
            <a:off x="7808035" y="4872527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Line 9">
            <a:extLst>
              <a:ext uri="{FF2B5EF4-FFF2-40B4-BE49-F238E27FC236}">
                <a16:creationId xmlns:a16="http://schemas.microsoft.com/office/drawing/2014/main" id="{14973F69-3F0A-338D-D979-546C969202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0537" y="4537607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10">
                <a:extLst>
                  <a:ext uri="{FF2B5EF4-FFF2-40B4-BE49-F238E27FC236}">
                    <a16:creationId xmlns:a16="http://schemas.microsoft.com/office/drawing/2014/main" id="{9E19EA14-408E-589F-5764-EB0DB11BF0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3112" y="4137557"/>
                <a:ext cx="449162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𝑥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2</m:t>
                      </m:r>
                    </m:oMath>
                  </m:oMathPara>
                </a14:m>
                <a:endParaRPr lang="en-GB" sz="2000" b="0" i="1" baseline="-25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31" name="Rectangle 10">
                <a:extLst>
                  <a:ext uri="{FF2B5EF4-FFF2-40B4-BE49-F238E27FC236}">
                    <a16:creationId xmlns:a16="http://schemas.microsoft.com/office/drawing/2014/main" id="{9E19EA14-408E-589F-5764-EB0DB11BF0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3112" y="4137557"/>
                <a:ext cx="449162" cy="392993"/>
              </a:xfrm>
              <a:prstGeom prst="rect">
                <a:avLst/>
              </a:prstGeom>
              <a:blipFill>
                <a:blip r:embed="rId8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Line 11">
            <a:extLst>
              <a:ext uri="{FF2B5EF4-FFF2-40B4-BE49-F238E27FC236}">
                <a16:creationId xmlns:a16="http://schemas.microsoft.com/office/drawing/2014/main" id="{1F36E966-B554-23DF-2458-591E519EA8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1487" y="4908633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13">
                <a:extLst>
                  <a:ext uri="{FF2B5EF4-FFF2-40B4-BE49-F238E27FC236}">
                    <a16:creationId xmlns:a16="http://schemas.microsoft.com/office/drawing/2014/main" id="{88800A7A-722B-4AD2-D8D0-ABFDF224E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9287" y="4509102"/>
                <a:ext cx="45717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𝑦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2</m:t>
                      </m:r>
                    </m:oMath>
                  </m:oMathPara>
                </a14:m>
                <a:endParaRPr lang="en-GB" sz="2000" b="0" i="1" baseline="-25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33" name="Rectangle 13">
                <a:extLst>
                  <a:ext uri="{FF2B5EF4-FFF2-40B4-BE49-F238E27FC236}">
                    <a16:creationId xmlns:a16="http://schemas.microsoft.com/office/drawing/2014/main" id="{88800A7A-722B-4AD2-D8D0-ABFDF224E5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9287" y="4509102"/>
                <a:ext cx="457176" cy="392993"/>
              </a:xfrm>
              <a:prstGeom prst="rect">
                <a:avLst/>
              </a:prstGeom>
              <a:blipFill>
                <a:blip r:embed="rId9"/>
                <a:stretch>
                  <a:fillRect b="-109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E9BC2FB-BEA7-4140-61C2-8D555D683923}"/>
                  </a:ext>
                </a:extLst>
              </p:cNvPr>
              <p:cNvSpPr txBox="1"/>
              <p:nvPr/>
            </p:nvSpPr>
            <p:spPr>
              <a:xfrm>
                <a:off x="7752071" y="4356089"/>
                <a:ext cx="4161442" cy="175432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-25000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dirty="0"/>
                  <a:t> for some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&lt;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i="1" dirty="0"/>
              </a:p>
              <a:p>
                <a:r>
                  <a:rPr lang="en-GB" dirty="0"/>
                  <a:t>	</a:t>
                </a:r>
              </a:p>
              <a:p>
                <a:r>
                  <a:rPr lang="en-GB" dirty="0"/>
                  <a:t>        then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←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r>
                  <a:rPr lang="en-GB" dirty="0"/>
                  <a:t>else </a:t>
                </a:r>
              </a:p>
              <a:p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>
                        <a:latin typeface="Cambria Math" panose="02040503050406030204" pitchFamily="18" charset="0"/>
                        <a:cs typeface="Corbel"/>
                      </a:rPr>
                      <m:t>←</m:t>
                    </m:r>
                    <m:r>
                      <a:rPr lang="en-US" sz="1100" i="1">
                        <a:latin typeface="Cambria Math" panose="02040503050406030204" pitchFamily="18" charset="0"/>
                        <a:cs typeface="Corbel"/>
                      </a:rPr>
                      <m:t>$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{0,1}</m:t>
                    </m:r>
                    <m:r>
                      <a:rPr lang="en-GB" i="1" baseline="30000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dirty="0"/>
              </a:p>
              <a:p>
                <a:r>
                  <a:rPr lang="en-GB" dirty="0"/>
                  <a:t>Return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E9BC2FB-BEA7-4140-61C2-8D555D683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71" y="4356089"/>
                <a:ext cx="4161442" cy="1754326"/>
              </a:xfrm>
              <a:prstGeom prst="rect">
                <a:avLst/>
              </a:prstGeom>
              <a:blipFill>
                <a:blip r:embed="rId10"/>
                <a:stretch>
                  <a:fillRect l="-872" t="-1024" b="-375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5CF116D-FE9A-5001-28F9-D7F700708329}"/>
                  </a:ext>
                </a:extLst>
              </p:cNvPr>
              <p:cNvSpPr txBox="1"/>
              <p:nvPr/>
            </p:nvSpPr>
            <p:spPr>
              <a:xfrm>
                <a:off x="7752071" y="2393425"/>
                <a:ext cx="4161441" cy="175432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-25000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dirty="0"/>
                  <a:t> for some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&lt;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i="1" dirty="0"/>
              </a:p>
              <a:p>
                <a:r>
                  <a:rPr lang="en-GB" dirty="0"/>
                  <a:t>	</a:t>
                </a:r>
              </a:p>
              <a:p>
                <a:r>
                  <a:rPr lang="en-GB" dirty="0"/>
                  <a:t>        then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←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r>
                  <a:rPr lang="en-GB" dirty="0"/>
                  <a:t>else </a:t>
                </a:r>
              </a:p>
              <a:p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>
                        <a:latin typeface="Cambria Math" panose="02040503050406030204" pitchFamily="18" charset="0"/>
                        <a:cs typeface="Corbel"/>
                      </a:rPr>
                      <m:t>←</m:t>
                    </m:r>
                    <m:r>
                      <a:rPr lang="en-US" sz="1100" i="1">
                        <a:latin typeface="Cambria Math" panose="02040503050406030204" pitchFamily="18" charset="0"/>
                        <a:cs typeface="Corbel"/>
                      </a:rPr>
                      <m:t>$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{0,1}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∖ {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, … , 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GB" dirty="0"/>
              </a:p>
              <a:p>
                <a:r>
                  <a:rPr lang="en-GB" dirty="0"/>
                  <a:t>Return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5CF116D-FE9A-5001-28F9-D7F700708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71" y="2393425"/>
                <a:ext cx="4161441" cy="1754326"/>
              </a:xfrm>
              <a:prstGeom prst="rect">
                <a:avLst/>
              </a:prstGeom>
              <a:blipFill>
                <a:blip r:embed="rId11"/>
                <a:stretch>
                  <a:fillRect l="-872" t="-1024" b="-375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74074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88317EA-7FC3-FAA0-9692-386F99E88B0A}"/>
                  </a:ext>
                </a:extLst>
              </p:cNvPr>
              <p:cNvSpPr/>
              <p:nvPr/>
            </p:nvSpPr>
            <p:spPr>
              <a:xfrm>
                <a:off x="387626" y="637913"/>
                <a:ext cx="4681331" cy="129535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53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4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</m:t>
                    </m:r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 ←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$ </m:t>
                    </m:r>
                    <m:r>
                      <m:rPr>
                        <m:sty m:val="p"/>
                      </m:rPr>
                      <a:rPr lang="en-GB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Perms</m:t>
                    </m:r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[{0,1}</m:t>
                    </m:r>
                    <m:r>
                      <a:rPr lang="en-GB" sz="2400" i="1" baseline="30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𝑛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]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  <a:defRPr/>
                </a:pPr>
                <a:endParaRPr lang="en-GB" sz="24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4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 ←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$ </m:t>
                    </m:r>
                    <m:r>
                      <m:rPr>
                        <m:sty m:val="p"/>
                      </m:rPr>
                      <a:rPr lang="en-GB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Funcs</m:t>
                    </m:r>
                    <m:d>
                      <m:dPr>
                        <m:begChr m:val="["/>
                        <m:endChr m:val="]"/>
                        <m:ctrlPr>
                          <a:rPr lang="en-GB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  <m:r>
                          <a:rPr lang="en-GB" sz="2400" i="1" baseline="30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GB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  <m:r>
                          <a:rPr lang="en-GB" sz="2400" i="1" baseline="30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e>
                    </m:d>
                  </m:oMath>
                </a14:m>
                <a:endParaRPr lang="en-GB" sz="2400" u="sng" dirty="0">
                  <a:solidFill>
                    <a:schemeClr val="tx1"/>
                  </a:solidFill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88317EA-7FC3-FAA0-9692-386F99E88B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626" y="637913"/>
                <a:ext cx="4681331" cy="1295353"/>
              </a:xfrm>
              <a:prstGeom prst="rect">
                <a:avLst/>
              </a:prstGeom>
              <a:blipFill>
                <a:blip r:embed="rId3"/>
                <a:stretch>
                  <a:fillRect l="-1821" b="-4225"/>
                </a:stretch>
              </a:blipFill>
              <a:ln>
                <a:solidFill>
                  <a:schemeClr val="tx1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02F70FC0-38C7-9F71-A9F0-4AB727558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287" y="3536787"/>
            <a:ext cx="1981200" cy="14471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591212E1-1B8A-1633-8368-C7C8464E1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035" y="3133863"/>
            <a:ext cx="18557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b="0" dirty="0">
                <a:latin typeface="Corbel"/>
                <a:cs typeface="Corbel"/>
              </a:rPr>
              <a:t>Distinguisher </a:t>
            </a:r>
            <a:r>
              <a:rPr lang="en-GB" sz="2000" b="0" i="1" dirty="0">
                <a:latin typeface="Corbel"/>
                <a:cs typeface="Corbel"/>
              </a:rPr>
              <a:t>D</a:t>
            </a:r>
          </a:p>
        </p:txBody>
      </p:sp>
      <p:sp>
        <p:nvSpPr>
          <p:cNvPr id="7" name="Line 9">
            <a:extLst>
              <a:ext uri="{FF2B5EF4-FFF2-40B4-BE49-F238E27FC236}">
                <a16:creationId xmlns:a16="http://schemas.microsoft.com/office/drawing/2014/main" id="{0746C155-6220-5B92-1528-4E24BD1F54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0537" y="3603715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0">
                <a:extLst>
                  <a:ext uri="{FF2B5EF4-FFF2-40B4-BE49-F238E27FC236}">
                    <a16:creationId xmlns:a16="http://schemas.microsoft.com/office/drawing/2014/main" id="{57DA1706-0713-C679-B13B-FAA53FBA6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3112" y="3203665"/>
                <a:ext cx="449162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𝑥</m:t>
                      </m:r>
                      <m:r>
                        <a:rPr lang="en-GB" sz="2000" b="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</m:oMath>
                  </m:oMathPara>
                </a14:m>
                <a:endParaRPr lang="en-GB" sz="2000" b="0" i="1" baseline="-25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8" name="Rectangle 10">
                <a:extLst>
                  <a:ext uri="{FF2B5EF4-FFF2-40B4-BE49-F238E27FC236}">
                    <a16:creationId xmlns:a16="http://schemas.microsoft.com/office/drawing/2014/main" id="{57DA1706-0713-C679-B13B-FAA53FBA6D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3112" y="3203665"/>
                <a:ext cx="449162" cy="392993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ine 11">
            <a:extLst>
              <a:ext uri="{FF2B5EF4-FFF2-40B4-BE49-F238E27FC236}">
                <a16:creationId xmlns:a16="http://schemas.microsoft.com/office/drawing/2014/main" id="{383F3F80-F8E6-215E-8BAC-CCFFC2A1C3C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1487" y="3984901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13">
                <a:extLst>
                  <a:ext uri="{FF2B5EF4-FFF2-40B4-BE49-F238E27FC236}">
                    <a16:creationId xmlns:a16="http://schemas.microsoft.com/office/drawing/2014/main" id="{E1420CDE-2027-EF6D-39DC-56927E7964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9287" y="3585370"/>
                <a:ext cx="45717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𝑦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</m:oMath>
                  </m:oMathPara>
                </a14:m>
                <a:endParaRPr lang="en-GB" sz="2000" b="0" i="1" baseline="-25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10" name="Rectangle 13">
                <a:extLst>
                  <a:ext uri="{FF2B5EF4-FFF2-40B4-BE49-F238E27FC236}">
                    <a16:creationId xmlns:a16="http://schemas.microsoft.com/office/drawing/2014/main" id="{E1420CDE-2027-EF6D-39DC-56927E7964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9287" y="3585370"/>
                <a:ext cx="457176" cy="392993"/>
              </a:xfrm>
              <a:prstGeom prst="rect">
                <a:avLst/>
              </a:prstGeom>
              <a:blipFill>
                <a:blip r:embed="rId5"/>
                <a:stretch>
                  <a:fillRect b="-10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ine 14">
            <a:extLst>
              <a:ext uri="{FF2B5EF4-FFF2-40B4-BE49-F238E27FC236}">
                <a16:creationId xmlns:a16="http://schemas.microsoft.com/office/drawing/2014/main" id="{9E256B67-7B53-40C1-4C41-374DECEE5A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6927" y="5126361"/>
            <a:ext cx="0" cy="30425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p:grpSp>
        <p:nvGrpSpPr>
          <p:cNvPr id="12" name="Group 19">
            <a:extLst>
              <a:ext uri="{FF2B5EF4-FFF2-40B4-BE49-F238E27FC236}">
                <a16:creationId xmlns:a16="http://schemas.microsoft.com/office/drawing/2014/main" id="{1A7BDF20-9F28-19E9-09C4-42449625CDE7}"/>
              </a:ext>
            </a:extLst>
          </p:cNvPr>
          <p:cNvGrpSpPr>
            <a:grpSpLocks/>
          </p:cNvGrpSpPr>
          <p:nvPr/>
        </p:nvGrpSpPr>
        <p:grpSpPr bwMode="auto">
          <a:xfrm>
            <a:off x="3120891" y="4990492"/>
            <a:ext cx="1123952" cy="984460"/>
            <a:chOff x="1152" y="2909"/>
            <a:chExt cx="708" cy="1173"/>
          </a:xfrm>
        </p:grpSpPr>
        <p:sp>
          <p:nvSpPr>
            <p:cNvPr id="13" name="Line 15">
              <a:extLst>
                <a:ext uri="{FF2B5EF4-FFF2-40B4-BE49-F238E27FC236}">
                  <a16:creationId xmlns:a16="http://schemas.microsoft.com/office/drawing/2014/main" id="{1FF1DEE9-AB86-4B3F-9270-BE13844D6C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p:sp>
          <p:nvSpPr>
            <p:cNvPr id="14" name="Line 16">
              <a:extLst>
                <a:ext uri="{FF2B5EF4-FFF2-40B4-BE49-F238E27FC236}">
                  <a16:creationId xmlns:a16="http://schemas.microsoft.com/office/drawing/2014/main" id="{AD1A34A6-B5B1-3431-A733-35243204C6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17">
                  <a:extLst>
                    <a:ext uri="{FF2B5EF4-FFF2-40B4-BE49-F238E27FC236}">
                      <a16:creationId xmlns:a16="http://schemas.microsoft.com/office/drawing/2014/main" id="{8447D655-AE14-0221-CF4C-2206272408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05"/>
                  <a:ext cx="277" cy="4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b="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5" name="Text Box 17">
                  <a:extLst>
                    <a:ext uri="{FF2B5EF4-FFF2-40B4-BE49-F238E27FC236}">
                      <a16:creationId xmlns:a16="http://schemas.microsoft.com/office/drawing/2014/main" id="{8447D655-AE14-0221-CF4C-2206272408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05"/>
                  <a:ext cx="277" cy="4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63F379-66CA-A56B-A5A5-7EFDD2F07FB1}"/>
              </a:ext>
            </a:extLst>
          </p:cNvPr>
          <p:cNvGrpSpPr/>
          <p:nvPr/>
        </p:nvGrpSpPr>
        <p:grpSpPr>
          <a:xfrm>
            <a:off x="7808035" y="2678846"/>
            <a:ext cx="2033692" cy="1142199"/>
            <a:chOff x="5776146" y="1450344"/>
            <a:chExt cx="1981200" cy="1332111"/>
          </a:xfrm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E581A8FF-BBD3-4F25-AD51-D311C1F2A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1450344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p:sp>
          <p:nvSpPr>
            <p:cNvPr id="18" name="Text Box 8">
              <a:extLst>
                <a:ext uri="{FF2B5EF4-FFF2-40B4-BE49-F238E27FC236}">
                  <a16:creationId xmlns:a16="http://schemas.microsoft.com/office/drawing/2014/main" id="{C84A1B29-7D71-56D7-167E-9DB9C1CDDD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1032" y="1500508"/>
              <a:ext cx="421952" cy="46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xmlns:mc="http://schemas.openxmlformats.org/markup-compatibility/2006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mc="http://schemas.openxmlformats.org/markup-compatibility/2006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 b="0" dirty="0">
                  <a:latin typeface="Corbel"/>
                  <a:cs typeface="Corbel"/>
                </a:rPr>
                <a:t>G</a:t>
              </a:r>
              <a:r>
                <a:rPr lang="en-GB" sz="2000" baseline="-25000" dirty="0">
                  <a:latin typeface="Corbel"/>
                  <a:cs typeface="Corbel"/>
                </a:rPr>
                <a:t>1</a:t>
              </a:r>
              <a:endParaRPr lang="en-GB" sz="2000" b="0" dirty="0">
                <a:latin typeface="Corbel"/>
                <a:cs typeface="Corbel"/>
              </a:endParaRPr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A5D1DD7F-1D53-FBCC-891C-D4C33F8137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2143095"/>
              <a:ext cx="938850" cy="46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 i="1" dirty="0" err="1">
                  <a:latin typeface="Corbel"/>
                  <a:cs typeface="Corbel"/>
                </a:rPr>
                <a:t>y</a:t>
              </a:r>
              <a:r>
                <a:rPr lang="en-GB" sz="2000" i="1" baseline="-25000" dirty="0" err="1">
                  <a:latin typeface="Corbel"/>
                  <a:cs typeface="Corbel"/>
                </a:rPr>
                <a:t>i</a:t>
              </a:r>
              <a:r>
                <a:rPr lang="en-GB" sz="2000" i="1" dirty="0">
                  <a:latin typeface="Corbel"/>
                  <a:cs typeface="Corbel"/>
                </a:rPr>
                <a:t> </a:t>
              </a:r>
              <a:r>
                <a:rPr lang="en-GB" sz="2000" b="0" i="1" dirty="0">
                  <a:latin typeface="Corbel"/>
                  <a:cs typeface="Corbel"/>
                </a:rPr>
                <a:t>= </a:t>
              </a:r>
              <a:r>
                <a:rPr lang="en-GB" sz="2000" i="1" dirty="0">
                  <a:latin typeface="Corbel"/>
                  <a:cs typeface="Corbel"/>
                </a:rPr>
                <a:t>f</a:t>
              </a:r>
              <a:r>
                <a:rPr lang="en-GB" sz="2000" b="0" dirty="0">
                  <a:latin typeface="Corbel"/>
                  <a:cs typeface="Corbel"/>
                </a:rPr>
                <a:t>(</a:t>
              </a:r>
              <a:r>
                <a:rPr lang="en-GB" sz="2000" i="1" dirty="0">
                  <a:latin typeface="Corbel"/>
                  <a:cs typeface="Corbel"/>
                </a:rPr>
                <a:t>x</a:t>
              </a:r>
              <a:r>
                <a:rPr lang="en-GB" sz="2000" i="1" baseline="-25000" dirty="0">
                  <a:latin typeface="Corbel"/>
                  <a:cs typeface="Corbel"/>
                </a:rPr>
                <a:t>i</a:t>
              </a:r>
              <a:r>
                <a:rPr lang="en-GB" sz="2000" b="0" dirty="0">
                  <a:latin typeface="Corbel"/>
                  <a:cs typeface="Corbel"/>
                </a:rPr>
                <a:t>)</a:t>
              </a:r>
            </a:p>
          </p:txBody>
        </p:sp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ABB68D1B-CF56-16FF-848B-C1B7DCB7E8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84666" cy="297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GB" sz="2000" b="0" i="1" baseline="30000" dirty="0">
                <a:latin typeface="Corbel"/>
                <a:cs typeface="Corbel"/>
              </a:endParaRPr>
            </a:p>
          </p:txBody>
        </p:sp>
      </p:grpSp>
      <p:pic>
        <p:nvPicPr>
          <p:cNvPr id="21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43B11B5D-4A18-A8E6-807B-B5047DB44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00" y="3636671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5B8B22D-856B-8BEE-F9E2-CCCEF293BB9E}"/>
              </a:ext>
            </a:extLst>
          </p:cNvPr>
          <p:cNvGrpSpPr/>
          <p:nvPr/>
        </p:nvGrpSpPr>
        <p:grpSpPr>
          <a:xfrm>
            <a:off x="7815455" y="4347950"/>
            <a:ext cx="2033692" cy="1175555"/>
            <a:chOff x="5776146" y="3836733"/>
            <a:chExt cx="1981200" cy="13321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0A5C73-B99C-8847-03A5-AB1B4D9416EE}"/>
                </a:ext>
              </a:extLst>
            </p:cNvPr>
            <p:cNvSpPr/>
            <p:nvPr/>
          </p:nvSpPr>
          <p:spPr>
            <a:xfrm>
              <a:off x="6297985" y="4318123"/>
              <a:ext cx="191598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i="1" baseline="30000" dirty="0">
                <a:latin typeface="Corbel"/>
                <a:cs typeface="Corbel"/>
              </a:endParaRPr>
            </a:p>
            <a:p>
              <a:endParaRPr lang="en-US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80E0B90-67D3-CC75-5F4D-52712C25B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3836733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p:sp>
          <p:nvSpPr>
            <p:cNvPr id="25" name="Text Box 8">
              <a:extLst>
                <a:ext uri="{FF2B5EF4-FFF2-40B4-BE49-F238E27FC236}">
                  <a16:creationId xmlns:a16="http://schemas.microsoft.com/office/drawing/2014/main" id="{6A58B9FE-9103-976B-87D6-2CE4D315F0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1032" y="3892727"/>
              <a:ext cx="431322" cy="802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xmlns:mc="http://schemas.openxmlformats.org/markup-compatibility/2006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mc="http://schemas.openxmlformats.org/markup-compatibility/2006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 dirty="0">
                  <a:latin typeface="Corbel"/>
                  <a:cs typeface="Corbel"/>
                </a:rPr>
                <a:t>G</a:t>
              </a:r>
              <a:r>
                <a:rPr lang="en-GB" sz="2000" baseline="-25000" dirty="0">
                  <a:latin typeface="Corbel"/>
                  <a:cs typeface="Corbel"/>
                </a:rPr>
                <a:t>2</a:t>
              </a:r>
              <a:endParaRPr lang="en-GB" sz="2000" dirty="0">
                <a:latin typeface="Corbel"/>
                <a:cs typeface="Corbel"/>
              </a:endParaRPr>
            </a:p>
            <a:p>
              <a:pPr>
                <a:defRPr/>
              </a:pPr>
              <a:endParaRPr lang="en-GB" sz="2000" b="0" u="sng" dirty="0">
                <a:latin typeface="Corbel"/>
                <a:cs typeface="Corbel"/>
              </a:endParaRPr>
            </a:p>
          </p:txBody>
        </p:sp>
        <p:sp>
          <p:nvSpPr>
            <p:cNvPr id="26" name="Text Box 12">
              <a:extLst>
                <a:ext uri="{FF2B5EF4-FFF2-40B4-BE49-F238E27FC236}">
                  <a16:creationId xmlns:a16="http://schemas.microsoft.com/office/drawing/2014/main" id="{9900BA68-13BE-7C53-0A3A-532A5C8D8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4527345"/>
              <a:ext cx="938850" cy="4533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 i="1" dirty="0" err="1">
                  <a:latin typeface="Corbel"/>
                  <a:cs typeface="Corbel"/>
                </a:rPr>
                <a:t>y</a:t>
              </a:r>
              <a:r>
                <a:rPr lang="en-GB" sz="2000" i="1" baseline="-25000" dirty="0" err="1">
                  <a:latin typeface="Corbel"/>
                  <a:cs typeface="Corbel"/>
                </a:rPr>
                <a:t>i</a:t>
              </a:r>
              <a:r>
                <a:rPr lang="en-GB" sz="2000" i="1" dirty="0">
                  <a:latin typeface="Corbel"/>
                  <a:cs typeface="Corbel"/>
                </a:rPr>
                <a:t> </a:t>
              </a:r>
              <a:r>
                <a:rPr lang="en-GB" sz="2000" b="0" i="1" dirty="0">
                  <a:latin typeface="Corbel"/>
                  <a:cs typeface="Corbel"/>
                </a:rPr>
                <a:t>= </a:t>
              </a:r>
              <a:r>
                <a:rPr lang="en-GB" sz="2000" b="0" i="1" dirty="0">
                  <a:solidFill>
                    <a:srgbClr val="000000"/>
                  </a:solidFill>
                  <a:latin typeface="Corbel"/>
                  <a:cs typeface="Corbel"/>
                </a:rPr>
                <a:t>f</a:t>
              </a:r>
              <a:r>
                <a:rPr lang="en-GB" sz="2000" b="0" dirty="0">
                  <a:latin typeface="Corbel"/>
                  <a:cs typeface="Corbel"/>
                </a:rPr>
                <a:t>(</a:t>
              </a:r>
              <a:r>
                <a:rPr lang="en-GB" sz="2000" i="1" dirty="0">
                  <a:latin typeface="Corbel"/>
                  <a:cs typeface="Corbel"/>
                </a:rPr>
                <a:t>x</a:t>
              </a:r>
              <a:r>
                <a:rPr lang="en-GB" sz="2000" i="1" baseline="-25000" dirty="0">
                  <a:latin typeface="Corbel"/>
                  <a:cs typeface="Corbel"/>
                </a:rPr>
                <a:t>i</a:t>
              </a:r>
              <a:r>
                <a:rPr lang="en-GB" sz="2000" b="0" dirty="0">
                  <a:latin typeface="Corbel"/>
                  <a:cs typeface="Corbel"/>
                </a:rPr>
                <a:t>)</a:t>
              </a:r>
            </a:p>
          </p:txBody>
        </p:sp>
      </p:grpSp>
      <p:sp>
        <p:nvSpPr>
          <p:cNvPr id="27" name="Left Brace 26">
            <a:extLst>
              <a:ext uri="{FF2B5EF4-FFF2-40B4-BE49-F238E27FC236}">
                <a16:creationId xmlns:a16="http://schemas.microsoft.com/office/drawing/2014/main" id="{E3756A22-F343-C344-DCF7-47F7C89E8BD1}"/>
              </a:ext>
            </a:extLst>
          </p:cNvPr>
          <p:cNvSpPr/>
          <p:nvPr/>
        </p:nvSpPr>
        <p:spPr>
          <a:xfrm>
            <a:off x="7401026" y="2643662"/>
            <a:ext cx="359997" cy="3186853"/>
          </a:xfrm>
          <a:prstGeom prst="leftBrace">
            <a:avLst>
              <a:gd name="adj1" fmla="val 95823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FB1BDE-C592-DFAC-46E0-C37778F660BA}"/>
              </a:ext>
            </a:extLst>
          </p:cNvPr>
          <p:cNvCxnSpPr/>
          <p:nvPr/>
        </p:nvCxnSpPr>
        <p:spPr>
          <a:xfrm>
            <a:off x="7829697" y="3157579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F556DB6-E211-6DE8-4162-82876DFF8EFB}"/>
              </a:ext>
            </a:extLst>
          </p:cNvPr>
          <p:cNvCxnSpPr/>
          <p:nvPr/>
        </p:nvCxnSpPr>
        <p:spPr>
          <a:xfrm>
            <a:off x="7808035" y="4872527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Line 9">
            <a:extLst>
              <a:ext uri="{FF2B5EF4-FFF2-40B4-BE49-F238E27FC236}">
                <a16:creationId xmlns:a16="http://schemas.microsoft.com/office/drawing/2014/main" id="{14973F69-3F0A-338D-D979-546C969202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0537" y="4537607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10">
                <a:extLst>
                  <a:ext uri="{FF2B5EF4-FFF2-40B4-BE49-F238E27FC236}">
                    <a16:creationId xmlns:a16="http://schemas.microsoft.com/office/drawing/2014/main" id="{9E19EA14-408E-589F-5764-EB0DB11BF0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3112" y="4137557"/>
                <a:ext cx="449162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𝑥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2</m:t>
                      </m:r>
                    </m:oMath>
                  </m:oMathPara>
                </a14:m>
                <a:endParaRPr lang="en-GB" sz="2000" b="0" i="1" baseline="-25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31" name="Rectangle 10">
                <a:extLst>
                  <a:ext uri="{FF2B5EF4-FFF2-40B4-BE49-F238E27FC236}">
                    <a16:creationId xmlns:a16="http://schemas.microsoft.com/office/drawing/2014/main" id="{9E19EA14-408E-589F-5764-EB0DB11BF0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3112" y="4137557"/>
                <a:ext cx="449162" cy="392993"/>
              </a:xfrm>
              <a:prstGeom prst="rect">
                <a:avLst/>
              </a:prstGeom>
              <a:blipFill>
                <a:blip r:embed="rId8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Line 11">
            <a:extLst>
              <a:ext uri="{FF2B5EF4-FFF2-40B4-BE49-F238E27FC236}">
                <a16:creationId xmlns:a16="http://schemas.microsoft.com/office/drawing/2014/main" id="{1F36E966-B554-23DF-2458-591E519EA8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1487" y="4908633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rbel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13">
                <a:extLst>
                  <a:ext uri="{FF2B5EF4-FFF2-40B4-BE49-F238E27FC236}">
                    <a16:creationId xmlns:a16="http://schemas.microsoft.com/office/drawing/2014/main" id="{88800A7A-722B-4AD2-D8D0-ABFDF224E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9287" y="4509102"/>
                <a:ext cx="45717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𝑦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2</m:t>
                      </m:r>
                    </m:oMath>
                  </m:oMathPara>
                </a14:m>
                <a:endParaRPr lang="en-GB" sz="2000" b="0" i="1" baseline="-25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33" name="Rectangle 13">
                <a:extLst>
                  <a:ext uri="{FF2B5EF4-FFF2-40B4-BE49-F238E27FC236}">
                    <a16:creationId xmlns:a16="http://schemas.microsoft.com/office/drawing/2014/main" id="{88800A7A-722B-4AD2-D8D0-ABFDF224E5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9287" y="4509102"/>
                <a:ext cx="457176" cy="392993"/>
              </a:xfrm>
              <a:prstGeom prst="rect">
                <a:avLst/>
              </a:prstGeom>
              <a:blipFill>
                <a:blip r:embed="rId9"/>
                <a:stretch>
                  <a:fillRect b="-109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E9BC2FB-BEA7-4140-61C2-8D555D683923}"/>
                  </a:ext>
                </a:extLst>
              </p:cNvPr>
              <p:cNvSpPr txBox="1"/>
              <p:nvPr/>
            </p:nvSpPr>
            <p:spPr>
              <a:xfrm>
                <a:off x="7752071" y="4356089"/>
                <a:ext cx="4161442" cy="175432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-25000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dirty="0"/>
                  <a:t> for some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&lt;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i="1" dirty="0"/>
              </a:p>
              <a:p>
                <a:r>
                  <a:rPr lang="en-GB" dirty="0"/>
                  <a:t>	</a:t>
                </a:r>
              </a:p>
              <a:p>
                <a:r>
                  <a:rPr lang="en-GB" dirty="0"/>
                  <a:t>        then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←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r>
                  <a:rPr lang="en-GB" dirty="0"/>
                  <a:t>else </a:t>
                </a:r>
              </a:p>
              <a:p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>
                        <a:latin typeface="Cambria Math" panose="02040503050406030204" pitchFamily="18" charset="0"/>
                        <a:cs typeface="Corbel"/>
                      </a:rPr>
                      <m:t>←</m:t>
                    </m:r>
                    <m:r>
                      <a:rPr lang="en-US" sz="1100" i="1">
                        <a:latin typeface="Cambria Math" panose="02040503050406030204" pitchFamily="18" charset="0"/>
                        <a:cs typeface="Corbel"/>
                      </a:rPr>
                      <m:t>$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{0,1}</m:t>
                    </m:r>
                    <m:r>
                      <a:rPr lang="en-GB" i="1" baseline="30000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dirty="0"/>
              </a:p>
              <a:p>
                <a:r>
                  <a:rPr lang="en-GB" dirty="0"/>
                  <a:t>Return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E9BC2FB-BEA7-4140-61C2-8D555D683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71" y="4356089"/>
                <a:ext cx="4161442" cy="1754326"/>
              </a:xfrm>
              <a:prstGeom prst="rect">
                <a:avLst/>
              </a:prstGeom>
              <a:blipFill>
                <a:blip r:embed="rId10"/>
                <a:stretch>
                  <a:fillRect l="-872" t="-1024" b="-375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5CF116D-FE9A-5001-28F9-D7F700708329}"/>
                  </a:ext>
                </a:extLst>
              </p:cNvPr>
              <p:cNvSpPr txBox="1"/>
              <p:nvPr/>
            </p:nvSpPr>
            <p:spPr>
              <a:xfrm>
                <a:off x="7752071" y="2393425"/>
                <a:ext cx="4161441" cy="175432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-25000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dirty="0"/>
                  <a:t> for some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&lt;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i="1" dirty="0"/>
              </a:p>
              <a:p>
                <a:r>
                  <a:rPr lang="en-GB" dirty="0"/>
                  <a:t>	</a:t>
                </a:r>
              </a:p>
              <a:p>
                <a:r>
                  <a:rPr lang="en-GB" dirty="0"/>
                  <a:t>        then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←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r>
                  <a:rPr lang="en-GB" dirty="0"/>
                  <a:t>else </a:t>
                </a:r>
              </a:p>
              <a:p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>
                        <a:latin typeface="Cambria Math" panose="02040503050406030204" pitchFamily="18" charset="0"/>
                        <a:cs typeface="Corbel"/>
                      </a:rPr>
                      <m:t>←</m:t>
                    </m:r>
                    <m:r>
                      <a:rPr lang="en-US" sz="1100" i="1">
                        <a:latin typeface="Cambria Math" panose="02040503050406030204" pitchFamily="18" charset="0"/>
                        <a:cs typeface="Corbel"/>
                      </a:rPr>
                      <m:t>$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{0,1}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∖ {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, … , 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GB" dirty="0"/>
              </a:p>
              <a:p>
                <a:r>
                  <a:rPr lang="en-GB" dirty="0"/>
                  <a:t>Return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baseline="-25000" dirty="0" err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5CF116D-FE9A-5001-28F9-D7F700708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71" y="2393425"/>
                <a:ext cx="4161441" cy="1754326"/>
              </a:xfrm>
              <a:prstGeom prst="rect">
                <a:avLst/>
              </a:prstGeom>
              <a:blipFill>
                <a:blip r:embed="rId11"/>
                <a:stretch>
                  <a:fillRect l="-872" t="-1024" b="-375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506E0A2-2C91-0EAF-4996-BB6A971547B6}"/>
                  </a:ext>
                </a:extLst>
              </p:cNvPr>
              <p:cNvSpPr/>
              <p:nvPr/>
            </p:nvSpPr>
            <p:spPr>
              <a:xfrm>
                <a:off x="506896" y="5903843"/>
                <a:ext cx="6291468" cy="750541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2800" dirty="0"/>
                  <a:t> be the event that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506E0A2-2C91-0EAF-4996-BB6A97154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96" y="5903843"/>
                <a:ext cx="6291468" cy="750541"/>
              </a:xfrm>
              <a:prstGeom prst="rect">
                <a:avLst/>
              </a:prstGeom>
              <a:blipFill>
                <a:blip r:embed="rId12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969620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2D5A435-F8AE-BEF7-F453-AFF7EE003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PRP-PRF switching lemma: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1BD8470A-4A97-DB3A-9B81-513284DB3E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8843" y="1819275"/>
                <a:ext cx="11767931" cy="4753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dirty="0">
                    <a:latin typeface="+mn-lt"/>
                    <a:cs typeface="Times New Roman" charset="0"/>
                  </a:rPr>
                  <a:t>Claims: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orbel" panose="020B0503020204020204" pitchFamily="34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= 2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>
                  <a:spcBef>
                    <a:spcPct val="50000"/>
                  </a:spcBef>
                </a:pPr>
                <a:endParaRPr lang="en-US" sz="2200" dirty="0">
                  <a:latin typeface="+mn-lt"/>
                  <a:cs typeface="Times New Roman" charset="0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2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= </m:t>
                    </m:r>
                    <m:sSubSup>
                      <m:sSubSupPr>
                        <m:ctrlP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PRP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|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|</m:t>
                    </m:r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∧¬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orbel"/>
                      </a:rPr>
                      <m:t>⇔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∧¬</m:t>
                    </m:r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𝑍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orbel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orbel"/>
                      </a:rPr>
                      <m:t>Pr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𝑍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𝑞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orbel"/>
                      </a:rPr>
                      <m:t>/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+1 </m:t>
                        </m:r>
                      </m:sup>
                    </m:sSup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</p:txBody>
          </p:sp>
        </mc:Choice>
        <mc:Fallback xmlns="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1BD8470A-4A97-DB3A-9B81-513284DB3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843" y="1819275"/>
                <a:ext cx="11767931" cy="4753161"/>
              </a:xfrm>
              <a:prstGeom prst="rect">
                <a:avLst/>
              </a:prstGeom>
              <a:blipFill>
                <a:blip r:embed="rId2"/>
                <a:stretch>
                  <a:fillRect l="-1347" t="-1667" b="-5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06934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2D5A435-F8AE-BEF7-F453-AFF7EE003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PRP-PRF switching lemma: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1BD8470A-4A97-DB3A-9B81-513284DB3E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8843" y="1819275"/>
                <a:ext cx="11767931" cy="4753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dirty="0">
                    <a:latin typeface="+mn-lt"/>
                    <a:cs typeface="Times New Roman" charset="0"/>
                  </a:rPr>
                  <a:t>Claims: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orbel" panose="020B0503020204020204" pitchFamily="34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= 2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>
                  <a:spcBef>
                    <a:spcPct val="50000"/>
                  </a:spcBef>
                </a:pPr>
                <a:endParaRPr lang="en-US" sz="2200" dirty="0">
                  <a:latin typeface="+mn-lt"/>
                  <a:cs typeface="Times New Roman" charset="0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2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= </m:t>
                    </m:r>
                    <m:sSubSup>
                      <m:sSubSupPr>
                        <m:ctrlP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PRP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|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|</m:t>
                    </m:r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∧¬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orbel"/>
                      </a:rPr>
                      <m:t>⇔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∧¬</m:t>
                    </m:r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Pr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𝑍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𝑞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orbel"/>
                      </a:rPr>
                      <m:t>/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+1 </m:t>
                        </m:r>
                      </m:sup>
                    </m:sSup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</p:txBody>
          </p:sp>
        </mc:Choice>
        <mc:Fallback xmlns="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1BD8470A-4A97-DB3A-9B81-513284DB3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843" y="1819275"/>
                <a:ext cx="11767931" cy="4753161"/>
              </a:xfrm>
              <a:prstGeom prst="rect">
                <a:avLst/>
              </a:prstGeom>
              <a:blipFill>
                <a:blip r:embed="rId2"/>
                <a:stretch>
                  <a:fillRect l="-1347" t="-1667" b="-5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59991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2D5A435-F8AE-BEF7-F453-AFF7EE003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PRP-PRF switching lemma: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1BD8470A-4A97-DB3A-9B81-513284DB3E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8843" y="1819275"/>
                <a:ext cx="11767931" cy="4753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dirty="0">
                    <a:latin typeface="+mn-lt"/>
                    <a:cs typeface="Times New Roman" charset="0"/>
                  </a:rPr>
                  <a:t>Claims: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orbel" panose="020B0503020204020204" pitchFamily="34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= 2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>
                  <a:spcBef>
                    <a:spcPct val="50000"/>
                  </a:spcBef>
                </a:pPr>
                <a:endParaRPr lang="en-US" sz="2200" dirty="0">
                  <a:latin typeface="+mn-lt"/>
                  <a:cs typeface="Times New Roman" charset="0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2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= </m:t>
                    </m:r>
                    <m:sSubSup>
                      <m:sSubSupPr>
                        <m:ctrlP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PRP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|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|</m:t>
                    </m:r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∧¬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orbel"/>
                      </a:rPr>
                      <m:t>⇔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∧¬</m:t>
                    </m:r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Pr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𝑍</m:t>
                        </m:r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𝑞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/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+1 </m:t>
                        </m:r>
                      </m:sup>
                    </m:sSup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</p:txBody>
          </p:sp>
        </mc:Choice>
        <mc:Fallback xmlns="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1BD8470A-4A97-DB3A-9B81-513284DB3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843" y="1819275"/>
                <a:ext cx="11767931" cy="4753161"/>
              </a:xfrm>
              <a:prstGeom prst="rect">
                <a:avLst/>
              </a:prstGeom>
              <a:blipFill>
                <a:blip r:embed="rId2"/>
                <a:stretch>
                  <a:fillRect l="-1347" t="-1667" b="-5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73424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2D5A435-F8AE-BEF7-F453-AFF7EE003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PRP-PRF switching lemma: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1BD8470A-4A97-DB3A-9B81-513284DB3E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8843" y="1819275"/>
                <a:ext cx="11767931" cy="4753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dirty="0">
                    <a:latin typeface="+mn-lt"/>
                    <a:cs typeface="Times New Roman" charset="0"/>
                  </a:rPr>
                  <a:t>Claims: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orbel" panose="020B0503020204020204" pitchFamily="34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= 2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>
                  <a:spcBef>
                    <a:spcPct val="50000"/>
                  </a:spcBef>
                </a:pPr>
                <a:endParaRPr lang="en-US" sz="2200" dirty="0">
                  <a:latin typeface="+mn-lt"/>
                  <a:cs typeface="Times New Roman" charset="0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|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2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 –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𝑝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Times New Roman" charset="0"/>
                      </a:rPr>
                      <m:t>0 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Times New Roman" charset="0"/>
                      </a:rPr>
                      <m:t>| = </m:t>
                    </m:r>
                    <m:sSubSup>
                      <m:sSubSupPr>
                        <m:ctrlP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bSupPr>
                      <m:e>
                        <m: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Adv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E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𝐷</m:t>
                        </m:r>
                      </m:e>
                    </m:d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PRP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𝑞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/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+2</m:t>
                        </m:r>
                      </m:sup>
                    </m:sSup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∧¬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orbel"/>
                      </a:rPr>
                      <m:t>⇔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orbel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∧¬</m:t>
                    </m:r>
                    <m:r>
                      <a:rPr lang="en-US" sz="2400" i="1">
                        <a:latin typeface="Cambria Math" panose="02040503050406030204" pitchFamily="18" charset="0"/>
                        <a:cs typeface="Corbel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Pr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𝑍</m:t>
                        </m:r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𝑞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orbel"/>
                      </a:rPr>
                      <m:t>/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+1 </m:t>
                        </m:r>
                      </m:sup>
                    </m:sSup>
                  </m:oMath>
                </a14:m>
                <a:endParaRPr lang="en-GB" sz="2400" dirty="0">
                  <a:latin typeface="Corbel" panose="020B0503020204020204" pitchFamily="34" charset="0"/>
                  <a:cs typeface="Corbel"/>
                </a:endParaRPr>
              </a:p>
            </p:txBody>
          </p:sp>
        </mc:Choice>
        <mc:Fallback xmlns="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1BD8470A-4A97-DB3A-9B81-513284DB3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843" y="1819275"/>
                <a:ext cx="11767931" cy="4753161"/>
              </a:xfrm>
              <a:prstGeom prst="rect">
                <a:avLst/>
              </a:prstGeom>
              <a:blipFill>
                <a:blip r:embed="rId2"/>
                <a:stretch>
                  <a:fillRect l="-1347" t="-1667" b="-5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59048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A74FB-195F-3CC9-07CE-74E73CB9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43475C-4235-30E3-97BE-B4F2D195C0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7625" y="1825625"/>
                <a:ext cx="11280913" cy="4351338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PRP-PRF switching lemma: </a:t>
                </a:r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a block cipher with block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 Then for any </a:t>
                </a:r>
                <a:r>
                  <a:rPr lang="en-GB" dirty="0">
                    <a:solidFill>
                      <a:schemeClr val="tx1"/>
                    </a:solidFill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lang="en-GB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cs typeface="Corbel"/>
                  </a:rPr>
                  <a:t> running in time at most </a:t>
                </a:r>
                <a14:m>
                  <m:oMath xmlns:m="http://schemas.openxmlformats.org/officeDocument/2006/math">
                    <m:r>
                      <a:rPr lang="en-GB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𝑡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cs typeface="Corbel"/>
                  </a:rPr>
                  <a:t> and making at most </a:t>
                </a:r>
                <a14:m>
                  <m:oMath xmlns:m="http://schemas.openxmlformats.org/officeDocument/2006/math">
                    <m:r>
                      <a:rPr lang="en-GB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𝑞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cs typeface="Corbel"/>
                  </a:rPr>
                  <a:t> queries, we have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PRP</m:t>
                            </m:r>
                          </m:sup>
                        </m:sSubSup>
                        <m:d>
                          <m:dPr>
                            <m:ctrlPr>
                              <a:rPr lang="en-GB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orbel"/>
                          </a:rPr>
                          <m:t> −</m:t>
                        </m:r>
                        <m:sSubSup>
                          <m:sSubSupPr>
                            <m:ctrlPr>
                              <a:rPr lang="en-US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GB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Adv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E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PR</m:t>
                            </m:r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F</m:t>
                            </m:r>
                          </m:sup>
                        </m:sSubSup>
                        <m:d>
                          <m:dPr>
                            <m:ctrlPr>
                              <a:rPr lang="en-GB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orbel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</a:t>
                </a:r>
              </a:p>
              <a:p>
                <a:pPr marL="0" indent="0" algn="ctr">
                  <a:buNone/>
                </a:pPr>
                <a:endParaRPr lang="en-US" dirty="0"/>
              </a:p>
              <a:p>
                <a:r>
                  <a:rPr lang="en-US" b="1" dirty="0"/>
                  <a:t>Claim:</a:t>
                </a:r>
                <a:r>
                  <a:rPr lang="en-US" dirty="0"/>
                  <a:t> Assuming PRP-PRF switching lemma, CTR-mode is IND-CPA secure.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43475C-4235-30E3-97BE-B4F2D195C0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7625" y="1825625"/>
                <a:ext cx="11280913" cy="4351338"/>
              </a:xfrm>
              <a:blipFill>
                <a:blip r:embed="rId2"/>
                <a:stretch>
                  <a:fillRect l="-97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44659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A74FB-195F-3CC9-07CE-74E73CB9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43475C-4235-30E3-97BE-B4F2D195C0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Theorem-1:</a:t>
                </a:r>
                <a:r>
                  <a:rPr lang="en-US" dirty="0"/>
                  <a:t> Assuming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,⋅)}</m:t>
                    </m:r>
                  </m:oMath>
                </a14:m>
                <a:r>
                  <a:rPr lang="en-US" dirty="0"/>
                  <a:t> is a PRF, CTR mode is IND-CPA secure.</a:t>
                </a:r>
              </a:p>
              <a:p>
                <a:endParaRPr lang="en-US" dirty="0"/>
              </a:p>
              <a:p>
                <a:r>
                  <a:rPr lang="en-US" b="1" dirty="0"/>
                  <a:t>Assumption-1: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satisfies PRP-security.</a:t>
                </a:r>
              </a:p>
              <a:p>
                <a:endParaRPr lang="en-US" b="1" dirty="0"/>
              </a:p>
              <a:p>
                <a:r>
                  <a:rPr lang="en-US" b="1" dirty="0"/>
                  <a:t>PRP-PRF switching lemma (informal): </a:t>
                </a:r>
                <a:r>
                  <a:rPr lang="en-US" dirty="0"/>
                  <a:t>Any block cipher family that satisfies PRP-security also satisfies PRF-security.</a:t>
                </a:r>
                <a:r>
                  <a:rPr lang="en-US" b="1" dirty="0"/>
                  <a:t> </a:t>
                </a:r>
              </a:p>
              <a:p>
                <a:endParaRPr lang="en-US" b="1" dirty="0"/>
              </a:p>
              <a:p>
                <a:r>
                  <a:rPr lang="en-US" b="1" dirty="0"/>
                  <a:t>Claim: </a:t>
                </a:r>
                <a:r>
                  <a:rPr lang="en-US" dirty="0"/>
                  <a:t>CTR-mode is IND-CPA secure.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43475C-4235-30E3-97BE-B4F2D195C0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3633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</TotalTime>
  <Words>5666</Words>
  <Application>Microsoft Office PowerPoint</Application>
  <PresentationFormat>Widescreen</PresentationFormat>
  <Paragraphs>844</Paragraphs>
  <Slides>84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7" baseType="lpstr">
      <vt:lpstr>Aptos</vt:lpstr>
      <vt:lpstr>Aptos Display</vt:lpstr>
      <vt:lpstr>Arial</vt:lpstr>
      <vt:lpstr>Calibri</vt:lpstr>
      <vt:lpstr>Calibri Light</vt:lpstr>
      <vt:lpstr>Cambria Math</vt:lpstr>
      <vt:lpstr>Corbel</vt:lpstr>
      <vt:lpstr>Symbol</vt:lpstr>
      <vt:lpstr>Times New Roman</vt:lpstr>
      <vt:lpstr>Wingdings</vt:lpstr>
      <vt:lpstr>Office Theme</vt:lpstr>
      <vt:lpstr>1_Office Theme</vt:lpstr>
      <vt:lpstr>Document</vt:lpstr>
      <vt:lpstr>PowerPoint Presentation</vt:lpstr>
      <vt:lpstr>Outline</vt:lpstr>
      <vt:lpstr>Outline</vt:lpstr>
      <vt:lpstr>Block Ciphers and Pseudorandom Permutations</vt:lpstr>
      <vt:lpstr>Block Ciphers</vt:lpstr>
      <vt:lpstr>Defining a block cipher</vt:lpstr>
      <vt:lpstr>Security of a block cipher</vt:lpstr>
      <vt:lpstr>Security of a block cipher</vt:lpstr>
      <vt:lpstr>Security of a block cipher</vt:lpstr>
      <vt:lpstr>Pseudorandom Permutation (PRP)-security of a block cipher </vt:lpstr>
      <vt:lpstr>PRP-security of a block cipher</vt:lpstr>
      <vt:lpstr>PRP-security of a block cipher</vt:lpstr>
      <vt:lpstr>PRP-security of a block cipher</vt:lpstr>
      <vt:lpstr>Quick detour: PRP vs PRF</vt:lpstr>
      <vt:lpstr>Pseudorandom Function (PRF)</vt:lpstr>
      <vt:lpstr>PRF-security</vt:lpstr>
      <vt:lpstr>PRF-security of a keyed function family</vt:lpstr>
      <vt:lpstr>PRF-security of a keyed function family</vt:lpstr>
      <vt:lpstr>Existing block ciphers are only heuristically (strong-)PRP-secure </vt:lpstr>
      <vt:lpstr>Standards for block ciphers</vt:lpstr>
      <vt:lpstr>Block cipher construction methods</vt:lpstr>
      <vt:lpstr>Block cipher example-1: Data Encryption Standard (DES)</vt:lpstr>
      <vt:lpstr>Birth of DES</vt:lpstr>
      <vt:lpstr>History of DES</vt:lpstr>
      <vt:lpstr>Cryptanalysis of DES</vt:lpstr>
      <vt:lpstr>DES cracker</vt:lpstr>
      <vt:lpstr>DES cracking for fun and profit</vt:lpstr>
      <vt:lpstr>The AES Process</vt:lpstr>
      <vt:lpstr>AES Security </vt:lpstr>
      <vt:lpstr>AES Summary</vt:lpstr>
      <vt:lpstr>Outline</vt:lpstr>
      <vt:lpstr>Symmetric-Key Encryption</vt:lpstr>
      <vt:lpstr>Formalizing Symmetric-Key Encryption (SKE)</vt:lpstr>
      <vt:lpstr>What kind of security do we want from SKE?</vt:lpstr>
      <vt:lpstr>IND-CPA security for Symmetric Encryption </vt:lpstr>
      <vt:lpstr>IND-CPA-security of SKE</vt:lpstr>
      <vt:lpstr>IND-CPA-security of SKE</vt:lpstr>
      <vt:lpstr>Quick mental exercises</vt:lpstr>
      <vt:lpstr>But IND-CPA security is not always enough…</vt:lpstr>
      <vt:lpstr>Outline</vt:lpstr>
      <vt:lpstr>Realizing SKE from PRF</vt:lpstr>
      <vt:lpstr>Quick recap: PRF-security</vt:lpstr>
      <vt:lpstr>Quick recap: PRF-security</vt:lpstr>
      <vt:lpstr>Quick recap: PRF-security</vt:lpstr>
      <vt:lpstr>SKE from PRF family {E(k,⋅)} </vt:lpstr>
      <vt:lpstr>Outline</vt:lpstr>
      <vt:lpstr>SKE in practice: return to block ciphers</vt:lpstr>
      <vt:lpstr>Motivation for modes of operation</vt:lpstr>
      <vt:lpstr>Main modes of operation</vt:lpstr>
      <vt:lpstr>ECB mode</vt:lpstr>
      <vt:lpstr>Electronic Code Book (ECB)</vt:lpstr>
      <vt:lpstr>ECB information leakage</vt:lpstr>
      <vt:lpstr>ECB information leakage</vt:lpstr>
      <vt:lpstr>ECB information leakage</vt:lpstr>
      <vt:lpstr>CBC mode</vt:lpstr>
      <vt:lpstr>Cipher Block Chaining (CBC) mode</vt:lpstr>
      <vt:lpstr>Error propagation in CBC</vt:lpstr>
      <vt:lpstr>Further remarks on CBC mode</vt:lpstr>
      <vt:lpstr>Further remarks on CBC mode</vt:lpstr>
      <vt:lpstr>CTR mode</vt:lpstr>
      <vt:lpstr>Counter (CTR) mode encryption</vt:lpstr>
      <vt:lpstr>Some observations on the CTR mode</vt:lpstr>
      <vt:lpstr>From practice to provable security</vt:lpstr>
      <vt:lpstr>Outline</vt:lpstr>
      <vt:lpstr>CTR mode yields IND-CPA secure SKE</vt:lpstr>
      <vt:lpstr>Take a simplified view of the CTR mode</vt:lpstr>
      <vt:lpstr>Theorems and Assumptions</vt:lpstr>
      <vt:lpstr>PRP-PRF switching lemma</vt:lpstr>
      <vt:lpstr>Recap: PRF-security for {E(k,⋅)} </vt:lpstr>
      <vt:lpstr>Recap: PRF-security for {E(k,⋅)} </vt:lpstr>
      <vt:lpstr>Recap: PRP-security of (E,D)</vt:lpstr>
      <vt:lpstr>Recap: PRP-security of (E,D)</vt:lpstr>
      <vt:lpstr>PRP-PRF switching lemma</vt:lpstr>
      <vt:lpstr>PRP-PRF switching lemma: proof</vt:lpstr>
      <vt:lpstr>PRP-PRF switching lemma: proof</vt:lpstr>
      <vt:lpstr>PRP-PRF switching lemma: proof</vt:lpstr>
      <vt:lpstr>PowerPoint Presentation</vt:lpstr>
      <vt:lpstr>PowerPoint Presentation</vt:lpstr>
      <vt:lpstr>PRP-PRF switching lemma: proof</vt:lpstr>
      <vt:lpstr>PRP-PRF switching lemma: proof</vt:lpstr>
      <vt:lpstr>PRP-PRF switching lemma: proof</vt:lpstr>
      <vt:lpstr>PRP-PRF switching lemma: proof</vt:lpstr>
      <vt:lpstr>Recap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Sikhar Patranabis</dc:creator>
  <cp:lastModifiedBy>Sikhar Patranabis</cp:lastModifiedBy>
  <cp:revision>32</cp:revision>
  <dcterms:created xsi:type="dcterms:W3CDTF">2024-06-02T23:45:44Z</dcterms:created>
  <dcterms:modified xsi:type="dcterms:W3CDTF">2024-06-07T06:25:20Z</dcterms:modified>
</cp:coreProperties>
</file>