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81"/>
  </p:notesMasterIdLst>
  <p:sldIdLst>
    <p:sldId id="787" r:id="rId3"/>
    <p:sldId id="788" r:id="rId4"/>
    <p:sldId id="789" r:id="rId5"/>
    <p:sldId id="790" r:id="rId6"/>
    <p:sldId id="791" r:id="rId7"/>
    <p:sldId id="2147471562" r:id="rId8"/>
    <p:sldId id="2147471563" r:id="rId9"/>
    <p:sldId id="260" r:id="rId10"/>
    <p:sldId id="792" r:id="rId11"/>
    <p:sldId id="793" r:id="rId12"/>
    <p:sldId id="794" r:id="rId13"/>
    <p:sldId id="795" r:id="rId14"/>
    <p:sldId id="796" r:id="rId15"/>
    <p:sldId id="797" r:id="rId16"/>
    <p:sldId id="262" r:id="rId17"/>
    <p:sldId id="263" r:id="rId18"/>
    <p:sldId id="265" r:id="rId19"/>
    <p:sldId id="266" r:id="rId20"/>
    <p:sldId id="268" r:id="rId21"/>
    <p:sldId id="2147471568" r:id="rId22"/>
    <p:sldId id="798" r:id="rId23"/>
    <p:sldId id="2147471569" r:id="rId24"/>
    <p:sldId id="2147471564" r:id="rId25"/>
    <p:sldId id="2147471545" r:id="rId26"/>
    <p:sldId id="799" r:id="rId27"/>
    <p:sldId id="2147471484" r:id="rId28"/>
    <p:sldId id="2147471486" r:id="rId29"/>
    <p:sldId id="2147471487" r:id="rId30"/>
    <p:sldId id="2147471488" r:id="rId31"/>
    <p:sldId id="745" r:id="rId32"/>
    <p:sldId id="2147471489" r:id="rId33"/>
    <p:sldId id="2147471490" r:id="rId34"/>
    <p:sldId id="2147471492" r:id="rId35"/>
    <p:sldId id="2147471493" r:id="rId36"/>
    <p:sldId id="2147471565" r:id="rId37"/>
    <p:sldId id="2147471495" r:id="rId38"/>
    <p:sldId id="2147471544" r:id="rId39"/>
    <p:sldId id="2147471548" r:id="rId40"/>
    <p:sldId id="2147471549" r:id="rId41"/>
    <p:sldId id="2147471546" r:id="rId42"/>
    <p:sldId id="2147471551" r:id="rId43"/>
    <p:sldId id="2147471550" r:id="rId44"/>
    <p:sldId id="605" r:id="rId45"/>
    <p:sldId id="2147471554" r:id="rId46"/>
    <p:sldId id="2147471552" r:id="rId47"/>
    <p:sldId id="2147471566" r:id="rId48"/>
    <p:sldId id="2147471491" r:id="rId49"/>
    <p:sldId id="2147471494" r:id="rId50"/>
    <p:sldId id="2147471496" r:id="rId51"/>
    <p:sldId id="2147471497" r:id="rId52"/>
    <p:sldId id="2147471498" r:id="rId53"/>
    <p:sldId id="2147471555" r:id="rId54"/>
    <p:sldId id="2147471499" r:id="rId55"/>
    <p:sldId id="2147471553" r:id="rId56"/>
    <p:sldId id="2147471500" r:id="rId57"/>
    <p:sldId id="2147471501" r:id="rId58"/>
    <p:sldId id="2147471526" r:id="rId59"/>
    <p:sldId id="2147471506" r:id="rId60"/>
    <p:sldId id="2147471508" r:id="rId61"/>
    <p:sldId id="2147471509" r:id="rId62"/>
    <p:sldId id="2147471510" r:id="rId63"/>
    <p:sldId id="2147471511" r:id="rId64"/>
    <p:sldId id="2147471512" r:id="rId65"/>
    <p:sldId id="2147471502" r:id="rId66"/>
    <p:sldId id="2147471505" r:id="rId67"/>
    <p:sldId id="2147471513" r:id="rId68"/>
    <p:sldId id="2147471514" r:id="rId69"/>
    <p:sldId id="2147471515" r:id="rId70"/>
    <p:sldId id="2147471516" r:id="rId71"/>
    <p:sldId id="2147471517" r:id="rId72"/>
    <p:sldId id="2147471518" r:id="rId73"/>
    <p:sldId id="2147471519" r:id="rId74"/>
    <p:sldId id="2147471521" r:id="rId75"/>
    <p:sldId id="2147471520" r:id="rId76"/>
    <p:sldId id="2147471522" r:id="rId77"/>
    <p:sldId id="2147471523" r:id="rId78"/>
    <p:sldId id="2147471524" r:id="rId79"/>
    <p:sldId id="2147471525" r:id="rId8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491B081-CFA7-47CE-A2A3-65BCA0D38F03}">
          <p14:sldIdLst>
            <p14:sldId id="787"/>
            <p14:sldId id="788"/>
            <p14:sldId id="789"/>
            <p14:sldId id="790"/>
            <p14:sldId id="791"/>
            <p14:sldId id="2147471562"/>
            <p14:sldId id="2147471563"/>
            <p14:sldId id="260"/>
            <p14:sldId id="792"/>
            <p14:sldId id="793"/>
            <p14:sldId id="794"/>
            <p14:sldId id="795"/>
            <p14:sldId id="796"/>
            <p14:sldId id="797"/>
            <p14:sldId id="262"/>
            <p14:sldId id="263"/>
            <p14:sldId id="265"/>
            <p14:sldId id="266"/>
            <p14:sldId id="268"/>
            <p14:sldId id="2147471568"/>
            <p14:sldId id="798"/>
            <p14:sldId id="2147471569"/>
            <p14:sldId id="2147471564"/>
            <p14:sldId id="2147471545"/>
            <p14:sldId id="799"/>
            <p14:sldId id="2147471484"/>
            <p14:sldId id="2147471486"/>
            <p14:sldId id="2147471487"/>
            <p14:sldId id="2147471488"/>
            <p14:sldId id="745"/>
            <p14:sldId id="2147471489"/>
            <p14:sldId id="2147471490"/>
            <p14:sldId id="2147471492"/>
            <p14:sldId id="2147471493"/>
            <p14:sldId id="2147471565"/>
            <p14:sldId id="2147471495"/>
            <p14:sldId id="2147471544"/>
            <p14:sldId id="2147471548"/>
            <p14:sldId id="2147471549"/>
            <p14:sldId id="2147471546"/>
            <p14:sldId id="2147471551"/>
            <p14:sldId id="2147471550"/>
            <p14:sldId id="605"/>
            <p14:sldId id="2147471554"/>
            <p14:sldId id="2147471552"/>
            <p14:sldId id="2147471566"/>
            <p14:sldId id="2147471491"/>
            <p14:sldId id="2147471494"/>
            <p14:sldId id="2147471496"/>
            <p14:sldId id="2147471497"/>
            <p14:sldId id="2147471498"/>
            <p14:sldId id="2147471555"/>
            <p14:sldId id="2147471499"/>
            <p14:sldId id="2147471553"/>
            <p14:sldId id="2147471500"/>
            <p14:sldId id="2147471501"/>
            <p14:sldId id="2147471526"/>
            <p14:sldId id="2147471506"/>
            <p14:sldId id="2147471508"/>
            <p14:sldId id="2147471509"/>
            <p14:sldId id="2147471510"/>
            <p14:sldId id="2147471511"/>
            <p14:sldId id="2147471512"/>
            <p14:sldId id="2147471502"/>
            <p14:sldId id="2147471505"/>
            <p14:sldId id="2147471513"/>
            <p14:sldId id="2147471514"/>
            <p14:sldId id="2147471515"/>
            <p14:sldId id="2147471516"/>
            <p14:sldId id="2147471517"/>
            <p14:sldId id="2147471518"/>
            <p14:sldId id="2147471519"/>
            <p14:sldId id="2147471521"/>
            <p14:sldId id="2147471520"/>
            <p14:sldId id="2147471522"/>
            <p14:sldId id="2147471523"/>
            <p14:sldId id="2147471524"/>
            <p14:sldId id="214747152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theme" Target="theme/theme1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61" Type="http://schemas.openxmlformats.org/officeDocument/2006/relationships/slide" Target="slides/slide59.xml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0901B0-E8CE-4E09-99B5-59DEC8EE8D4B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4F6D05-8339-472D-95FE-716738BB9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878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94464-E584-3DA4-3519-685A0C337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4BBE04-DD1A-98C0-8F13-8149CB2230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2696E4-82D4-6B2A-7099-B2D2B6E0D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0DDEE-3422-456F-8186-CD1B8305BB40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035602-5BF4-103A-E80A-6B670D92D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2C36D3-1442-3170-78E3-FF61A4DA5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7C35-F425-423B-A636-8D941129F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789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DCDBF-5715-E479-D508-252E52B75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F2B8F-31A8-BBD9-365D-2C141138AB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8411F-2455-DBCF-F7D2-F87A3077F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A57B0-81A9-4266-9D77-458B8CDDBA11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8B962-0591-3705-746C-239F62A89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09AF6-B952-DFCF-6322-9DC5FBE08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7C35-F425-423B-A636-8D941129F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768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D3920-9323-6693-C3E6-D401705F1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6AFDF6-5876-4111-08C4-CF9B8C7243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45A058-B571-3BBA-AEF7-E7267C554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B1CEE-2B25-49BB-9B08-0D538837197C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C7826F-12FE-49E9-A392-958506434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2BC20E-0E63-6CF6-E1FF-4D5ABA1C7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7C35-F425-423B-A636-8D941129F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282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05E77-D553-EE49-4B90-365EA8847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6EB0A-FBCE-34F2-3948-7FFF50A300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A01BD1-C720-010C-A6E0-E81674A764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AAF2A3-CED6-9441-2241-A6DDB83A2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C91F-1FC2-4965-9DB8-F0475FF07F47}" type="datetime1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961BE6-FABA-5951-EB47-9B6F6BA05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602932-1E31-D98C-C5DF-0C1851ABD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7C35-F425-423B-A636-8D941129F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281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E2B80-1527-B8E5-84E7-DBE7DB45D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0A372-2AB3-608C-2802-EF128492C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24B040-5B16-DD16-528B-3DAC40185B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68B6CF-3582-01A1-5687-83FB84A404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A94047-224D-552F-3C4D-54500828F5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1C2560-9BF5-76C6-53E5-B5B2F529D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9158-CFF5-4ABB-ADEA-A7C4D1EA439E}" type="datetime1">
              <a:rPr lang="en-US" smtClean="0"/>
              <a:t>6/7/2024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580B28-57DE-7BA0-2096-3F886A260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1BA359-AA65-1EC0-AB73-54B377AAA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7C35-F425-423B-A636-8D941129F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776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33A16-44E2-81FA-9CF6-3D9C6392B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27F5E5-7932-D6EA-8F39-8D22A7AD5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37EC-7E55-4864-9649-303151B76A56}" type="datetime1">
              <a:rPr lang="en-US" smtClean="0"/>
              <a:t>6/7/2024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1DFB62-DF70-6E38-3C8C-93AA9FEDB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A6B34C-04B0-78BC-488F-72EBEC0E5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7C35-F425-423B-A636-8D941129F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062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FE58B8-9246-54A8-DDAA-63AA6EE31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AD6F4-6AD8-402C-8B53-06BC647B543F}" type="datetime1">
              <a:rPr lang="en-US" smtClean="0"/>
              <a:t>6/7/2024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E67258-F75D-4376-57B7-785BDC144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5CFE33-7B68-5DCE-871C-09EBF008F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7C35-F425-423B-A636-8D941129F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40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C4D35-D088-3FEE-C412-261AD7114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A35333-8C61-8936-AA38-EB024E359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5B953-3541-202E-27FA-4A1DFB7D97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C0CFAF-8F03-4580-9163-0C0E03C7F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73E8E-0035-4F15-893B-44677D9D9E50}" type="datetime1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D2FD08-4B0D-704F-B6A4-24F620E1B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CA3938-CFCD-348B-2C4E-EC27240E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7C35-F425-423B-A636-8D941129F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718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CB7AD-BC44-22AA-D8A1-67719747A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E21CA9-F9B7-B04C-2951-526FA84DFB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879D4-8629-63BE-2DDC-7BBBF3717E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31645B-4D81-B0F3-CA64-C8110A279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9618F-351E-4F84-9BF6-7B6D403EF2C3}" type="datetime1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62DF1C-CC1C-BA7E-FA52-9B78D7521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7CC1ED-A59B-5D5B-3A05-39BDC0C96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7C35-F425-423B-A636-8D941129F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6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155A9-04CC-EAAF-E5A0-DF08448B4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9FBED4-7CFF-AC48-25E0-697730516C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FDAF32-C1E1-BD16-6655-DFE794000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B4321-2323-49DB-AF07-6C7F791570F1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C1DB32-71EC-1B3F-DC39-C937DB07D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6EC2A-A8FA-EC32-7533-351829CEC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7C35-F425-423B-A636-8D941129F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747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D56B42-2C12-1F4D-1232-4738255A34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AC8A61-F56B-9B10-97E6-688B3DA21E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CE812-61FE-BF9A-1517-06246B160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82F40-68AC-46C9-AFF9-E66B90D745F2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0F44A8-F2DC-8390-0EC8-AA54286CE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23796-4749-0AAD-431A-3E663D1B1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7C35-F425-423B-A636-8D941129F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369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12689-F585-1CFC-D51E-84D1A948E0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12B79E-C27C-5B42-76EA-C8ACCC418B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DDFC1-6240-3EAE-9C70-53F0F1D7B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FE22A-2CCB-47C5-9A4D-4BAA4E51BE0B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EFF36A-B753-3962-ED5D-672E76E92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5996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E8769-B4E6-5DC5-A2F7-A8BF9A482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66192-F2F5-5A16-9212-F2AA4039C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A5B4FF-CD22-8ADE-979D-44DD4AB9E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C3C86-1ECF-4B1D-9640-224567A602A7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21C25D-1B99-CA9D-7884-F87C07573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047BB64-1B06-F74F-BDA1-EBBE48B4A994}"/>
              </a:ext>
            </a:extLst>
          </p:cNvPr>
          <p:cNvSpPr txBox="1">
            <a:spLocks/>
          </p:cNvSpPr>
          <p:nvPr userDrawn="1"/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C1BEBE-0F1E-494B-86B3-522265B23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925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3CFEB-FDEE-F902-B2C9-5E13BB945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EAEC49-D919-75F1-FA3B-845CB90E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E5CDBC-F8E0-0DD5-C903-F246AFFC2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63866-902F-4ABD-874E-75294FBC9238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721051-F132-6BC7-6BBD-47D70D092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1259CAC-965D-DEB5-D6BB-2B785070584A}"/>
              </a:ext>
            </a:extLst>
          </p:cNvPr>
          <p:cNvSpPr txBox="1">
            <a:spLocks/>
          </p:cNvSpPr>
          <p:nvPr userDrawn="1"/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C1BEBE-0F1E-494B-86B3-522265B23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2104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4361-A236-713C-5DA9-D7452C55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650E2-0C47-EEF6-0AAE-3ABBFF3538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FA2614-2CDB-78A9-75CC-C7323CA9C7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122762-E460-3F69-E0B2-AAAF144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398A0-11DC-4188-832C-EFB030ED3262}" type="datetime1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7784C1-720B-1F9E-03C3-67225ED93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1DF16A9-EAA1-8243-B956-2C53F141BD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5299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D2839-E757-583F-A8D2-2C0268097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4278CC-EBD4-1452-049D-5E8CE5479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1123AE-F1A6-2B0B-E3D0-85F958BD5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D5EC75-CF2C-33B3-562B-034C431F60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778FDA-999B-752D-0955-B2984113CD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C611A5-2063-7436-092C-B7B986DEB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77881-71EF-4929-AC29-8F5F2E197F27}" type="datetime1">
              <a:rPr lang="en-US" smtClean="0"/>
              <a:t>6/7/2024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369F1B-2C6B-FEBF-D04E-A81C074A4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E96A9ED-294E-F4EA-8FBF-B7B50FB9E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3088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D7DF0-E119-0A61-53F3-8D6C19DDA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C0BB58-6C97-48F4-D4AE-1560FF5F2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D5408-67BF-41B4-841C-C5F9AE4DC863}" type="datetime1">
              <a:rPr lang="en-US" smtClean="0"/>
              <a:t>6/7/2024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520C7C-A0BE-B017-A1D5-5CD2EDC35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898796-DF77-99B8-57CC-82A3D769A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7358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201EEC-3DFA-F5F9-B020-8A068D2E8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A55B0-52A7-41B2-ABB8-6CD3437A3EC4}" type="datetime1">
              <a:rPr lang="en-US" smtClean="0"/>
              <a:t>6/7/2024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9291DF-73AF-9DE4-EE7F-FC1F19D3B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4B51122-E2C9-D55C-C453-153A0E6E0B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9507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5F7ED-A939-E4AE-94DE-309779841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064E5-3B84-EE0D-B9EE-F45B66A4B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B2DF41-5BE2-2F28-3857-11C13D822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101E2A-1572-54E6-2271-61A2DBDBC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67062-409A-4565-8016-E6FE87B1E7E0}" type="datetime1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B381D2-D821-7E3E-67BA-1728B1AEB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7F6BC00-02B3-FC09-6662-CD885F47E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8766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474F2-EA9D-2010-47AE-CF1992184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0558AA-CC44-D037-0D74-53791AA864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118CFD-0DD0-515A-458F-A7F08093BC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CCB862-A5E5-5B41-5D14-5DB94E4D4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A839-318F-4B40-B8E3-6629840F5CE8}" type="datetime1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FF00C0-C250-641E-23E5-E814AAF3D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04776C0-FD3E-38BF-BFDF-8CF444D00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3807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4BCD8-BB3D-3C02-112F-D24A57EDE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5B1296-8128-1503-14BE-A52A786AE5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D8695-16DA-1E85-5F2B-ECF31009D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FB58B-DBEB-4C82-BC45-946DE5E6ACF4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6EEFA-32AF-6675-840D-2FB74B8D2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6E1303E-6F8D-A52B-092A-6BAD06F3A6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6193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24A6FA-787D-75D7-454F-6B365C9317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EF6262-C8FD-42DF-152B-6D222ECF9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5F7EF7-8873-1103-266C-FBB6DB662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6E59-2B73-4761-B6A4-0420B12E3AB6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5050A-8D4B-7FAC-61CB-02522E488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B22FB66-6C08-61FF-20FD-0E8296C25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495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43646C-E243-D4FD-F87B-4753B9E11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D4E7F0-7FB6-DD4C-F294-AF73FFA6C8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C082E-8668-AE36-4186-4570D9D5FE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4A8C60-41E7-4BF3-A7E0-D45087359C36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7BE96-5050-7C23-7546-E33D855355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68039-D88C-D09C-B76B-B919057D25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B47C35-F425-423B-A636-8D941129F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01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F2D44A-6D8C-4B20-2C62-F1CF9C703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8B5BC-1C77-FCBE-83AB-2A39017638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DD24B5-8D5C-BBE7-5FAC-849F0C7859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7D82C-D194-4CF3-BBD1-B3D5FDDD1E01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D89F8-CDA6-B54D-8AEF-FFA27D3397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7D018A-E40F-EE88-637D-25157D1252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305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ikhar.patranabis@ibm.com" TargetMode="External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research.ibm.com/people/sikhar-patranabi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jpeg"/><Relationship Id="rId3" Type="http://schemas.openxmlformats.org/officeDocument/2006/relationships/image" Target="../media/image13.jfif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jpeg"/><Relationship Id="rId11" Type="http://schemas.openxmlformats.org/officeDocument/2006/relationships/image" Target="../media/image21.pn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fif"/><Relationship Id="rId9" Type="http://schemas.openxmlformats.org/officeDocument/2006/relationships/image" Target="../media/image19.jpeg"/><Relationship Id="rId1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ssets.publishing.service.gov.uk/government/uploads/system/uploads/attachment_data/file/567242/national_cyber_security_strategy_2016.pdf" TargetMode="External"/><Relationship Id="rId2" Type="http://schemas.openxmlformats.org/officeDocument/2006/relationships/hyperlink" Target="https://www.gov.uk/government/uploads/system/uploads/attachment_data/file/60961/uk-cyber-security-strategy-final.pdf" TargetMode="Externa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wmf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3" Type="http://schemas.openxmlformats.org/officeDocument/2006/relationships/image" Target="../media/image31.pn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wmf"/><Relationship Id="rId5" Type="http://schemas.openxmlformats.org/officeDocument/2006/relationships/image" Target="../media/image33.png"/><Relationship Id="rId10" Type="http://schemas.openxmlformats.org/officeDocument/2006/relationships/image" Target="../media/image37.png"/><Relationship Id="rId4" Type="http://schemas.openxmlformats.org/officeDocument/2006/relationships/image" Target="../media/image32.jpeg"/><Relationship Id="rId9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png"/><Relationship Id="rId11" Type="http://schemas.openxmlformats.org/officeDocument/2006/relationships/image" Target="../media/image42.jpeg"/><Relationship Id="rId5" Type="http://schemas.openxmlformats.org/officeDocument/2006/relationships/image" Target="../media/image36.jpeg"/><Relationship Id="rId10" Type="http://schemas.openxmlformats.org/officeDocument/2006/relationships/image" Target="../media/image41.jfif"/><Relationship Id="rId4" Type="http://schemas.openxmlformats.org/officeDocument/2006/relationships/image" Target="../media/image35.gif"/><Relationship Id="rId9" Type="http://schemas.openxmlformats.org/officeDocument/2006/relationships/image" Target="../media/image40.jf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45.jp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image" Target="../media/image30.wmf"/><Relationship Id="rId16" Type="http://schemas.openxmlformats.org/officeDocument/2006/relationships/image" Target="../media/image48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png"/><Relationship Id="rId11" Type="http://schemas.openxmlformats.org/officeDocument/2006/relationships/image" Target="../media/image43.png"/><Relationship Id="rId5" Type="http://schemas.openxmlformats.org/officeDocument/2006/relationships/image" Target="../media/image36.jpeg"/><Relationship Id="rId15" Type="http://schemas.openxmlformats.org/officeDocument/2006/relationships/image" Target="../media/image47.jpeg"/><Relationship Id="rId10" Type="http://schemas.openxmlformats.org/officeDocument/2006/relationships/image" Target="../media/image41.jfif"/><Relationship Id="rId4" Type="http://schemas.openxmlformats.org/officeDocument/2006/relationships/image" Target="../media/image35.gif"/><Relationship Id="rId9" Type="http://schemas.openxmlformats.org/officeDocument/2006/relationships/image" Target="../media/image40.jfif"/><Relationship Id="rId1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45.jp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image" Target="../media/image30.wmf"/><Relationship Id="rId16" Type="http://schemas.openxmlformats.org/officeDocument/2006/relationships/image" Target="../media/image48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png"/><Relationship Id="rId11" Type="http://schemas.openxmlformats.org/officeDocument/2006/relationships/image" Target="../media/image43.png"/><Relationship Id="rId5" Type="http://schemas.openxmlformats.org/officeDocument/2006/relationships/image" Target="../media/image36.jpeg"/><Relationship Id="rId15" Type="http://schemas.openxmlformats.org/officeDocument/2006/relationships/image" Target="../media/image47.jpeg"/><Relationship Id="rId10" Type="http://schemas.openxmlformats.org/officeDocument/2006/relationships/image" Target="../media/image41.jfif"/><Relationship Id="rId4" Type="http://schemas.openxmlformats.org/officeDocument/2006/relationships/image" Target="../media/image35.gif"/><Relationship Id="rId9" Type="http://schemas.openxmlformats.org/officeDocument/2006/relationships/image" Target="../media/image40.jfif"/><Relationship Id="rId1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wmf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wmf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.png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.png"/><Relationship Id="rId4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.png"/><Relationship Id="rId4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.png"/><Relationship Id="rId4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.png"/><Relationship Id="rId4" Type="http://schemas.openxmlformats.org/officeDocument/2006/relationships/image" Target="../media/image5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0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0.pn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0.png"/><Relationship Id="rId3" Type="http://schemas.openxmlformats.org/officeDocument/2006/relationships/image" Target="../media/image590.png"/><Relationship Id="rId7" Type="http://schemas.openxmlformats.org/officeDocument/2006/relationships/image" Target="../media/image30.wmf"/><Relationship Id="rId2" Type="http://schemas.openxmlformats.org/officeDocument/2006/relationships/image" Target="../media/image58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20.png"/><Relationship Id="rId11" Type="http://schemas.openxmlformats.org/officeDocument/2006/relationships/image" Target="../media/image66.png"/><Relationship Id="rId5" Type="http://schemas.openxmlformats.org/officeDocument/2006/relationships/image" Target="../media/image610.png"/><Relationship Id="rId10" Type="http://schemas.openxmlformats.org/officeDocument/2006/relationships/image" Target="../media/image650.png"/><Relationship Id="rId4" Type="http://schemas.openxmlformats.org/officeDocument/2006/relationships/image" Target="../media/image600.png"/><Relationship Id="rId9" Type="http://schemas.openxmlformats.org/officeDocument/2006/relationships/image" Target="../media/image64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9.png"/><Relationship Id="rId3" Type="http://schemas.openxmlformats.org/officeDocument/2006/relationships/image" Target="../media/image80.png"/><Relationship Id="rId7" Type="http://schemas.openxmlformats.org/officeDocument/2006/relationships/image" Target="../media/image30.wmf"/><Relationship Id="rId12" Type="http://schemas.openxmlformats.org/officeDocument/2006/relationships/image" Target="../media/image88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3.png"/><Relationship Id="rId11" Type="http://schemas.openxmlformats.org/officeDocument/2006/relationships/image" Target="../media/image87.png"/><Relationship Id="rId5" Type="http://schemas.openxmlformats.org/officeDocument/2006/relationships/image" Target="../media/image82.png"/><Relationship Id="rId10" Type="http://schemas.openxmlformats.org/officeDocument/2006/relationships/image" Target="../media/image86.png"/><Relationship Id="rId4" Type="http://schemas.openxmlformats.org/officeDocument/2006/relationships/image" Target="../media/image81.png"/><Relationship Id="rId9" Type="http://schemas.openxmlformats.org/officeDocument/2006/relationships/image" Target="../media/image85.png"/><Relationship Id="rId14" Type="http://schemas.openxmlformats.org/officeDocument/2006/relationships/image" Target="../media/image9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7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96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9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hyperlink" Target="https://www.cs.jhu.edu/~jason/papers/mason+al.ccs06.pdf" TargetMode="External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senix.org/conference/usenixsecurity13/technical-sessions/paper/alFardan" TargetMode="External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BM_Research_011_v2.tif" descr="IBM_Research_011_v2.tif">
            <a:extLst>
              <a:ext uri="{FF2B5EF4-FFF2-40B4-BE49-F238E27FC236}">
                <a16:creationId xmlns:a16="http://schemas.microsoft.com/office/drawing/2014/main" id="{609E29E1-1EC1-D71A-28E0-CCAC0C028B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8000"/>
          </a:blip>
          <a:stretch>
            <a:fillRect/>
          </a:stretch>
        </p:blipFill>
        <p:spPr>
          <a:xfrm flipH="1">
            <a:off x="0" y="447"/>
            <a:ext cx="12190413" cy="685710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619D669E-F8B1-4419-0E57-986FE8C26BE2}"/>
              </a:ext>
            </a:extLst>
          </p:cNvPr>
          <p:cNvSpPr txBox="1">
            <a:spLocks/>
          </p:cNvSpPr>
          <p:nvPr/>
        </p:nvSpPr>
        <p:spPr>
          <a:xfrm>
            <a:off x="328473" y="1416303"/>
            <a:ext cx="11542487" cy="124384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Introduction to Symmetric-Key Cryptography (Part-1) </a:t>
            </a:r>
            <a:endParaRPr lang="en-US" sz="4000" b="1" dirty="0"/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EBEA3BB9-88BB-1CD8-8172-0FC0CAA24E58}"/>
              </a:ext>
            </a:extLst>
          </p:cNvPr>
          <p:cNvSpPr txBox="1">
            <a:spLocks/>
          </p:cNvSpPr>
          <p:nvPr/>
        </p:nvSpPr>
        <p:spPr>
          <a:xfrm>
            <a:off x="345581" y="3979939"/>
            <a:ext cx="11585359" cy="147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Sikhar Patranabis (IBM Research India)</a:t>
            </a:r>
          </a:p>
          <a:p>
            <a:pPr marL="0" indent="0">
              <a:buNone/>
            </a:pPr>
            <a:r>
              <a:rPr lang="en-US" sz="2400" dirty="0">
                <a:hlinkClick r:id="rId3"/>
              </a:rPr>
              <a:t>sikhar.patranabis@ibm.com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hlinkClick r:id="rId4"/>
              </a:rPr>
              <a:t>https://research.ibm.com/people/sikhar-patranabis</a:t>
            </a:r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4B496A5-AB4B-A7AC-3E1B-7711FBFEB574}"/>
              </a:ext>
            </a:extLst>
          </p:cNvPr>
          <p:cNvSpPr txBox="1"/>
          <p:nvPr/>
        </p:nvSpPr>
        <p:spPr>
          <a:xfrm>
            <a:off x="328472" y="5903397"/>
            <a:ext cx="115682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C00000"/>
                </a:solidFill>
              </a:rPr>
              <a:t>IITB Trust Lab                                                                                         4</a:t>
            </a:r>
            <a:r>
              <a:rPr lang="en-US" sz="3000" baseline="30000" dirty="0">
                <a:solidFill>
                  <a:srgbClr val="C00000"/>
                </a:solidFill>
              </a:rPr>
              <a:t>th</a:t>
            </a:r>
            <a:r>
              <a:rPr lang="en-US" sz="3000" dirty="0">
                <a:solidFill>
                  <a:srgbClr val="C00000"/>
                </a:solidFill>
              </a:rPr>
              <a:t> June 2024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73E3E8B-6670-EB4A-D760-ED1C8BAC3398}"/>
              </a:ext>
            </a:extLst>
          </p:cNvPr>
          <p:cNvSpPr/>
          <p:nvPr/>
        </p:nvSpPr>
        <p:spPr>
          <a:xfrm>
            <a:off x="10473179" y="184754"/>
            <a:ext cx="1397781" cy="90515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3D1A8AF-7444-7FD2-2537-C9F011638E9E}"/>
              </a:ext>
            </a:extLst>
          </p:cNvPr>
          <p:cNvGrpSpPr>
            <a:grpSpLocks noChangeAspect="1"/>
          </p:cNvGrpSpPr>
          <p:nvPr/>
        </p:nvGrpSpPr>
        <p:grpSpPr>
          <a:xfrm>
            <a:off x="10576686" y="292579"/>
            <a:ext cx="1247328" cy="797328"/>
            <a:chOff x="3681796" y="3646832"/>
            <a:chExt cx="934742" cy="563139"/>
          </a:xfrm>
        </p:grpSpPr>
        <p:pic>
          <p:nvPicPr>
            <p:cNvPr id="33" name="Picture 32" descr="A picture containing drawing, sunset, light&#10;&#10;Description automatically generated">
              <a:extLst>
                <a:ext uri="{FF2B5EF4-FFF2-40B4-BE49-F238E27FC236}">
                  <a16:creationId xmlns:a16="http://schemas.microsoft.com/office/drawing/2014/main" id="{7700B6C1-5FFF-B4A2-A7A4-E312351F32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20254" b="13389"/>
            <a:stretch/>
          </p:blipFill>
          <p:spPr>
            <a:xfrm>
              <a:off x="3737491" y="3646832"/>
              <a:ext cx="813538" cy="332207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A5AD8875-0B90-FB9A-6A4B-3D33228887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81796" y="3925484"/>
              <a:ext cx="934742" cy="284487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45D107E-EB3F-FD7B-E695-071F8447C389}"/>
              </a:ext>
            </a:extLst>
          </p:cNvPr>
          <p:cNvSpPr txBox="1"/>
          <p:nvPr/>
        </p:nvSpPr>
        <p:spPr>
          <a:xfrm>
            <a:off x="345581" y="2972329"/>
            <a:ext cx="115682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ACM India Summer School 2024 (Day 2, Post-Lunch)</a:t>
            </a:r>
          </a:p>
        </p:txBody>
      </p:sp>
    </p:spTree>
    <p:extLst>
      <p:ext uri="{BB962C8B-B14F-4D97-AF65-F5344CB8AC3E}">
        <p14:creationId xmlns:p14="http://schemas.microsoft.com/office/powerpoint/2010/main" val="2142781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9C156-376F-7442-99A6-B22122FE6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73857"/>
            <a:ext cx="10515600" cy="1325563"/>
          </a:xfrm>
        </p:spPr>
        <p:txBody>
          <a:bodyPr/>
          <a:lstStyle/>
          <a:p>
            <a:r>
              <a:rPr lang="en-US" dirty="0"/>
              <a:t>Scene setting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F3ED5-11F5-AE88-6728-E558392F3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471" y="1848465"/>
            <a:ext cx="11661058" cy="4640825"/>
          </a:xfrm>
        </p:spPr>
        <p:txBody>
          <a:bodyPr>
            <a:noAutofit/>
          </a:bodyPr>
          <a:lstStyle/>
          <a:p>
            <a:r>
              <a:rPr lang="en-US" sz="3200" b="1" dirty="0"/>
              <a:t>Cryptography: the art of secret writing. </a:t>
            </a:r>
          </a:p>
          <a:p>
            <a:r>
              <a:rPr lang="en-US" sz="3200" dirty="0"/>
              <a:t>Derived from the Greek:</a:t>
            </a:r>
          </a:p>
          <a:p>
            <a:pPr lvl="1"/>
            <a:r>
              <a:rPr lang="en-US" sz="2800" dirty="0" err="1"/>
              <a:t>kryptos</a:t>
            </a:r>
            <a:r>
              <a:rPr lang="en-US" sz="2800" dirty="0"/>
              <a:t> (meaning ``hidden'') </a:t>
            </a:r>
          </a:p>
          <a:p>
            <a:pPr lvl="1"/>
            <a:r>
              <a:rPr lang="en-US" sz="2800" dirty="0" err="1"/>
              <a:t>grafo</a:t>
            </a:r>
            <a:r>
              <a:rPr lang="en-US" sz="2800" dirty="0"/>
              <a:t> (meaning ``write‘’) </a:t>
            </a:r>
          </a:p>
          <a:p>
            <a:r>
              <a:rPr lang="en-US" sz="3200" b="1" dirty="0"/>
              <a:t>Used for centuries </a:t>
            </a:r>
            <a:r>
              <a:rPr lang="en-US" sz="3200" dirty="0"/>
              <a:t>by parties wishing to</a:t>
            </a:r>
            <a:r>
              <a:rPr lang="en-US" sz="3200" b="1" dirty="0"/>
              <a:t> communicate securely.</a:t>
            </a:r>
          </a:p>
          <a:p>
            <a:pPr lvl="1"/>
            <a:r>
              <a:rPr lang="en-US" sz="2800" b="1" dirty="0"/>
              <a:t>Historically</a:t>
            </a:r>
            <a:r>
              <a:rPr lang="en-US" sz="2800" dirty="0"/>
              <a:t>, associated with </a:t>
            </a:r>
            <a:r>
              <a:rPr lang="en-US" sz="2800" b="1" dirty="0"/>
              <a:t>encryption</a:t>
            </a:r>
            <a:r>
              <a:rPr lang="en-US" sz="2800" dirty="0"/>
              <a:t> (to provide confidentiality).</a:t>
            </a:r>
          </a:p>
          <a:p>
            <a:pPr lvl="1"/>
            <a:r>
              <a:rPr lang="en-US" sz="2800" dirty="0"/>
              <a:t>Now a significant area at the intersection between </a:t>
            </a:r>
            <a:r>
              <a:rPr lang="en-US" sz="2800" b="1" dirty="0"/>
              <a:t>CS, mathematics, and systems engineering</a:t>
            </a:r>
            <a:r>
              <a:rPr lang="en-US" sz="2800" dirty="0"/>
              <a:t>, and plays a crucial role in </a:t>
            </a:r>
            <a:r>
              <a:rPr lang="en-US" sz="2800" b="1" dirty="0"/>
              <a:t>information security</a:t>
            </a:r>
            <a:r>
              <a:rPr lang="en-US" sz="2800" dirty="0"/>
              <a:t>.</a:t>
            </a:r>
          </a:p>
          <a:p>
            <a:pPr lvl="1"/>
            <a:r>
              <a:rPr lang="en-US" sz="2800" dirty="0"/>
              <a:t>No longer limited to confidentiality, no longer limited to communications.</a:t>
            </a:r>
          </a:p>
        </p:txBody>
      </p:sp>
    </p:spTree>
    <p:extLst>
      <p:ext uri="{BB962C8B-B14F-4D97-AF65-F5344CB8AC3E}">
        <p14:creationId xmlns:p14="http://schemas.microsoft.com/office/powerpoint/2010/main" val="257727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E64559-2F83-8B8E-929A-ECE922037D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48" b="1754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80877A-9E7F-2C94-264F-D7F94D429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>
                <a:solidFill>
                  <a:srgbClr val="FFFFFF"/>
                </a:solidFill>
              </a:rPr>
              <a:t>The world we used to live in…</a:t>
            </a:r>
          </a:p>
        </p:txBody>
      </p:sp>
    </p:spTree>
    <p:extLst>
      <p:ext uri="{BB962C8B-B14F-4D97-AF65-F5344CB8AC3E}">
        <p14:creationId xmlns:p14="http://schemas.microsoft.com/office/powerpoint/2010/main" val="23271497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AF197-9C9E-3347-BD30-23460DCC3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8368" y="4921823"/>
            <a:ext cx="4937937" cy="11471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world changed…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122218"/>
            <a:ext cx="3730752" cy="4735782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1982" y="-4332"/>
            <a:ext cx="4242816" cy="2454158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2" descr="http://news.bbcimg.co.uk/media/images/47999000/jpg/_47999275_bletchley-park.jpg">
            <a:extLst>
              <a:ext uri="{FF2B5EF4-FFF2-40B4-BE49-F238E27FC236}">
                <a16:creationId xmlns:a16="http://schemas.microsoft.com/office/drawing/2014/main" id="{E5DF4DA8-B8DE-A19F-A2E6-FF47B77E92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5" r="-1" b="3787"/>
          <a:stretch/>
        </p:blipFill>
        <p:spPr bwMode="auto">
          <a:xfrm>
            <a:off x="1246572" y="10"/>
            <a:ext cx="3913632" cy="2285224"/>
          </a:xfrm>
          <a:custGeom>
            <a:avLst/>
            <a:gdLst/>
            <a:ahLst/>
            <a:cxnLst/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BD55E3-8D69-341E-564D-B996833013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52" r="1" b="17338"/>
          <a:stretch/>
        </p:blipFill>
        <p:spPr>
          <a:xfrm>
            <a:off x="-1" y="2288330"/>
            <a:ext cx="3564638" cy="4569668"/>
          </a:xfrm>
          <a:custGeom>
            <a:avLst/>
            <a:gdLst/>
            <a:ahLst/>
            <a:cxnLst/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9207" y="303879"/>
            <a:ext cx="3182112" cy="3182112"/>
          </a:xfrm>
          <a:prstGeom prst="ellipse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20267F5-D4E6-477A-A590-81F2ABD1B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5109" y="2382976"/>
            <a:ext cx="1920240" cy="1920240"/>
          </a:xfrm>
          <a:prstGeom prst="ellipse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B9D64DB-4D5C-4A91-B45F-F301E3174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2568" y="-4332"/>
            <a:ext cx="3439432" cy="3550083"/>
          </a:xfrm>
          <a:custGeom>
            <a:avLst/>
            <a:gdLst>
              <a:gd name="connsiteX0" fmla="*/ 115336 w 3439432"/>
              <a:gd name="connsiteY0" fmla="*/ 0 h 3550083"/>
              <a:gd name="connsiteX1" fmla="*/ 3439432 w 3439432"/>
              <a:gd name="connsiteY1" fmla="*/ 0 h 3550083"/>
              <a:gd name="connsiteX2" fmla="*/ 3439432 w 3439432"/>
              <a:gd name="connsiteY2" fmla="*/ 3462762 h 3550083"/>
              <a:gd name="connsiteX3" fmla="*/ 3318024 w 3439432"/>
              <a:gd name="connsiteY3" fmla="*/ 3493980 h 3550083"/>
              <a:gd name="connsiteX4" fmla="*/ 2761488 w 3439432"/>
              <a:gd name="connsiteY4" fmla="*/ 3550083 h 3550083"/>
              <a:gd name="connsiteX5" fmla="*/ 0 w 3439432"/>
              <a:gd name="connsiteY5" fmla="*/ 788595 h 3550083"/>
              <a:gd name="connsiteX6" fmla="*/ 70713 w 3439432"/>
              <a:gd name="connsiteY6" fmla="*/ 164949 h 355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550083">
                <a:moveTo>
                  <a:pt x="115336" y="0"/>
                </a:moveTo>
                <a:lnTo>
                  <a:pt x="3439432" y="0"/>
                </a:lnTo>
                <a:lnTo>
                  <a:pt x="3439432" y="3462762"/>
                </a:lnTo>
                <a:lnTo>
                  <a:pt x="3318024" y="3493980"/>
                </a:lnTo>
                <a:cubicBezTo>
                  <a:pt x="3138258" y="3530765"/>
                  <a:pt x="2952129" y="3550083"/>
                  <a:pt x="2761488" y="3550083"/>
                </a:cubicBezTo>
                <a:cubicBezTo>
                  <a:pt x="1236360" y="3550083"/>
                  <a:pt x="0" y="2313723"/>
                  <a:pt x="0" y="788595"/>
                </a:cubicBezTo>
                <a:cubicBezTo>
                  <a:pt x="0" y="574124"/>
                  <a:pt x="24450" y="365364"/>
                  <a:pt x="70713" y="164949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B14CE1B-4BC5-4EF2-BE3D-05E4F580B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99331" y="3907418"/>
            <a:ext cx="2992669" cy="2950582"/>
          </a:xfrm>
          <a:custGeom>
            <a:avLst/>
            <a:gdLst>
              <a:gd name="connsiteX0" fmla="*/ 2052140 w 2992669"/>
              <a:gd name="connsiteY0" fmla="*/ 0 h 2950582"/>
              <a:gd name="connsiteX1" fmla="*/ 2850926 w 2992669"/>
              <a:gd name="connsiteY1" fmla="*/ 161267 h 2950582"/>
              <a:gd name="connsiteX2" fmla="*/ 2992669 w 2992669"/>
              <a:gd name="connsiteY2" fmla="*/ 229549 h 2950582"/>
              <a:gd name="connsiteX3" fmla="*/ 2992669 w 2992669"/>
              <a:gd name="connsiteY3" fmla="*/ 2950582 h 2950582"/>
              <a:gd name="connsiteX4" fmla="*/ 209274 w 2992669"/>
              <a:gd name="connsiteY4" fmla="*/ 2950582 h 2950582"/>
              <a:gd name="connsiteX5" fmla="*/ 161267 w 2992669"/>
              <a:gd name="connsiteY5" fmla="*/ 2850926 h 2950582"/>
              <a:gd name="connsiteX6" fmla="*/ 0 w 2992669"/>
              <a:gd name="connsiteY6" fmla="*/ 2052140 h 2950582"/>
              <a:gd name="connsiteX7" fmla="*/ 2052140 w 2992669"/>
              <a:gd name="connsiteY7" fmla="*/ 0 h 295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92669" h="2950582">
                <a:moveTo>
                  <a:pt x="2052140" y="0"/>
                </a:moveTo>
                <a:cubicBezTo>
                  <a:pt x="2335482" y="0"/>
                  <a:pt x="2605411" y="57424"/>
                  <a:pt x="2850926" y="161267"/>
                </a:cubicBezTo>
                <a:lnTo>
                  <a:pt x="2992669" y="229549"/>
                </a:lnTo>
                <a:lnTo>
                  <a:pt x="2992669" y="2950582"/>
                </a:lnTo>
                <a:lnTo>
                  <a:pt x="209274" y="2950582"/>
                </a:lnTo>
                <a:lnTo>
                  <a:pt x="161267" y="2850926"/>
                </a:lnTo>
                <a:cubicBezTo>
                  <a:pt x="57423" y="2605411"/>
                  <a:pt x="0" y="2335482"/>
                  <a:pt x="0" y="2052140"/>
                </a:cubicBezTo>
                <a:cubicBezTo>
                  <a:pt x="0" y="918774"/>
                  <a:pt x="918774" y="0"/>
                  <a:pt x="2052140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8" descr="http://db2.stb.s-msn.com/i/6A/3DCD9497D94A145DAC6534249C67.jpg">
            <a:extLst>
              <a:ext uri="{FF2B5EF4-FFF2-40B4-BE49-F238E27FC236}">
                <a16:creationId xmlns:a16="http://schemas.microsoft.com/office/drawing/2014/main" id="{04876760-7500-CA0A-AE6D-7BA482675D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" r="20501" b="1"/>
          <a:stretch/>
        </p:blipFill>
        <p:spPr bwMode="auto">
          <a:xfrm>
            <a:off x="3749701" y="2547568"/>
            <a:ext cx="1591056" cy="1591056"/>
          </a:xfrm>
          <a:custGeom>
            <a:avLst/>
            <a:gdLst/>
            <a:ahLst/>
            <a:cxnLst/>
            <a:rect l="l" t="t" r="r" b="b"/>
            <a:pathLst>
              <a:path w="1591056" h="1591056">
                <a:moveTo>
                  <a:pt x="795528" y="0"/>
                </a:moveTo>
                <a:cubicBezTo>
                  <a:pt x="1234886" y="0"/>
                  <a:pt x="1591056" y="356170"/>
                  <a:pt x="1591056" y="795528"/>
                </a:cubicBezTo>
                <a:cubicBezTo>
                  <a:pt x="1591056" y="1234886"/>
                  <a:pt x="1234886" y="1591056"/>
                  <a:pt x="795528" y="1591056"/>
                </a:cubicBezTo>
                <a:cubicBezTo>
                  <a:pt x="356170" y="1591056"/>
                  <a:pt x="0" y="1234886"/>
                  <a:pt x="0" y="795528"/>
                </a:cubicBezTo>
                <a:cubicBezTo>
                  <a:pt x="0" y="356170"/>
                  <a:pt x="356170" y="0"/>
                  <a:pt x="79552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http://www.bbc.co.uk/ww2peopleswar/stories/89/images/113274727428315889801_1.jpg">
            <a:extLst>
              <a:ext uri="{FF2B5EF4-FFF2-40B4-BE49-F238E27FC236}">
                <a16:creationId xmlns:a16="http://schemas.microsoft.com/office/drawing/2014/main" id="{6C74B5AB-6598-981B-FB0E-0E094BEB88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r="20644" b="3"/>
          <a:stretch/>
        </p:blipFill>
        <p:spPr bwMode="auto">
          <a:xfrm>
            <a:off x="5593799" y="468471"/>
            <a:ext cx="2852928" cy="2852928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http://t0.gstatic.com/images?q=tbn:ANd9GcSyIS8KBloh2QlJGQH0k5A0mwQeqIhHL18dlqT6QNZvPPw70W9dxkOyLHrf">
            <a:extLst>
              <a:ext uri="{FF2B5EF4-FFF2-40B4-BE49-F238E27FC236}">
                <a16:creationId xmlns:a16="http://schemas.microsoft.com/office/drawing/2014/main" id="{080ADC44-CA68-E734-AB3F-E7B08AA4AB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0127"/>
          <a:stretch/>
        </p:blipFill>
        <p:spPr bwMode="auto">
          <a:xfrm>
            <a:off x="8918761" y="-4330"/>
            <a:ext cx="3273238" cy="3383891"/>
          </a:xfrm>
          <a:custGeom>
            <a:avLst/>
            <a:gdLst/>
            <a:ahLst/>
            <a:cxnLst/>
            <a:rect l="l" t="t" r="r" b="b"/>
            <a:pathLst>
              <a:path w="3273238" h="3383891">
                <a:moveTo>
                  <a:pt x="122841" y="0"/>
                </a:moveTo>
                <a:lnTo>
                  <a:pt x="3273238" y="0"/>
                </a:lnTo>
                <a:lnTo>
                  <a:pt x="3273238" y="3291335"/>
                </a:lnTo>
                <a:lnTo>
                  <a:pt x="3118338" y="3331164"/>
                </a:lnTo>
                <a:cubicBezTo>
                  <a:pt x="2949390" y="3365736"/>
                  <a:pt x="2774463" y="3383891"/>
                  <a:pt x="2595295" y="3383891"/>
                </a:cubicBezTo>
                <a:cubicBezTo>
                  <a:pt x="1161953" y="3383891"/>
                  <a:pt x="0" y="2221938"/>
                  <a:pt x="0" y="788596"/>
                </a:cubicBezTo>
                <a:cubicBezTo>
                  <a:pt x="0" y="519845"/>
                  <a:pt x="40850" y="260634"/>
                  <a:pt x="116679" y="1683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 descr="http://static.bbc.co.uk/history/img/ic/640/images/resources/topics/enigma.jpg">
            <a:extLst>
              <a:ext uri="{FF2B5EF4-FFF2-40B4-BE49-F238E27FC236}">
                <a16:creationId xmlns:a16="http://schemas.microsoft.com/office/drawing/2014/main" id="{1DBF4307-5FD4-15BD-071C-1A0463E9DB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1" r="20429" b="-2"/>
          <a:stretch/>
        </p:blipFill>
        <p:spPr bwMode="auto">
          <a:xfrm>
            <a:off x="9363238" y="4071322"/>
            <a:ext cx="2828765" cy="2786678"/>
          </a:xfrm>
          <a:custGeom>
            <a:avLst/>
            <a:gdLst/>
            <a:ahLst/>
            <a:cxnLst/>
            <a:rect l="l" t="t" r="r" b="b"/>
            <a:pathLst>
              <a:path w="2828765" h="2786678">
                <a:moveTo>
                  <a:pt x="1888236" y="0"/>
                </a:moveTo>
                <a:cubicBezTo>
                  <a:pt x="2214125" y="0"/>
                  <a:pt x="2520731" y="82558"/>
                  <a:pt x="2788281" y="227900"/>
                </a:cubicBezTo>
                <a:lnTo>
                  <a:pt x="2828765" y="252495"/>
                </a:lnTo>
                <a:lnTo>
                  <a:pt x="2828765" y="2786678"/>
                </a:lnTo>
                <a:lnTo>
                  <a:pt x="227128" y="2786678"/>
                </a:lnTo>
                <a:lnTo>
                  <a:pt x="148387" y="2623223"/>
                </a:lnTo>
                <a:cubicBezTo>
                  <a:pt x="52837" y="2397318"/>
                  <a:pt x="0" y="2148947"/>
                  <a:pt x="0" y="1888236"/>
                </a:cubicBezTo>
                <a:cubicBezTo>
                  <a:pt x="0" y="845392"/>
                  <a:pt x="845392" y="0"/>
                  <a:pt x="188823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093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6" descr="http://entropychaos.files.wordpress.com/2010/11/internet-map-web.gif">
            <a:extLst>
              <a:ext uri="{FF2B5EF4-FFF2-40B4-BE49-F238E27FC236}">
                <a16:creationId xmlns:a16="http://schemas.microsoft.com/office/drawing/2014/main" id="{BB92234F-40C1-2031-A7A0-E70FA6FCCA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39" r="-1" b="21310"/>
          <a:stretch/>
        </p:blipFill>
        <p:spPr bwMode="auto">
          <a:xfrm>
            <a:off x="-3047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72A65B-640A-613E-EA63-239129DB6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>
                <a:solidFill>
                  <a:srgbClr val="FFFFFF"/>
                </a:solidFill>
              </a:rPr>
              <a:t>The world we live in now…</a:t>
            </a:r>
          </a:p>
        </p:txBody>
      </p:sp>
    </p:spTree>
    <p:extLst>
      <p:ext uri="{BB962C8B-B14F-4D97-AF65-F5344CB8AC3E}">
        <p14:creationId xmlns:p14="http://schemas.microsoft.com/office/powerpoint/2010/main" val="177224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63350-49DF-70D2-C108-55400E322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55301-A986-7589-D219-2F6CC3E87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Some practical perspectives on cryptography</a:t>
            </a:r>
          </a:p>
          <a:p>
            <a:endParaRPr lang="en-US" dirty="0"/>
          </a:p>
          <a:p>
            <a:r>
              <a:rPr lang="en-US" dirty="0"/>
              <a:t>Secure communication</a:t>
            </a:r>
          </a:p>
          <a:p>
            <a:endParaRPr lang="en-US" dirty="0"/>
          </a:p>
          <a:p>
            <a:r>
              <a:rPr lang="en-US" dirty="0"/>
              <a:t>Computational cryptography – one-way functions</a:t>
            </a:r>
          </a:p>
          <a:p>
            <a:endParaRPr lang="en-US" dirty="0"/>
          </a:p>
          <a:p>
            <a:r>
              <a:rPr lang="en-US" dirty="0"/>
              <a:t>Pseudorandom generators (PRGs) and stream ciphers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395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63350-49DF-70D2-C108-55400E322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55301-A986-7589-D219-2F6CC3E87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Some practical perspectives on cryptography</a:t>
            </a:r>
          </a:p>
          <a:p>
            <a:endParaRPr lang="en-US" dirty="0"/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Secure communication</a:t>
            </a: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Computational cryptography – one-way functions</a:t>
            </a: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Pseudorandom generators (PRGs) and stream ciphers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158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22" y="3884372"/>
            <a:ext cx="1207293" cy="125954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4840" y="2781159"/>
            <a:ext cx="2864224" cy="242047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99" y="3012348"/>
            <a:ext cx="1213317" cy="6817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654" y="3935358"/>
            <a:ext cx="1110424" cy="12085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655" y="3012348"/>
            <a:ext cx="1110424" cy="68173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57" y="2231333"/>
            <a:ext cx="3259590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 of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secure communication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72629" y="2781159"/>
            <a:ext cx="2864224" cy="242047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410419" y="2781159"/>
            <a:ext cx="4429716" cy="242047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86" y="3012347"/>
            <a:ext cx="1274043" cy="85046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316" y="4201083"/>
            <a:ext cx="1245922" cy="8320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86" y="4201083"/>
            <a:ext cx="1274043" cy="83204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316" y="3012347"/>
            <a:ext cx="1245922" cy="85046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525" y="3012347"/>
            <a:ext cx="1257300" cy="85046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525" y="4201083"/>
            <a:ext cx="1257300" cy="832040"/>
          </a:xfrm>
          <a:prstGeom prst="rect">
            <a:avLst/>
          </a:prstGeom>
        </p:spPr>
      </p:pic>
      <p:cxnSp>
        <p:nvCxnSpPr>
          <p:cNvPr id="24" name="Straight Arrow Connector 23"/>
          <p:cNvCxnSpPr/>
          <p:nvPr/>
        </p:nvCxnSpPr>
        <p:spPr>
          <a:xfrm flipV="1">
            <a:off x="107320" y="5558523"/>
            <a:ext cx="11859226" cy="2017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279" y="3864271"/>
            <a:ext cx="1912300" cy="1195733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334841" y="5334206"/>
            <a:ext cx="2864224" cy="4706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Pre-1970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872628" y="5334206"/>
            <a:ext cx="2864224" cy="4706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1970s and 1980s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987" y="3007121"/>
            <a:ext cx="1288761" cy="71605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761" y="3005643"/>
            <a:ext cx="1386770" cy="717535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8158868" y="5334206"/>
            <a:ext cx="2864224" cy="4706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Post-2000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119949" y="2234634"/>
            <a:ext cx="4942062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Engineering and </a:t>
            </a:r>
          </a:p>
          <a:p>
            <a:pPr algn="ctr"/>
            <a:r>
              <a:rPr lang="en-US" sz="2000" dirty="0"/>
              <a:t>technology translation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C6D311-5293-360B-433F-728420032E22}"/>
              </a:ext>
            </a:extLst>
          </p:cNvPr>
          <p:cNvSpPr txBox="1"/>
          <p:nvPr/>
        </p:nvSpPr>
        <p:spPr>
          <a:xfrm>
            <a:off x="3674945" y="2227211"/>
            <a:ext cx="3259590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New directions and formalizations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F35AFBA-203A-CADC-5A9E-46B32B9C3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Cryptography – past, present, future</a:t>
            </a:r>
          </a:p>
        </p:txBody>
      </p:sp>
    </p:spTree>
    <p:extLst>
      <p:ext uri="{BB962C8B-B14F-4D97-AF65-F5344CB8AC3E}">
        <p14:creationId xmlns:p14="http://schemas.microsoft.com/office/powerpoint/2010/main" val="2972910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2" grpId="0" animBg="1"/>
      <p:bldP spid="13" grpId="0" animBg="1"/>
      <p:bldP spid="26" grpId="0" animBg="1"/>
      <p:bldP spid="28" grpId="0" animBg="1"/>
      <p:bldP spid="31" grpId="0" animBg="1"/>
      <p:bldP spid="32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00568-AF54-73F2-E471-8D8C55A46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Individual perspective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29DD8D-2F8C-362C-57E0-E47C196B0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309" y="1825625"/>
            <a:ext cx="11710219" cy="4351338"/>
          </a:xfrm>
        </p:spPr>
        <p:txBody>
          <a:bodyPr>
            <a:normAutofit/>
          </a:bodyPr>
          <a:lstStyle/>
          <a:p>
            <a:r>
              <a:rPr lang="en-US" b="1" dirty="0"/>
              <a:t>Cryptography makes our lives more convenient</a:t>
            </a:r>
            <a:r>
              <a:rPr lang="en-US" dirty="0"/>
              <a:t>.</a:t>
            </a:r>
            <a:r>
              <a:rPr lang="en-US" b="1" dirty="0"/>
              <a:t> </a:t>
            </a:r>
          </a:p>
          <a:p>
            <a:pPr lvl="1"/>
            <a:r>
              <a:rPr lang="en-US" dirty="0"/>
              <a:t>Enables shopping online, communicating remotely with friends and family, interacting with government services online, working from home, etc.</a:t>
            </a:r>
          </a:p>
          <a:p>
            <a:pPr lvl="1"/>
            <a:endParaRPr lang="en-US" dirty="0"/>
          </a:p>
          <a:p>
            <a:r>
              <a:rPr lang="en-US" b="1" dirty="0"/>
              <a:t>Enables established human rights</a:t>
            </a:r>
            <a:r>
              <a:rPr lang="en-US" dirty="0"/>
              <a:t> such as privacy and freedom of expression.</a:t>
            </a:r>
          </a:p>
          <a:p>
            <a:pPr lvl="1"/>
            <a:r>
              <a:rPr lang="en-US" dirty="0"/>
              <a:t>In a free society, individuals should probably have the right to use cryptography in any way they see fit.</a:t>
            </a:r>
          </a:p>
          <a:p>
            <a:pPr lvl="1"/>
            <a:r>
              <a:rPr lang="en-US" dirty="0"/>
              <a:t>Indeed, a stated commitment to this freedom is one indicator of a truly free society.</a:t>
            </a:r>
          </a:p>
        </p:txBody>
      </p:sp>
    </p:spTree>
    <p:extLst>
      <p:ext uri="{BB962C8B-B14F-4D97-AF65-F5344CB8AC3E}">
        <p14:creationId xmlns:p14="http://schemas.microsoft.com/office/powerpoint/2010/main" val="3514577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FF86F-1568-D34F-2ACC-08C874403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perspective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8A897-EED8-E57A-7DA6-71D030870A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Cryptography enables new forms of business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Allows provisioning of security services.</a:t>
            </a:r>
          </a:p>
          <a:p>
            <a:pPr lvl="1"/>
            <a:r>
              <a:rPr lang="en-US" dirty="0"/>
              <a:t>Ensures regulatory compliance for existing forms of business.</a:t>
            </a:r>
          </a:p>
          <a:p>
            <a:endParaRPr lang="en-US" dirty="0"/>
          </a:p>
          <a:p>
            <a:r>
              <a:rPr lang="en-US" b="1" dirty="0"/>
              <a:t>Cryptography may also bring new costs to a business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Moving business online may introduce new threats… which cryptography can only partially address, or which it does not address at all.</a:t>
            </a:r>
          </a:p>
          <a:p>
            <a:endParaRPr lang="en-US" dirty="0"/>
          </a:p>
          <a:p>
            <a:r>
              <a:rPr lang="en-US" b="1" dirty="0"/>
              <a:t>Cryptography will only be deployed if it makes business sense</a:t>
            </a:r>
            <a:r>
              <a:rPr lang="en-US" dirty="0"/>
              <a:t>.</a:t>
            </a:r>
            <a:r>
              <a:rPr lang="en-US" b="1" dirty="0"/>
              <a:t> </a:t>
            </a:r>
          </a:p>
          <a:p>
            <a:pPr lvl="1"/>
            <a:r>
              <a:rPr lang="en-US" dirty="0"/>
              <a:t>Cost-effective, appropriate, compliant with regulations.</a:t>
            </a:r>
          </a:p>
        </p:txBody>
      </p:sp>
    </p:spTree>
    <p:extLst>
      <p:ext uri="{BB962C8B-B14F-4D97-AF65-F5344CB8AC3E}">
        <p14:creationId xmlns:p14="http://schemas.microsoft.com/office/powerpoint/2010/main" val="617450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E85EA-CFCD-9D30-D667-1F092BCD4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/>
              <a:t>Government perspective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104CE6-9CA7-F44A-64BF-A9BFA27550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ct val="50000"/>
              </a:spcBef>
              <a:buNone/>
            </a:pPr>
            <a:r>
              <a:rPr lang="en-GB" sz="3200" b="1" dirty="0">
                <a:cs typeface="Arial" charset="0"/>
              </a:rPr>
              <a:t>Conflicting requirements with respect to cryptography</a:t>
            </a:r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GB" sz="2800" dirty="0">
                <a:solidFill>
                  <a:schemeClr val="accent2"/>
                </a:solidFill>
                <a:cs typeface="Arial" charset="0"/>
              </a:rPr>
              <a:t>Cryptography as an enabler </a:t>
            </a:r>
          </a:p>
          <a:p>
            <a:pPr marL="800100" lvl="1" indent="-342900">
              <a:spcBef>
                <a:spcPct val="50000"/>
              </a:spcBef>
              <a:buFont typeface="Arial"/>
              <a:buChar char="•"/>
            </a:pPr>
            <a:r>
              <a:rPr lang="en-GB" dirty="0">
                <a:cs typeface="Arial" charset="0"/>
              </a:rPr>
              <a:t>Promotes a competitive and attractive business environment. </a:t>
            </a:r>
          </a:p>
          <a:p>
            <a:pPr marL="800100" lvl="1" indent="-342900">
              <a:spcBef>
                <a:spcPct val="50000"/>
              </a:spcBef>
              <a:buFont typeface="Arial"/>
              <a:buChar char="•"/>
            </a:pPr>
            <a:r>
              <a:rPr lang="en-GB" dirty="0">
                <a:cs typeface="Arial" charset="0"/>
              </a:rPr>
              <a:t>Enables streamlining operations by moving services on-line. </a:t>
            </a:r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GB" sz="2800" dirty="0">
                <a:solidFill>
                  <a:srgbClr val="C00000"/>
                </a:solidFill>
                <a:cs typeface="Arial" charset="0"/>
              </a:rPr>
              <a:t>Cryptography as a detractor</a:t>
            </a:r>
            <a:r>
              <a:rPr lang="en-GB" sz="2800" dirty="0">
                <a:cs typeface="Arial" charset="0"/>
              </a:rPr>
              <a:t> </a:t>
            </a:r>
          </a:p>
          <a:p>
            <a:pPr marL="800100" lvl="1" indent="-342900">
              <a:spcBef>
                <a:spcPct val="50000"/>
              </a:spcBef>
              <a:buFont typeface="Arial"/>
              <a:buChar char="•"/>
            </a:pPr>
            <a:r>
              <a:rPr lang="en-GB" dirty="0">
                <a:cs typeface="Arial" charset="0"/>
              </a:rPr>
              <a:t>Control crime and manage issues of national security. </a:t>
            </a:r>
          </a:p>
          <a:p>
            <a:pPr marL="800100" lvl="1" indent="-342900">
              <a:spcBef>
                <a:spcPct val="50000"/>
              </a:spcBef>
              <a:buFont typeface="Arial"/>
              <a:buChar char="•"/>
            </a:pPr>
            <a:r>
              <a:rPr lang="en-GB" dirty="0">
                <a:cs typeface="Arial" charset="0"/>
              </a:rPr>
              <a:t>Limit the use of cryptography -- imposition of laws and regulations, promotion of weak cryptographic standards, or by other means.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081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E85EA-CFCD-9D30-D667-1F092BCD4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/>
              <a:t>Government perspective (example)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32F49F-0FB2-F401-D84E-6A82F1BD37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ct val="50000"/>
              </a:spcBef>
              <a:buNone/>
            </a:pPr>
            <a:r>
              <a:rPr lang="en-GB" sz="2000" i="1" dirty="0">
                <a:cs typeface="Arial" charset="0"/>
              </a:rPr>
              <a:t>Our vision is for the UK in 2015 to derive huge economic and social value from a vibrant, resilient and secure cyberspace, where our actions, guided by our core values of liberty, fairness, transparency and the rule of law, enhance prosperity, national security and a strong society. </a:t>
            </a:r>
          </a:p>
          <a:p>
            <a:pPr marL="0" indent="0" algn="r">
              <a:spcBef>
                <a:spcPct val="50000"/>
              </a:spcBef>
              <a:buNone/>
            </a:pPr>
            <a:r>
              <a:rPr lang="en-GB" sz="2000" b="1" dirty="0"/>
              <a:t>UK government cyber strategy, Nov 2011</a:t>
            </a:r>
          </a:p>
          <a:p>
            <a:pPr marL="0" indent="0" algn="r">
              <a:spcBef>
                <a:spcPct val="50000"/>
              </a:spcBef>
              <a:buNone/>
            </a:pPr>
            <a:r>
              <a:rPr lang="en-GB" sz="2000" dirty="0">
                <a:cs typeface="Arial" charset="0"/>
                <a:hlinkClick r:id="rId2"/>
              </a:rPr>
              <a:t>https://www.gov.uk/government/uploads/system/uploads/attachment_data/file/60961/uk-cyber-security-strategy-final.pdf</a:t>
            </a:r>
            <a:r>
              <a:rPr lang="en-GB" sz="2000" dirty="0">
                <a:cs typeface="Arial" charset="0"/>
              </a:rPr>
              <a:t> </a:t>
            </a:r>
          </a:p>
          <a:p>
            <a:pPr marL="0" indent="0">
              <a:spcBef>
                <a:spcPct val="50000"/>
              </a:spcBef>
              <a:buNone/>
            </a:pPr>
            <a:endParaRPr lang="en-GB" sz="2000" i="1" dirty="0"/>
          </a:p>
          <a:p>
            <a:pPr marL="0" indent="0">
              <a:spcBef>
                <a:spcPct val="50000"/>
              </a:spcBef>
              <a:buNone/>
            </a:pPr>
            <a:r>
              <a:rPr lang="en-GB" sz="2000" i="1" dirty="0"/>
              <a:t>Our vision for 2021 is that the UK is secure and resilient to cyber threats, prosperous and confident in the digital world. </a:t>
            </a:r>
          </a:p>
          <a:p>
            <a:pPr marL="0" indent="0" algn="r">
              <a:spcBef>
                <a:spcPct val="50000"/>
              </a:spcBef>
              <a:buNone/>
            </a:pPr>
            <a:r>
              <a:rPr lang="en-GB" sz="2000" b="1" dirty="0"/>
              <a:t>UK government cyber strategy, 2016</a:t>
            </a:r>
          </a:p>
          <a:p>
            <a:pPr marL="0" indent="0" algn="r">
              <a:spcBef>
                <a:spcPct val="50000"/>
              </a:spcBef>
              <a:buNone/>
            </a:pPr>
            <a:r>
              <a:rPr lang="en-GB" sz="2000" dirty="0">
                <a:hlinkClick r:id="rId3"/>
              </a:rPr>
              <a:t>https://assets.publishing.service.gov.uk/government/uploads/system/uploads/attachment_data/file/567242/national_cyber_security_strategy_2016.pdf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948565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08826-D4D1-F7FA-0450-494088D71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Indian context</a:t>
            </a:r>
          </a:p>
        </p:txBody>
      </p:sp>
      <p:pic>
        <p:nvPicPr>
          <p:cNvPr id="5" name="Content Placeholder 4" descr="A white sign with black text&#10;&#10;Description automatically generated">
            <a:extLst>
              <a:ext uri="{FF2B5EF4-FFF2-40B4-BE49-F238E27FC236}">
                <a16:creationId xmlns:a16="http://schemas.microsoft.com/office/drawing/2014/main" id="{A0232EEF-C6D1-D9D4-3838-32AC4ABAEE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29" y="1360427"/>
            <a:ext cx="6865833" cy="2156865"/>
          </a:xfrm>
        </p:spPr>
      </p:pic>
      <p:pic>
        <p:nvPicPr>
          <p:cNvPr id="7" name="Picture 6" descr="A close-up of a text&#10;&#10;Description automatically generated">
            <a:extLst>
              <a:ext uri="{FF2B5EF4-FFF2-40B4-BE49-F238E27FC236}">
                <a16:creationId xmlns:a16="http://schemas.microsoft.com/office/drawing/2014/main" id="{B7568CBA-4954-452E-419D-63A7FC0919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29" y="3971570"/>
            <a:ext cx="6865833" cy="2576849"/>
          </a:xfrm>
          <a:prstGeom prst="rect">
            <a:avLst/>
          </a:prstGeom>
        </p:spPr>
      </p:pic>
      <p:pic>
        <p:nvPicPr>
          <p:cNvPr id="9" name="Picture 8" descr="A close up of a text&#10;&#10;Description automatically generated">
            <a:extLst>
              <a:ext uri="{FF2B5EF4-FFF2-40B4-BE49-F238E27FC236}">
                <a16:creationId xmlns:a16="http://schemas.microsoft.com/office/drawing/2014/main" id="{B87A4697-67AB-31ED-CD7E-AEFFE44F3D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723" y="4793773"/>
            <a:ext cx="8241277" cy="175464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C0DFCBF-3D2F-7029-2253-DCD372D04A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118" y="3254921"/>
            <a:ext cx="9403578" cy="97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166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968F9-E8FF-F7E2-8A2F-78DBFF4A9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The importance of security infrastructure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FAA39-17CD-3AE3-E731-34FB72DEA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472" y="1825625"/>
            <a:ext cx="11670890" cy="4351338"/>
          </a:xfrm>
        </p:spPr>
        <p:txBody>
          <a:bodyPr>
            <a:normAutofit/>
          </a:bodyPr>
          <a:lstStyle/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GB" sz="2800" b="1" dirty="0">
                <a:latin typeface="+mn-lt"/>
                <a:cs typeface="Arial" charset="0"/>
              </a:rPr>
              <a:t>Security infrastructure</a:t>
            </a:r>
            <a:r>
              <a:rPr lang="en-GB" sz="2800" i="1" dirty="0">
                <a:latin typeface="+mn-lt"/>
                <a:cs typeface="Arial" charset="0"/>
              </a:rPr>
              <a:t> must </a:t>
            </a:r>
            <a:r>
              <a:rPr lang="en-GB" sz="2800" dirty="0">
                <a:latin typeface="+mn-lt"/>
                <a:cs typeface="Arial" charset="0"/>
              </a:rPr>
              <a:t>support deployment of cryptographic solutions. </a:t>
            </a:r>
          </a:p>
          <a:p>
            <a:pPr marL="800100" lvl="1" indent="-342900">
              <a:spcBef>
                <a:spcPct val="50000"/>
              </a:spcBef>
              <a:buFont typeface="Arial"/>
              <a:buChar char="•"/>
            </a:pPr>
            <a:r>
              <a:rPr lang="en-GB" b="1" dirty="0">
                <a:latin typeface="+mn-lt"/>
                <a:cs typeface="Arial" charset="0"/>
              </a:rPr>
              <a:t>Infrastructure</a:t>
            </a:r>
            <a:r>
              <a:rPr lang="en-GB" dirty="0">
                <a:latin typeface="+mn-lt"/>
                <a:cs typeface="Arial" charset="0"/>
              </a:rPr>
              <a:t>: procedures, plans, policies, and management  to </a:t>
            </a:r>
            <a:r>
              <a:rPr lang="en-GB" dirty="0">
                <a:cs typeface="Arial" charset="0"/>
              </a:rPr>
              <a:t>ensure </a:t>
            </a:r>
            <a:r>
              <a:rPr lang="en-GB" dirty="0">
                <a:latin typeface="+mn-lt"/>
                <a:cs typeface="Arial" charset="0"/>
              </a:rPr>
              <a:t>any deployment serves its intended purpose.</a:t>
            </a:r>
          </a:p>
          <a:p>
            <a:pPr marL="800100" lvl="1" indent="-342900">
              <a:spcBef>
                <a:spcPct val="50000"/>
              </a:spcBef>
              <a:buFont typeface="Arial"/>
              <a:buChar char="•"/>
            </a:pPr>
            <a:endParaRPr lang="en-GB" dirty="0">
              <a:latin typeface="+mn-lt"/>
              <a:cs typeface="Arial" charset="0"/>
            </a:endParaRPr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GB" sz="2800" b="1" dirty="0">
                <a:latin typeface="+mn-lt"/>
                <a:cs typeface="Times New Roman" charset="0"/>
              </a:rPr>
              <a:t>Cryptography on its own is not a magic bullet.</a:t>
            </a:r>
          </a:p>
          <a:p>
            <a:pPr marL="800100" lvl="1" indent="-342900">
              <a:spcBef>
                <a:spcPct val="50000"/>
              </a:spcBef>
              <a:buFont typeface="Arial"/>
              <a:buChar char="•"/>
            </a:pPr>
            <a:r>
              <a:rPr lang="en-GB" dirty="0">
                <a:latin typeface="+mn-lt"/>
                <a:cs typeface="Times New Roman" charset="0"/>
              </a:rPr>
              <a:t>Cryptography ⊉ cryptographic algorithms.</a:t>
            </a:r>
          </a:p>
          <a:p>
            <a:pPr marL="800100" lvl="1" indent="-342900">
              <a:spcBef>
                <a:spcPct val="50000"/>
              </a:spcBef>
              <a:buFont typeface="Arial"/>
              <a:buChar char="•"/>
            </a:pPr>
            <a:endParaRPr lang="en-GB" dirty="0">
              <a:latin typeface="+mn-lt"/>
              <a:cs typeface="Times New Roman" charset="0"/>
            </a:endParaRPr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GB" sz="2800" dirty="0">
                <a:latin typeface="+mn-lt"/>
                <a:cs typeface="Times New Roman" charset="0"/>
              </a:rPr>
              <a:t>This is a principle worth keeping in mind throughout the course.</a:t>
            </a:r>
          </a:p>
        </p:txBody>
      </p:sp>
    </p:spTree>
    <p:extLst>
      <p:ext uri="{BB962C8B-B14F-4D97-AF65-F5344CB8AC3E}">
        <p14:creationId xmlns:p14="http://schemas.microsoft.com/office/powerpoint/2010/main" val="3435178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8700251" y="1994503"/>
            <a:ext cx="2991972" cy="181101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8528801" y="1690688"/>
            <a:ext cx="3334871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Application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093" y="2310577"/>
            <a:ext cx="2114286" cy="1411348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4234103" y="1990427"/>
            <a:ext cx="3787172" cy="181101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4432879" y="1690688"/>
            <a:ext cx="3462618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Formal Security Model</a:t>
            </a:r>
          </a:p>
        </p:txBody>
      </p:sp>
      <p:pic>
        <p:nvPicPr>
          <p:cNvPr id="37" name="Picture 5" descr="C:\Documents and Settings\rist\Local Settings\Temporary Internet Files\Content.IE5\RRKU6J6Q\MCj0349121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236" y="2686005"/>
            <a:ext cx="1161161" cy="1054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4510200" y="2285895"/>
            <a:ext cx="31802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Define an adversarial model</a:t>
            </a:r>
          </a:p>
        </p:txBody>
      </p:sp>
      <p:sp>
        <p:nvSpPr>
          <p:cNvPr id="39" name="Right Arrow 38"/>
          <p:cNvSpPr/>
          <p:nvPr/>
        </p:nvSpPr>
        <p:spPr>
          <a:xfrm flipH="1">
            <a:off x="8021274" y="2680745"/>
            <a:ext cx="671579" cy="430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Modern approach to cryptography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959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8" grpId="0" animBg="1"/>
      <p:bldP spid="38" grpId="0"/>
      <p:bldP spid="3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8700251" y="1994503"/>
            <a:ext cx="2991972" cy="181101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8528801" y="1690688"/>
            <a:ext cx="3334871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Application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093" y="2310577"/>
            <a:ext cx="2114286" cy="1411348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4234103" y="1990427"/>
            <a:ext cx="3787172" cy="181101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4432879" y="1690688"/>
            <a:ext cx="3462618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Formal Security Model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55" y="2341991"/>
            <a:ext cx="2334963" cy="134851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55" y="2341991"/>
            <a:ext cx="503856" cy="452659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425" y="2244299"/>
            <a:ext cx="631143" cy="498414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563652" y="1990426"/>
            <a:ext cx="2991972" cy="181101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28328" y="1690688"/>
            <a:ext cx="3462618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Cryptographic Solution</a:t>
            </a:r>
          </a:p>
        </p:txBody>
      </p:sp>
      <p:pic>
        <p:nvPicPr>
          <p:cNvPr id="37" name="Picture 5" descr="C:\Documents and Settings\rist\Local Settings\Temporary Internet Files\Content.IE5\RRKU6J6Q\MCj03491210000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236" y="2686005"/>
            <a:ext cx="1161161" cy="1054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4510200" y="2285895"/>
            <a:ext cx="31802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Define an adversarial model</a:t>
            </a:r>
          </a:p>
        </p:txBody>
      </p:sp>
      <p:sp>
        <p:nvSpPr>
          <p:cNvPr id="39" name="Right Arrow 38"/>
          <p:cNvSpPr/>
          <p:nvPr/>
        </p:nvSpPr>
        <p:spPr>
          <a:xfrm flipH="1">
            <a:off x="8021274" y="2680745"/>
            <a:ext cx="671579" cy="430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ight Arrow 39"/>
          <p:cNvSpPr/>
          <p:nvPr/>
        </p:nvSpPr>
        <p:spPr>
          <a:xfrm flipH="1">
            <a:off x="3562524" y="2680745"/>
            <a:ext cx="657460" cy="430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Modern approach to cryptography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46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8700251" y="1994503"/>
            <a:ext cx="2991972" cy="181101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8528801" y="1690688"/>
            <a:ext cx="3334871" cy="461665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Application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093" y="2310577"/>
            <a:ext cx="2114286" cy="1411348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4234103" y="1990427"/>
            <a:ext cx="3787172" cy="181101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4432879" y="1690688"/>
            <a:ext cx="3462618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Formal Security Model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55" y="2341991"/>
            <a:ext cx="2334963" cy="134851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55" y="2341991"/>
            <a:ext cx="503856" cy="452659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425" y="2244299"/>
            <a:ext cx="631143" cy="498414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563652" y="1990426"/>
            <a:ext cx="2991972" cy="181101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28328" y="1690688"/>
            <a:ext cx="3462618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Cryptographic Solution</a:t>
            </a:r>
          </a:p>
        </p:txBody>
      </p:sp>
      <p:pic>
        <p:nvPicPr>
          <p:cNvPr id="37" name="Picture 5" descr="C:\Documents and Settings\rist\Local Settings\Temporary Internet Files\Content.IE5\RRKU6J6Q\MCj03491210000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236" y="2686005"/>
            <a:ext cx="1161161" cy="1054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4510200" y="2285895"/>
            <a:ext cx="31802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Define an adversarial model</a:t>
            </a:r>
          </a:p>
        </p:txBody>
      </p:sp>
      <p:sp>
        <p:nvSpPr>
          <p:cNvPr id="39" name="Right Arrow 38"/>
          <p:cNvSpPr/>
          <p:nvPr/>
        </p:nvSpPr>
        <p:spPr>
          <a:xfrm flipH="1">
            <a:off x="8021275" y="2680744"/>
            <a:ext cx="671579" cy="430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ight Arrow 39"/>
          <p:cNvSpPr/>
          <p:nvPr/>
        </p:nvSpPr>
        <p:spPr>
          <a:xfrm flipH="1">
            <a:off x="3571150" y="2680745"/>
            <a:ext cx="657460" cy="430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 descr="hardware_enginner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7356" y="4645936"/>
            <a:ext cx="2004559" cy="2016731"/>
          </a:xfrm>
          <a:prstGeom prst="rect">
            <a:avLst/>
          </a:prstGeom>
        </p:spPr>
      </p:pic>
      <p:sp>
        <p:nvSpPr>
          <p:cNvPr id="29" name="Right Arrow 28"/>
          <p:cNvSpPr/>
          <p:nvPr/>
        </p:nvSpPr>
        <p:spPr>
          <a:xfrm rot="16200000" flipH="1">
            <a:off x="1730906" y="3940862"/>
            <a:ext cx="657460" cy="430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3571150" y="4645936"/>
            <a:ext cx="8121073" cy="181101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432879" y="4354360"/>
            <a:ext cx="6470910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Deploy on Real Systems (Software/Hardware)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488" y="4884710"/>
            <a:ext cx="2534037" cy="15035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382" y="4868037"/>
            <a:ext cx="2071853" cy="1504901"/>
          </a:xfrm>
          <a:prstGeom prst="rect">
            <a:avLst/>
          </a:prstGeom>
        </p:spPr>
      </p:pic>
      <p:sp>
        <p:nvSpPr>
          <p:cNvPr id="43" name="Right Arrow 42"/>
          <p:cNvSpPr/>
          <p:nvPr/>
        </p:nvSpPr>
        <p:spPr>
          <a:xfrm rot="10800000" flipH="1">
            <a:off x="3120679" y="5439112"/>
            <a:ext cx="450179" cy="430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093" y="4881293"/>
            <a:ext cx="2114286" cy="1504902"/>
          </a:xfrm>
          <a:prstGeom prst="rect">
            <a:avLst/>
          </a:prstGeom>
        </p:spPr>
      </p:pic>
      <p:sp>
        <p:nvSpPr>
          <p:cNvPr id="45" name="Right Arrow 44"/>
          <p:cNvSpPr/>
          <p:nvPr/>
        </p:nvSpPr>
        <p:spPr>
          <a:xfrm rot="5400000" flipH="1">
            <a:off x="9920765" y="3861724"/>
            <a:ext cx="550941" cy="430375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400" dirty="0">
                <a:solidFill>
                  <a:srgbClr val="0070C0"/>
                </a:solidFill>
              </a:rPr>
              <a:t>Cryptographic algorithms</a:t>
            </a:r>
            <a:r>
              <a:rPr lang="en-US" sz="3400" dirty="0"/>
              <a:t> vs </a:t>
            </a:r>
            <a:r>
              <a:rPr lang="en-US" sz="3400" dirty="0">
                <a:solidFill>
                  <a:srgbClr val="FF0000"/>
                </a:solidFill>
              </a:rPr>
              <a:t>cryptographic implementations</a:t>
            </a:r>
          </a:p>
        </p:txBody>
      </p:sp>
    </p:spTree>
    <p:extLst>
      <p:ext uri="{BB962C8B-B14F-4D97-AF65-F5344CB8AC3E}">
        <p14:creationId xmlns:p14="http://schemas.microsoft.com/office/powerpoint/2010/main" val="3588930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4234103" y="1990427"/>
            <a:ext cx="3787172" cy="181101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4432879" y="1690688"/>
            <a:ext cx="3462618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Formal Security Model</a:t>
            </a:r>
          </a:p>
        </p:txBody>
      </p:sp>
      <p:pic>
        <p:nvPicPr>
          <p:cNvPr id="37" name="Picture 5" descr="C:\Documents and Settings\rist\Local Settings\Temporary Internet Files\Content.IE5\RRKU6J6Q\MCj0349121000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236" y="2686005"/>
            <a:ext cx="1161161" cy="1054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4510200" y="2285895"/>
            <a:ext cx="31802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Define an adversarial model</a:t>
            </a:r>
          </a:p>
        </p:txBody>
      </p:sp>
      <p:pic>
        <p:nvPicPr>
          <p:cNvPr id="26" name="Picture 25" descr="hardware_enginn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56" y="4645936"/>
            <a:ext cx="2004559" cy="2016731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3571150" y="4645936"/>
            <a:ext cx="8121073" cy="181101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432879" y="4354360"/>
            <a:ext cx="6470910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Deploy on Real Systems (Software/Hardware)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488" y="4884710"/>
            <a:ext cx="2534037" cy="15035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382" y="4868037"/>
            <a:ext cx="2071853" cy="1504901"/>
          </a:xfrm>
          <a:prstGeom prst="rect">
            <a:avLst/>
          </a:prstGeom>
        </p:spPr>
      </p:pic>
      <p:sp>
        <p:nvSpPr>
          <p:cNvPr id="43" name="Right Arrow 42"/>
          <p:cNvSpPr/>
          <p:nvPr/>
        </p:nvSpPr>
        <p:spPr>
          <a:xfrm rot="10800000" flipH="1">
            <a:off x="3120679" y="5439112"/>
            <a:ext cx="450179" cy="430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093" y="4881293"/>
            <a:ext cx="2114286" cy="1504902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940279" y="4442605"/>
            <a:ext cx="2180107" cy="230592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08958" y="1997486"/>
            <a:ext cx="3065579" cy="22035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64" y="2581095"/>
            <a:ext cx="1230977" cy="7607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977" y="3418501"/>
            <a:ext cx="1224951" cy="7357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217" y="2581095"/>
            <a:ext cx="1230977" cy="7607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64" y="3424688"/>
            <a:ext cx="1230977" cy="729545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299023" y="1690687"/>
            <a:ext cx="3462618" cy="830997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Implementation-Level Threats and Attacks</a:t>
            </a:r>
          </a:p>
        </p:txBody>
      </p:sp>
      <p:sp>
        <p:nvSpPr>
          <p:cNvPr id="49" name="Right Arrow 48"/>
          <p:cNvSpPr/>
          <p:nvPr/>
        </p:nvSpPr>
        <p:spPr>
          <a:xfrm rot="5400000" flipH="1" flipV="1">
            <a:off x="1938866" y="4106648"/>
            <a:ext cx="241543" cy="430375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Rounded Rectangle 51"/>
          <p:cNvSpPr/>
          <p:nvPr/>
        </p:nvSpPr>
        <p:spPr>
          <a:xfrm>
            <a:off x="7138195" y="2787352"/>
            <a:ext cx="4826643" cy="127975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/>
          <p:cNvSpPr/>
          <p:nvPr/>
        </p:nvSpPr>
        <p:spPr>
          <a:xfrm>
            <a:off x="7631686" y="3193199"/>
            <a:ext cx="3913878" cy="7324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Often </a:t>
            </a:r>
            <a:r>
              <a:rPr lang="en-US" sz="2400" b="1" dirty="0">
                <a:solidFill>
                  <a:srgbClr val="FF0000"/>
                </a:solidFill>
              </a:rPr>
              <a:t>does not</a:t>
            </a:r>
            <a:r>
              <a:rPr lang="en-US" sz="2400" dirty="0"/>
              <a:t> capture implementation-level attacks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204" y="1393258"/>
            <a:ext cx="3499658" cy="166589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5A82B76A-71B1-9C34-2E42-CB0F873AB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400" dirty="0">
                <a:solidFill>
                  <a:srgbClr val="0070C0"/>
                </a:solidFill>
              </a:rPr>
              <a:t>Cryptographic algorithms</a:t>
            </a:r>
            <a:r>
              <a:rPr lang="en-US" sz="3400" dirty="0"/>
              <a:t> vs </a:t>
            </a:r>
            <a:r>
              <a:rPr lang="en-US" sz="3400" dirty="0">
                <a:solidFill>
                  <a:srgbClr val="FF0000"/>
                </a:solidFill>
              </a:rPr>
              <a:t>cryptographic implementations</a:t>
            </a:r>
          </a:p>
        </p:txBody>
      </p:sp>
    </p:spTree>
    <p:extLst>
      <p:ext uri="{BB962C8B-B14F-4D97-AF65-F5344CB8AC3E}">
        <p14:creationId xmlns:p14="http://schemas.microsoft.com/office/powerpoint/2010/main" val="27303839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4234103" y="1990427"/>
            <a:ext cx="3787172" cy="181101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4432879" y="1690688"/>
            <a:ext cx="3462618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Formal Security Model</a:t>
            </a:r>
          </a:p>
        </p:txBody>
      </p:sp>
      <p:pic>
        <p:nvPicPr>
          <p:cNvPr id="37" name="Picture 5" descr="C:\Documents and Settings\rist\Local Settings\Temporary Internet Files\Content.IE5\RRKU6J6Q\MCj0349121000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236" y="2686005"/>
            <a:ext cx="1161161" cy="1054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4510200" y="2285895"/>
            <a:ext cx="31802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Define an adversarial model</a:t>
            </a:r>
          </a:p>
        </p:txBody>
      </p:sp>
      <p:pic>
        <p:nvPicPr>
          <p:cNvPr id="26" name="Picture 25" descr="hardware_enginn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56" y="4645936"/>
            <a:ext cx="2004559" cy="2016731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3571150" y="4645936"/>
            <a:ext cx="8121073" cy="181101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432879" y="4354360"/>
            <a:ext cx="6470910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Deploy on Real Systems (Software/Hardware)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488" y="4884710"/>
            <a:ext cx="2534037" cy="15035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382" y="4868037"/>
            <a:ext cx="2071853" cy="1504901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093" y="4881293"/>
            <a:ext cx="2114286" cy="1504902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940279" y="4442605"/>
            <a:ext cx="2180107" cy="230592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08958" y="1997486"/>
            <a:ext cx="3065579" cy="22035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64" y="2581095"/>
            <a:ext cx="1230977" cy="7607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977" y="3418501"/>
            <a:ext cx="1224951" cy="7357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217" y="2581095"/>
            <a:ext cx="1230977" cy="7607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64" y="3424688"/>
            <a:ext cx="1230977" cy="72954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99023" y="1690687"/>
            <a:ext cx="3462618" cy="830997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Implementation-Level Threats and Attacks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138195" y="2787352"/>
            <a:ext cx="4826643" cy="127975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7246189" y="3193199"/>
            <a:ext cx="4589253" cy="7324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C00000"/>
                </a:solidFill>
              </a:rPr>
              <a:t>Target </a:t>
            </a:r>
            <a:r>
              <a:rPr lang="en-US" sz="2400" b="1" dirty="0">
                <a:solidFill>
                  <a:srgbClr val="C00000"/>
                </a:solidFill>
              </a:rPr>
              <a:t>insecure implementations</a:t>
            </a:r>
            <a:r>
              <a:rPr lang="en-US" sz="2400" dirty="0">
                <a:solidFill>
                  <a:srgbClr val="C00000"/>
                </a:solidFill>
              </a:rPr>
              <a:t> of provably secure cryptoprimitives</a:t>
            </a:r>
          </a:p>
        </p:txBody>
      </p:sp>
      <p:sp>
        <p:nvSpPr>
          <p:cNvPr id="29" name="Right Arrow 28"/>
          <p:cNvSpPr/>
          <p:nvPr/>
        </p:nvSpPr>
        <p:spPr>
          <a:xfrm rot="5400000" flipH="1" flipV="1">
            <a:off x="1938866" y="4106648"/>
            <a:ext cx="241543" cy="430375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ular Callout 10"/>
          <p:cNvSpPr/>
          <p:nvPr/>
        </p:nvSpPr>
        <p:spPr>
          <a:xfrm>
            <a:off x="3570858" y="4302411"/>
            <a:ext cx="8393980" cy="2446116"/>
          </a:xfrm>
          <a:prstGeom prst="wedgeRectCallout">
            <a:avLst>
              <a:gd name="adj1" fmla="val -51767"/>
              <a:gd name="adj2" fmla="val -7715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041" y="4367795"/>
            <a:ext cx="2396574" cy="119770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4378284"/>
            <a:ext cx="1986907" cy="120388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090" y="4368063"/>
            <a:ext cx="2122403" cy="121410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76" y="4354360"/>
            <a:ext cx="1562778" cy="122780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041" y="5634181"/>
            <a:ext cx="2390823" cy="107127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5634181"/>
            <a:ext cx="2692619" cy="107127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752" y="5632913"/>
            <a:ext cx="3049701" cy="1059339"/>
          </a:xfrm>
          <a:prstGeom prst="rect">
            <a:avLst/>
          </a:prstGeom>
        </p:spPr>
      </p:pic>
      <p:sp>
        <p:nvSpPr>
          <p:cNvPr id="32" name="Right Arrow 31"/>
          <p:cNvSpPr/>
          <p:nvPr/>
        </p:nvSpPr>
        <p:spPr>
          <a:xfrm rot="5400000" flipH="1" flipV="1">
            <a:off x="9430744" y="3974224"/>
            <a:ext cx="241543" cy="430375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3319495-2CC0-22DE-EE4D-B028688A6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400" dirty="0">
                <a:solidFill>
                  <a:srgbClr val="0070C0"/>
                </a:solidFill>
              </a:rPr>
              <a:t>Cryptographic algorithms</a:t>
            </a:r>
            <a:r>
              <a:rPr lang="en-US" sz="3400" dirty="0"/>
              <a:t> vs </a:t>
            </a:r>
            <a:r>
              <a:rPr lang="en-US" sz="3400" dirty="0">
                <a:solidFill>
                  <a:srgbClr val="FF0000"/>
                </a:solidFill>
              </a:rPr>
              <a:t>cryptographic implementations</a:t>
            </a:r>
          </a:p>
        </p:txBody>
      </p:sp>
    </p:spTree>
    <p:extLst>
      <p:ext uri="{BB962C8B-B14F-4D97-AF65-F5344CB8AC3E}">
        <p14:creationId xmlns:p14="http://schemas.microsoft.com/office/powerpoint/2010/main" val="1258912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4234103" y="1990427"/>
            <a:ext cx="3787172" cy="181101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4432879" y="1690688"/>
            <a:ext cx="3462618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Formal Security Model</a:t>
            </a:r>
          </a:p>
        </p:txBody>
      </p:sp>
      <p:pic>
        <p:nvPicPr>
          <p:cNvPr id="37" name="Picture 5" descr="C:\Documents and Settings\rist\Local Settings\Temporary Internet Files\Content.IE5\RRKU6J6Q\MCj0349121000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236" y="2686005"/>
            <a:ext cx="1161161" cy="1054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4510200" y="2285895"/>
            <a:ext cx="31802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Define an adversarial model</a:t>
            </a:r>
          </a:p>
        </p:txBody>
      </p:sp>
      <p:pic>
        <p:nvPicPr>
          <p:cNvPr id="26" name="Picture 25" descr="hardware_enginn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56" y="4645936"/>
            <a:ext cx="2004559" cy="2016731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3571150" y="4645936"/>
            <a:ext cx="8121073" cy="181101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432879" y="4354360"/>
            <a:ext cx="6470910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Deploy on Real Systems (Software/Hardware)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488" y="4884710"/>
            <a:ext cx="2534037" cy="15035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382" y="4868037"/>
            <a:ext cx="2071853" cy="1504901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093" y="4881293"/>
            <a:ext cx="2114286" cy="1504902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940279" y="4442605"/>
            <a:ext cx="2180107" cy="230592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08958" y="1997486"/>
            <a:ext cx="3065579" cy="22035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64" y="2581095"/>
            <a:ext cx="1230977" cy="7607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977" y="3418501"/>
            <a:ext cx="1224951" cy="7357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217" y="2581095"/>
            <a:ext cx="1230977" cy="7607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64" y="3424688"/>
            <a:ext cx="1230977" cy="72954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99023" y="1690687"/>
            <a:ext cx="3462618" cy="830997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Implementation-Level Threats and Attacks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138195" y="2787352"/>
            <a:ext cx="4826643" cy="127975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7246189" y="3193199"/>
            <a:ext cx="4589253" cy="7324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C00000"/>
                </a:solidFill>
              </a:rPr>
              <a:t>Target </a:t>
            </a:r>
            <a:r>
              <a:rPr lang="en-US" sz="2400" b="1" dirty="0">
                <a:solidFill>
                  <a:srgbClr val="C00000"/>
                </a:solidFill>
              </a:rPr>
              <a:t>insecure implementations</a:t>
            </a:r>
            <a:r>
              <a:rPr lang="en-US" sz="2400" dirty="0">
                <a:solidFill>
                  <a:srgbClr val="C00000"/>
                </a:solidFill>
              </a:rPr>
              <a:t> of provably secure cryptoprimitives</a:t>
            </a:r>
          </a:p>
        </p:txBody>
      </p:sp>
      <p:sp>
        <p:nvSpPr>
          <p:cNvPr id="29" name="Right Arrow 28"/>
          <p:cNvSpPr/>
          <p:nvPr/>
        </p:nvSpPr>
        <p:spPr>
          <a:xfrm rot="5400000" flipH="1" flipV="1">
            <a:off x="1938866" y="4106648"/>
            <a:ext cx="241543" cy="430375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ular Callout 10"/>
          <p:cNvSpPr/>
          <p:nvPr/>
        </p:nvSpPr>
        <p:spPr>
          <a:xfrm>
            <a:off x="3570858" y="4302411"/>
            <a:ext cx="8393980" cy="2446116"/>
          </a:xfrm>
          <a:prstGeom prst="wedgeRectCallout">
            <a:avLst>
              <a:gd name="adj1" fmla="val -51767"/>
              <a:gd name="adj2" fmla="val -7715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041" y="4367795"/>
            <a:ext cx="2396574" cy="119770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4378284"/>
            <a:ext cx="1986907" cy="120388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090" y="4368063"/>
            <a:ext cx="2122403" cy="121410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76" y="4354360"/>
            <a:ext cx="1562778" cy="122780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041" y="5634181"/>
            <a:ext cx="2390823" cy="107127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5634181"/>
            <a:ext cx="2692619" cy="107127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752" y="5632913"/>
            <a:ext cx="3049701" cy="1059339"/>
          </a:xfrm>
          <a:prstGeom prst="rect">
            <a:avLst/>
          </a:prstGeom>
        </p:spPr>
      </p:pic>
      <p:sp>
        <p:nvSpPr>
          <p:cNvPr id="32" name="Right Arrow 31"/>
          <p:cNvSpPr/>
          <p:nvPr/>
        </p:nvSpPr>
        <p:spPr>
          <a:xfrm rot="5400000" flipH="1" flipV="1">
            <a:off x="9430744" y="3974224"/>
            <a:ext cx="241543" cy="430375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3319495-2CC0-22DE-EE4D-B028688A6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400" dirty="0">
                <a:solidFill>
                  <a:srgbClr val="0070C0"/>
                </a:solidFill>
              </a:rPr>
              <a:t>Cryptographic algorithms</a:t>
            </a:r>
            <a:r>
              <a:rPr lang="en-US" sz="3400" dirty="0"/>
              <a:t> vs </a:t>
            </a:r>
            <a:r>
              <a:rPr lang="en-US" sz="3400" dirty="0">
                <a:solidFill>
                  <a:srgbClr val="FF0000"/>
                </a:solidFill>
              </a:rPr>
              <a:t>cryptographic implementations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8A50AD-3BD0-ACE1-64E4-4D6DDAF8E4DB}"/>
              </a:ext>
            </a:extLst>
          </p:cNvPr>
          <p:cNvSpPr/>
          <p:nvPr/>
        </p:nvSpPr>
        <p:spPr>
          <a:xfrm>
            <a:off x="1844450" y="2369574"/>
            <a:ext cx="9407271" cy="40033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/>
                </a:solidFill>
              </a:rPr>
              <a:t>“Cryptographers rarely sleep well”</a:t>
            </a:r>
          </a:p>
          <a:p>
            <a:endParaRPr lang="en-US" sz="4000" dirty="0">
              <a:solidFill>
                <a:schemeClr val="tx1"/>
              </a:solidFill>
            </a:endParaRPr>
          </a:p>
          <a:p>
            <a:pPr algn="r"/>
            <a:r>
              <a:rPr lang="en-US" sz="3200" dirty="0">
                <a:solidFill>
                  <a:schemeClr val="tx1"/>
                </a:solidFill>
              </a:rPr>
              <a:t>- Silvio Micali (A.M. Turing Award Laureate, 2013)</a:t>
            </a:r>
          </a:p>
        </p:txBody>
      </p:sp>
    </p:spTree>
    <p:extLst>
      <p:ext uri="{BB962C8B-B14F-4D97-AF65-F5344CB8AC3E}">
        <p14:creationId xmlns:p14="http://schemas.microsoft.com/office/powerpoint/2010/main" val="1655785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8700251" y="1994503"/>
            <a:ext cx="2991972" cy="181101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8528801" y="1690688"/>
            <a:ext cx="3334871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Application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093" y="2310577"/>
            <a:ext cx="2114286" cy="1411348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4234103" y="1990427"/>
            <a:ext cx="3787172" cy="181101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4432879" y="1690688"/>
            <a:ext cx="3462618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Formal Security Model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55" y="2341991"/>
            <a:ext cx="2334963" cy="134851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55" y="2341991"/>
            <a:ext cx="503856" cy="452659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425" y="2244299"/>
            <a:ext cx="631143" cy="498414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563652" y="1990426"/>
            <a:ext cx="2991972" cy="181101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28328" y="1690688"/>
            <a:ext cx="3462618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Cryptographic Solution</a:t>
            </a:r>
          </a:p>
        </p:txBody>
      </p:sp>
      <p:pic>
        <p:nvPicPr>
          <p:cNvPr id="37" name="Picture 5" descr="C:\Documents and Settings\rist\Local Settings\Temporary Internet Files\Content.IE5\RRKU6J6Q\MCj03491210000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236" y="2686005"/>
            <a:ext cx="1161161" cy="1054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4510200" y="2285895"/>
            <a:ext cx="31802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Define an adversarial model</a:t>
            </a:r>
          </a:p>
        </p:txBody>
      </p:sp>
      <p:sp>
        <p:nvSpPr>
          <p:cNvPr id="39" name="Right Arrow 38"/>
          <p:cNvSpPr/>
          <p:nvPr/>
        </p:nvSpPr>
        <p:spPr>
          <a:xfrm flipH="1">
            <a:off x="8021274" y="2680745"/>
            <a:ext cx="671579" cy="430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ight Arrow 39"/>
          <p:cNvSpPr/>
          <p:nvPr/>
        </p:nvSpPr>
        <p:spPr>
          <a:xfrm flipH="1">
            <a:off x="3562524" y="2680745"/>
            <a:ext cx="657460" cy="430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Modern approach to cryptography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BD101B-BECA-9D79-C5CB-3685D985A2A1}"/>
              </a:ext>
            </a:extLst>
          </p:cNvPr>
          <p:cNvSpPr/>
          <p:nvPr/>
        </p:nvSpPr>
        <p:spPr>
          <a:xfrm>
            <a:off x="563653" y="4140809"/>
            <a:ext cx="11128570" cy="9733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For this series of lectures, suffices to restrict to cryptographic algorithms</a:t>
            </a:r>
          </a:p>
        </p:txBody>
      </p:sp>
    </p:spTree>
    <p:extLst>
      <p:ext uri="{BB962C8B-B14F-4D97-AF65-F5344CB8AC3E}">
        <p14:creationId xmlns:p14="http://schemas.microsoft.com/office/powerpoint/2010/main" val="4221215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8700251" y="1994503"/>
            <a:ext cx="2991972" cy="181101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8528801" y="1690688"/>
            <a:ext cx="3334871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Application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093" y="2310577"/>
            <a:ext cx="2114286" cy="1411348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4234103" y="1990427"/>
            <a:ext cx="3787172" cy="181101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4432879" y="1690688"/>
            <a:ext cx="3462618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Formal Security Model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55" y="2341991"/>
            <a:ext cx="2334963" cy="134851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55" y="2341991"/>
            <a:ext cx="503856" cy="452659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425" y="2244299"/>
            <a:ext cx="631143" cy="498414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563652" y="1990426"/>
            <a:ext cx="2991972" cy="181101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28328" y="1690688"/>
            <a:ext cx="3462618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Cryptographic Solution</a:t>
            </a:r>
          </a:p>
        </p:txBody>
      </p:sp>
      <p:pic>
        <p:nvPicPr>
          <p:cNvPr id="37" name="Picture 5" descr="C:\Documents and Settings\rist\Local Settings\Temporary Internet Files\Content.IE5\RRKU6J6Q\MCj03491210000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236" y="2686005"/>
            <a:ext cx="1161161" cy="1054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4510200" y="2285895"/>
            <a:ext cx="31802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Define an adversarial model</a:t>
            </a:r>
          </a:p>
        </p:txBody>
      </p:sp>
      <p:sp>
        <p:nvSpPr>
          <p:cNvPr id="39" name="Right Arrow 38"/>
          <p:cNvSpPr/>
          <p:nvPr/>
        </p:nvSpPr>
        <p:spPr>
          <a:xfrm flipH="1">
            <a:off x="8021274" y="2680745"/>
            <a:ext cx="671579" cy="430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ight Arrow 39"/>
          <p:cNvSpPr/>
          <p:nvPr/>
        </p:nvSpPr>
        <p:spPr>
          <a:xfrm flipH="1">
            <a:off x="3562524" y="2680745"/>
            <a:ext cx="657460" cy="430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Modern approach to cryptography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BD101B-BECA-9D79-C5CB-3685D985A2A1}"/>
              </a:ext>
            </a:extLst>
          </p:cNvPr>
          <p:cNvSpPr/>
          <p:nvPr/>
        </p:nvSpPr>
        <p:spPr>
          <a:xfrm>
            <a:off x="563653" y="4140809"/>
            <a:ext cx="11128570" cy="9733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For this series of lectures, suffices to restrict to cryptographic algorithms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D5AD54-6511-767A-090A-9C41C0FD5CF9}"/>
              </a:ext>
            </a:extLst>
          </p:cNvPr>
          <p:cNvSpPr/>
          <p:nvPr/>
        </p:nvSpPr>
        <p:spPr>
          <a:xfrm>
            <a:off x="563404" y="5519482"/>
            <a:ext cx="11128570" cy="9733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Application for next few lectures: </a:t>
            </a:r>
            <a:r>
              <a:rPr lang="en-US" sz="3600" b="1" dirty="0">
                <a:solidFill>
                  <a:schemeClr val="tx1"/>
                </a:solidFill>
              </a:rPr>
              <a:t>secure communication</a:t>
            </a:r>
          </a:p>
        </p:txBody>
      </p:sp>
    </p:spTree>
    <p:extLst>
      <p:ext uri="{BB962C8B-B14F-4D97-AF65-F5344CB8AC3E}">
        <p14:creationId xmlns:p14="http://schemas.microsoft.com/office/powerpoint/2010/main" val="39199185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63350-49DF-70D2-C108-55400E322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55301-A986-7589-D219-2F6CC3E87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Some practical perspectives on cryptography</a:t>
            </a:r>
          </a:p>
          <a:p>
            <a:endParaRPr lang="en-US" dirty="0"/>
          </a:p>
          <a:p>
            <a:r>
              <a:rPr lang="en-US" dirty="0"/>
              <a:t>Secure communication</a:t>
            </a:r>
          </a:p>
          <a:p>
            <a:endParaRPr lang="en-US" dirty="0"/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Computational cryptography – one-way functions</a:t>
            </a: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Pseudorandom generators (PRGs) and stream ciphers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9977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BB3090-A8BD-4B3D-8FEC-EB255CAE8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Crypto ground-zero: secure communication</a:t>
            </a:r>
          </a:p>
        </p:txBody>
      </p:sp>
    </p:spTree>
    <p:extLst>
      <p:ext uri="{BB962C8B-B14F-4D97-AF65-F5344CB8AC3E}">
        <p14:creationId xmlns:p14="http://schemas.microsoft.com/office/powerpoint/2010/main" val="39537292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3">
            <a:extLst>
              <a:ext uri="{FF2B5EF4-FFF2-40B4-BE49-F238E27FC236}">
                <a16:creationId xmlns:a16="http://schemas.microsoft.com/office/drawing/2014/main" id="{6039F49D-FAEE-057E-5FD8-56CEB9AF8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37" y="3883860"/>
            <a:ext cx="11266282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GB" sz="2400" dirty="0">
                <a:latin typeface="+mn-lt"/>
                <a:cs typeface="Times New Roman" charset="0"/>
              </a:rPr>
              <a:t>Two entities exchange messages over an </a:t>
            </a:r>
            <a:r>
              <a:rPr lang="en-GB" sz="2400" b="1" dirty="0">
                <a:latin typeface="+mn-lt"/>
                <a:cs typeface="Times New Roman" charset="0"/>
              </a:rPr>
              <a:t>insecure channel</a:t>
            </a:r>
            <a:r>
              <a:rPr lang="en-GB" sz="2400" dirty="0">
                <a:latin typeface="+mn-lt"/>
                <a:cs typeface="Times New Roman" charset="0"/>
              </a:rPr>
              <a:t>.</a:t>
            </a:r>
          </a:p>
          <a:p>
            <a:pPr marL="800100" lvl="1" indent="-342900">
              <a:spcBef>
                <a:spcPct val="50000"/>
              </a:spcBef>
              <a:buFont typeface="Arial"/>
              <a:buChar char="•"/>
            </a:pPr>
            <a:r>
              <a:rPr lang="en-GB" sz="2000" dirty="0">
                <a:latin typeface="+mn-lt"/>
                <a:cs typeface="Times New Roman" charset="0"/>
              </a:rPr>
              <a:t>Entities are often called </a:t>
            </a:r>
            <a:r>
              <a:rPr lang="en-GB" sz="2000" b="1" dirty="0">
                <a:latin typeface="+mn-lt"/>
                <a:cs typeface="Times New Roman" charset="0"/>
              </a:rPr>
              <a:t>Alice</a:t>
            </a:r>
            <a:r>
              <a:rPr lang="en-GB" sz="2000" b="1" i="1" dirty="0">
                <a:latin typeface="+mn-lt"/>
                <a:cs typeface="Times New Roman" charset="0"/>
              </a:rPr>
              <a:t> </a:t>
            </a:r>
            <a:r>
              <a:rPr lang="en-GB" sz="2000" b="1" dirty="0">
                <a:latin typeface="+mn-lt"/>
                <a:cs typeface="Times New Roman" charset="0"/>
              </a:rPr>
              <a:t>and</a:t>
            </a:r>
            <a:r>
              <a:rPr lang="en-GB" sz="2000" b="1" i="1" dirty="0">
                <a:latin typeface="+mn-lt"/>
                <a:cs typeface="Times New Roman" charset="0"/>
              </a:rPr>
              <a:t> </a:t>
            </a:r>
            <a:r>
              <a:rPr lang="en-GB" sz="2000" b="1" dirty="0">
                <a:latin typeface="+mn-lt"/>
                <a:cs typeface="Times New Roman" charset="0"/>
              </a:rPr>
              <a:t>Bob </a:t>
            </a:r>
            <a:r>
              <a:rPr lang="en-GB" sz="2000" dirty="0">
                <a:latin typeface="+mn-lt"/>
                <a:cs typeface="Times New Roman" charset="0"/>
              </a:rPr>
              <a:t>(but they need not be people).</a:t>
            </a:r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GB" sz="2400" dirty="0">
                <a:latin typeface="+mn-lt"/>
                <a:cs typeface="Times New Roman" charset="0"/>
              </a:rPr>
              <a:t>The insecure channel will be provided by a communications network.</a:t>
            </a:r>
          </a:p>
          <a:p>
            <a:pPr marL="800100" lvl="1" indent="-342900">
              <a:spcBef>
                <a:spcPct val="50000"/>
              </a:spcBef>
              <a:buFont typeface="Arial"/>
              <a:buChar char="•"/>
            </a:pPr>
            <a:r>
              <a:rPr lang="en-GB" sz="2000" dirty="0">
                <a:latin typeface="+mn-lt"/>
                <a:cs typeface="Times New Roman" charset="0"/>
              </a:rPr>
              <a:t>Examples: wireless LAN, mobile phone network, “the Internet”, or a combination of these.</a:t>
            </a:r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GB" sz="2400" b="1" dirty="0">
                <a:latin typeface="+mn-lt"/>
                <a:cs typeface="Times New Roman" charset="0"/>
              </a:rPr>
              <a:t>Use cryptography to build a secure channel on top of the insecure channel.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101CF20D-9E82-94A4-DB66-EB743BB37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828"/>
            <a:ext cx="10515600" cy="939474"/>
          </a:xfrm>
        </p:spPr>
        <p:txBody>
          <a:bodyPr>
            <a:normAutofit/>
          </a:bodyPr>
          <a:lstStyle/>
          <a:p>
            <a:r>
              <a:rPr lang="en-US" sz="4000" dirty="0"/>
              <a:t>Secure communication</a:t>
            </a:r>
          </a:p>
        </p:txBody>
      </p:sp>
      <p:pic>
        <p:nvPicPr>
          <p:cNvPr id="24" name="Picture 2" descr="C:\Documents and Settings\rist\Local Settings\Temporary Internet Files\Content.IE5\QB8JK7EN\MCj04415380000[1].png">
            <a:extLst>
              <a:ext uri="{FF2B5EF4-FFF2-40B4-BE49-F238E27FC236}">
                <a16:creationId xmlns:a16="http://schemas.microsoft.com/office/drawing/2014/main" id="{6C2A15B4-853C-DB10-B53F-1F5A644D8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405" y="1265174"/>
            <a:ext cx="1642853" cy="161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" descr="C:\Documents and Settings\rist\Local Settings\Temporary Internet Files\Content.IE5\CNYX6FYV\MCj04352420000[1].png">
            <a:extLst>
              <a:ext uri="{FF2B5EF4-FFF2-40B4-BE49-F238E27FC236}">
                <a16:creationId xmlns:a16="http://schemas.microsoft.com/office/drawing/2014/main" id="{32FEE9E0-518C-68FC-B0AD-28FB716C3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105" y="1184693"/>
            <a:ext cx="1146175" cy="2266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3CEC2177-7A60-7D3D-8329-E5046165A441}"/>
              </a:ext>
            </a:extLst>
          </p:cNvPr>
          <p:cNvGrpSpPr/>
          <p:nvPr/>
        </p:nvGrpSpPr>
        <p:grpSpPr>
          <a:xfrm>
            <a:off x="4390157" y="1540019"/>
            <a:ext cx="2890403" cy="1154872"/>
            <a:chOff x="3498708" y="3686670"/>
            <a:chExt cx="2890403" cy="1154872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73F21C0-126C-F905-7AF2-9626B13F32BC}"/>
                </a:ext>
              </a:extLst>
            </p:cNvPr>
            <p:cNvSpPr/>
            <p:nvPr/>
          </p:nvSpPr>
          <p:spPr>
            <a:xfrm>
              <a:off x="3498708" y="3689544"/>
              <a:ext cx="362380" cy="1151998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B1F7D09-2015-7AFE-25A6-4B9AAC82AC4D}"/>
                </a:ext>
              </a:extLst>
            </p:cNvPr>
            <p:cNvSpPr/>
            <p:nvPr/>
          </p:nvSpPr>
          <p:spPr>
            <a:xfrm>
              <a:off x="3693188" y="3695184"/>
              <a:ext cx="2520000" cy="1134503"/>
            </a:xfrm>
            <a:prstGeom prst="rect">
              <a:avLst/>
            </a:prstGeom>
            <a:solidFill>
              <a:srgbClr val="C3D69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116ABC8C-FA0A-014E-3C2E-4F919F103FA5}"/>
                </a:ext>
              </a:extLst>
            </p:cNvPr>
            <p:cNvSpPr/>
            <p:nvPr/>
          </p:nvSpPr>
          <p:spPr>
            <a:xfrm>
              <a:off x="6026731" y="3686670"/>
              <a:ext cx="362380" cy="1151999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23FC4C4-C070-A01D-9341-017601F3E3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61642" y="1819877"/>
            <a:ext cx="2033587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D4DF119-4F32-0BAC-7333-EA99401F0758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761642" y="2399458"/>
            <a:ext cx="2033587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3969CE13-E200-4286-FDA4-5E7A989BBDD4}"/>
              </a:ext>
            </a:extLst>
          </p:cNvPr>
          <p:cNvSpPr txBox="1"/>
          <p:nvPr/>
        </p:nvSpPr>
        <p:spPr>
          <a:xfrm>
            <a:off x="5599958" y="1439000"/>
            <a:ext cx="486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</a:t>
            </a:r>
            <a:r>
              <a:rPr lang="en-US" i="1" baseline="-25000" dirty="0"/>
              <a:t>1</a:t>
            </a:r>
            <a:endParaRPr lang="en-US" i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A684044-F00B-F7D9-2751-50CC17C5F851}"/>
              </a:ext>
            </a:extLst>
          </p:cNvPr>
          <p:cNvSpPr txBox="1"/>
          <p:nvPr/>
        </p:nvSpPr>
        <p:spPr>
          <a:xfrm>
            <a:off x="5599958" y="2020231"/>
            <a:ext cx="494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</a:t>
            </a:r>
            <a:r>
              <a:rPr lang="en-US" i="1" baseline="-25000" dirty="0"/>
              <a:t>2</a:t>
            </a:r>
            <a:endParaRPr lang="en-US" i="1" dirty="0"/>
          </a:p>
        </p:txBody>
      </p:sp>
      <p:pic>
        <p:nvPicPr>
          <p:cNvPr id="34" name="Picture 5" descr="C:\Documents and Settings\rist\Local Settings\Temporary Internet Files\Content.IE5\RRKU6J6Q\MCj03491210000[1].wmf">
            <a:extLst>
              <a:ext uri="{FF2B5EF4-FFF2-40B4-BE49-F238E27FC236}">
                <a16:creationId xmlns:a16="http://schemas.microsoft.com/office/drawing/2014/main" id="{BB97DC49-265F-DF89-2998-FC6F1784E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663" y="2713162"/>
            <a:ext cx="1218357" cy="110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1210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3">
            <a:extLst>
              <a:ext uri="{FF2B5EF4-FFF2-40B4-BE49-F238E27FC236}">
                <a16:creationId xmlns:a16="http://schemas.microsoft.com/office/drawing/2014/main" id="{6039F49D-FAEE-057E-5FD8-56CEB9AF8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151" y="4066536"/>
            <a:ext cx="1126628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GB" sz="2400" dirty="0">
                <a:latin typeface="+mn-lt"/>
                <a:cs typeface="Times New Roman" charset="0"/>
              </a:rPr>
              <a:t>What should our security goals be?</a:t>
            </a:r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GB" sz="2400" dirty="0">
                <a:latin typeface="+mn-lt"/>
                <a:cs typeface="Times New Roman" charset="0"/>
              </a:rPr>
              <a:t>What capabilities does </a:t>
            </a:r>
            <a:r>
              <a:rPr lang="en-GB" sz="2400" b="1" dirty="0">
                <a:latin typeface="+mn-lt"/>
                <a:cs typeface="Times New Roman" charset="0"/>
              </a:rPr>
              <a:t>the adversary</a:t>
            </a:r>
            <a:r>
              <a:rPr lang="en-GB" sz="2400" dirty="0">
                <a:latin typeface="+mn-lt"/>
                <a:cs typeface="Times New Roman" charset="0"/>
              </a:rPr>
              <a:t> (a.k.a. </a:t>
            </a:r>
            <a:r>
              <a:rPr lang="en-GB" sz="2400" b="1" dirty="0">
                <a:latin typeface="+mn-lt"/>
                <a:cs typeface="Times New Roman" charset="0"/>
              </a:rPr>
              <a:t>the attacker</a:t>
            </a:r>
            <a:r>
              <a:rPr lang="en-GB" sz="2400" dirty="0">
                <a:latin typeface="+mn-lt"/>
                <a:cs typeface="Times New Roman" charset="0"/>
              </a:rPr>
              <a:t>) have?</a:t>
            </a:r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GB" sz="2400" dirty="0">
                <a:latin typeface="+mn-lt"/>
                <a:cs typeface="Times New Roman" charset="0"/>
              </a:rPr>
              <a:t>How can we use cryptography to achieve our goals in the face of this adversary?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ED0A45DB-C3AC-D1C6-1D51-2E0FE103B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828"/>
            <a:ext cx="10515600" cy="939474"/>
          </a:xfrm>
        </p:spPr>
        <p:txBody>
          <a:bodyPr>
            <a:normAutofit/>
          </a:bodyPr>
          <a:lstStyle/>
          <a:p>
            <a:r>
              <a:rPr lang="en-US" sz="4000" dirty="0"/>
              <a:t>Secure communication</a:t>
            </a:r>
          </a:p>
        </p:txBody>
      </p:sp>
      <p:pic>
        <p:nvPicPr>
          <p:cNvPr id="30" name="Picture 2" descr="C:\Documents and Settings\rist\Local Settings\Temporary Internet Files\Content.IE5\QB8JK7EN\MCj04415380000[1].png">
            <a:extLst>
              <a:ext uri="{FF2B5EF4-FFF2-40B4-BE49-F238E27FC236}">
                <a16:creationId xmlns:a16="http://schemas.microsoft.com/office/drawing/2014/main" id="{528ABC9B-95AF-536A-C549-5A0CA8C5F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405" y="1265174"/>
            <a:ext cx="1642853" cy="161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" descr="C:\Documents and Settings\rist\Local Settings\Temporary Internet Files\Content.IE5\CNYX6FYV\MCj04352420000[1].png">
            <a:extLst>
              <a:ext uri="{FF2B5EF4-FFF2-40B4-BE49-F238E27FC236}">
                <a16:creationId xmlns:a16="http://schemas.microsoft.com/office/drawing/2014/main" id="{EB9A820C-0F6B-67F0-2B7D-CE9B564CB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105" y="1184693"/>
            <a:ext cx="1146175" cy="2266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235425FE-28FE-0D7A-D724-B9F2836C9C96}"/>
              </a:ext>
            </a:extLst>
          </p:cNvPr>
          <p:cNvGrpSpPr/>
          <p:nvPr/>
        </p:nvGrpSpPr>
        <p:grpSpPr>
          <a:xfrm>
            <a:off x="4390157" y="1540019"/>
            <a:ext cx="2890403" cy="1154872"/>
            <a:chOff x="3498708" y="3686670"/>
            <a:chExt cx="2890403" cy="1154872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B7E82DB3-06DC-F9F2-9A9D-190830D13E3C}"/>
                </a:ext>
              </a:extLst>
            </p:cNvPr>
            <p:cNvSpPr/>
            <p:nvPr/>
          </p:nvSpPr>
          <p:spPr>
            <a:xfrm>
              <a:off x="3498708" y="3689544"/>
              <a:ext cx="362380" cy="1151998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4CF0B46-6FF6-79E7-B785-876A30CF895C}"/>
                </a:ext>
              </a:extLst>
            </p:cNvPr>
            <p:cNvSpPr/>
            <p:nvPr/>
          </p:nvSpPr>
          <p:spPr>
            <a:xfrm>
              <a:off x="3693188" y="3695184"/>
              <a:ext cx="2520000" cy="1134503"/>
            </a:xfrm>
            <a:prstGeom prst="rect">
              <a:avLst/>
            </a:prstGeom>
            <a:solidFill>
              <a:srgbClr val="C3D69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81689575-1BE6-93F9-306F-D2FA11E2CD0F}"/>
                </a:ext>
              </a:extLst>
            </p:cNvPr>
            <p:cNvSpPr/>
            <p:nvPr/>
          </p:nvSpPr>
          <p:spPr>
            <a:xfrm>
              <a:off x="6026731" y="3686670"/>
              <a:ext cx="362380" cy="1151999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B2121CF-46C6-2EC1-2071-77B9853D8D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61642" y="1819877"/>
            <a:ext cx="2033587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F48A3BE-A209-BB0F-D4C2-168407D54A39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761642" y="2399458"/>
            <a:ext cx="2033587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81E4C94A-7507-FACA-3548-3CAB6B5574C0}"/>
              </a:ext>
            </a:extLst>
          </p:cNvPr>
          <p:cNvSpPr txBox="1"/>
          <p:nvPr/>
        </p:nvSpPr>
        <p:spPr>
          <a:xfrm>
            <a:off x="5599958" y="1439000"/>
            <a:ext cx="486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</a:t>
            </a:r>
            <a:r>
              <a:rPr lang="en-US" i="1" baseline="-25000" dirty="0"/>
              <a:t>1</a:t>
            </a:r>
            <a:endParaRPr lang="en-US" i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D3FF5DC-6346-00AA-DFCB-1684E7F8D039}"/>
              </a:ext>
            </a:extLst>
          </p:cNvPr>
          <p:cNvSpPr txBox="1"/>
          <p:nvPr/>
        </p:nvSpPr>
        <p:spPr>
          <a:xfrm>
            <a:off x="5599958" y="2020231"/>
            <a:ext cx="494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</a:t>
            </a:r>
            <a:r>
              <a:rPr lang="en-US" i="1" baseline="-25000" dirty="0"/>
              <a:t>2</a:t>
            </a:r>
            <a:endParaRPr lang="en-US" i="1" dirty="0"/>
          </a:p>
        </p:txBody>
      </p:sp>
      <p:pic>
        <p:nvPicPr>
          <p:cNvPr id="40" name="Picture 5" descr="C:\Documents and Settings\rist\Local Settings\Temporary Internet Files\Content.IE5\RRKU6J6Q\MCj03491210000[1].wmf">
            <a:extLst>
              <a:ext uri="{FF2B5EF4-FFF2-40B4-BE49-F238E27FC236}">
                <a16:creationId xmlns:a16="http://schemas.microsoft.com/office/drawing/2014/main" id="{93337A2C-B50C-AA7D-F902-F14BB8133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663" y="2713162"/>
            <a:ext cx="1218357" cy="110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72038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D07A8-3C35-676D-36F9-807AB096E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828"/>
            <a:ext cx="10515600" cy="939474"/>
          </a:xfrm>
        </p:spPr>
        <p:txBody>
          <a:bodyPr>
            <a:normAutofit/>
          </a:bodyPr>
          <a:lstStyle/>
          <a:p>
            <a:r>
              <a:rPr lang="en-US" sz="4000" dirty="0"/>
              <a:t>Secure communication: (informal) security goals</a:t>
            </a:r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6039F49D-FAEE-057E-5FD8-56CEB9AF8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01" y="3907928"/>
            <a:ext cx="11628782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GB" sz="2400" b="1" dirty="0">
                <a:latin typeface="+mn-lt"/>
                <a:cs typeface="Times New Roman" charset="0"/>
              </a:rPr>
              <a:t>Exchanged messages should remain confidential.</a:t>
            </a:r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GB" sz="2400" dirty="0">
                <a:latin typeface="+mn-lt"/>
                <a:cs typeface="Times New Roman" charset="0"/>
              </a:rPr>
              <a:t>Alice and Bob can check the </a:t>
            </a:r>
            <a:r>
              <a:rPr lang="en-GB" sz="2400" b="1" dirty="0">
                <a:latin typeface="+mn-lt"/>
                <a:cs typeface="Times New Roman" charset="0"/>
              </a:rPr>
              <a:t>origin</a:t>
            </a:r>
            <a:r>
              <a:rPr lang="en-GB" sz="2400" dirty="0">
                <a:latin typeface="+mn-lt"/>
                <a:cs typeface="Times New Roman" charset="0"/>
              </a:rPr>
              <a:t> of the messages (hard for the adversary to inject messages if its own).</a:t>
            </a:r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GB" sz="2400" dirty="0">
                <a:latin typeface="+mn-lt"/>
                <a:cs typeface="Times New Roman" charset="0"/>
              </a:rPr>
              <a:t>Alice and Bob can detect: </a:t>
            </a:r>
          </a:p>
          <a:p>
            <a:pPr marL="800100" lvl="1" indent="-342900">
              <a:spcBef>
                <a:spcPct val="50000"/>
              </a:spcBef>
              <a:buFont typeface="Arial"/>
              <a:buChar char="•"/>
            </a:pPr>
            <a:r>
              <a:rPr lang="en-GB" sz="2000" dirty="0">
                <a:latin typeface="+mn-lt"/>
                <a:cs typeface="Times New Roman" charset="0"/>
              </a:rPr>
              <a:t>when messages are deleted.</a:t>
            </a:r>
          </a:p>
          <a:p>
            <a:pPr marL="800100" lvl="1" indent="-342900">
              <a:spcBef>
                <a:spcPct val="50000"/>
              </a:spcBef>
              <a:buFont typeface="Arial"/>
              <a:buChar char="•"/>
            </a:pPr>
            <a:r>
              <a:rPr lang="en-GB" sz="2000" dirty="0">
                <a:latin typeface="+mn-lt"/>
                <a:cs typeface="Times New Roman" charset="0"/>
              </a:rPr>
              <a:t>when messages are reordered (possibly by the adversary, possibly by the network).</a:t>
            </a:r>
          </a:p>
        </p:txBody>
      </p:sp>
      <p:pic>
        <p:nvPicPr>
          <p:cNvPr id="11" name="Picture 2" descr="C:\Documents and Settings\rist\Local Settings\Temporary Internet Files\Content.IE5\QB8JK7EN\MCj04415380000[1].png">
            <a:extLst>
              <a:ext uri="{FF2B5EF4-FFF2-40B4-BE49-F238E27FC236}">
                <a16:creationId xmlns:a16="http://schemas.microsoft.com/office/drawing/2014/main" id="{A7D7EEC5-A20F-4233-B7E1-D6A9AA1D4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405" y="1265174"/>
            <a:ext cx="1642853" cy="161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C:\Documents and Settings\rist\Local Settings\Temporary Internet Files\Content.IE5\CNYX6FYV\MCj04352420000[1].png">
            <a:extLst>
              <a:ext uri="{FF2B5EF4-FFF2-40B4-BE49-F238E27FC236}">
                <a16:creationId xmlns:a16="http://schemas.microsoft.com/office/drawing/2014/main" id="{C065F869-E9DA-7239-42CA-63E7588A4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105" y="1184693"/>
            <a:ext cx="1146175" cy="2266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70A79747-3D56-CDF2-5867-D3929C6411F8}"/>
              </a:ext>
            </a:extLst>
          </p:cNvPr>
          <p:cNvGrpSpPr/>
          <p:nvPr/>
        </p:nvGrpSpPr>
        <p:grpSpPr>
          <a:xfrm>
            <a:off x="4390157" y="1540019"/>
            <a:ext cx="2890403" cy="1154872"/>
            <a:chOff x="3498708" y="3686670"/>
            <a:chExt cx="2890403" cy="115487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71C5236-5008-A76B-B2B4-70D1CA7426BF}"/>
                </a:ext>
              </a:extLst>
            </p:cNvPr>
            <p:cNvSpPr/>
            <p:nvPr/>
          </p:nvSpPr>
          <p:spPr>
            <a:xfrm>
              <a:off x="3498708" y="3689544"/>
              <a:ext cx="362380" cy="1151998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2233DBF-7B9D-62AA-963E-2BDAC30750F0}"/>
                </a:ext>
              </a:extLst>
            </p:cNvPr>
            <p:cNvSpPr/>
            <p:nvPr/>
          </p:nvSpPr>
          <p:spPr>
            <a:xfrm>
              <a:off x="3693188" y="3695184"/>
              <a:ext cx="2520000" cy="1134503"/>
            </a:xfrm>
            <a:prstGeom prst="rect">
              <a:avLst/>
            </a:prstGeom>
            <a:solidFill>
              <a:srgbClr val="C3D69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0C32083-BC92-990A-F861-CDA64D556F85}"/>
                </a:ext>
              </a:extLst>
            </p:cNvPr>
            <p:cNvSpPr/>
            <p:nvPr/>
          </p:nvSpPr>
          <p:spPr>
            <a:xfrm>
              <a:off x="6026731" y="3686670"/>
              <a:ext cx="362380" cy="1151999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A6EB2FB-95D0-C2BD-6C42-FEF43227FD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61642" y="1819877"/>
            <a:ext cx="2033587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C9EA9A7-5B88-13C8-94ED-8BAD76AF6FF0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761642" y="2399458"/>
            <a:ext cx="2033587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73C84E2-FF30-0D6F-368F-DAA82B1DF72A}"/>
              </a:ext>
            </a:extLst>
          </p:cNvPr>
          <p:cNvSpPr txBox="1"/>
          <p:nvPr/>
        </p:nvSpPr>
        <p:spPr>
          <a:xfrm>
            <a:off x="5599958" y="1439000"/>
            <a:ext cx="486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</a:t>
            </a:r>
            <a:r>
              <a:rPr lang="en-US" i="1" baseline="-25000" dirty="0"/>
              <a:t>1</a:t>
            </a:r>
            <a:endParaRPr lang="en-US" i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9EA50D-E388-6FDC-E395-A0948B5542CE}"/>
              </a:ext>
            </a:extLst>
          </p:cNvPr>
          <p:cNvSpPr txBox="1"/>
          <p:nvPr/>
        </p:nvSpPr>
        <p:spPr>
          <a:xfrm>
            <a:off x="5599958" y="2020231"/>
            <a:ext cx="494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</a:t>
            </a:r>
            <a:r>
              <a:rPr lang="en-US" i="1" baseline="-25000" dirty="0"/>
              <a:t>2</a:t>
            </a:r>
            <a:endParaRPr lang="en-US" i="1" dirty="0"/>
          </a:p>
        </p:txBody>
      </p:sp>
      <p:pic>
        <p:nvPicPr>
          <p:cNvPr id="3" name="Picture 5" descr="C:\Documents and Settings\rist\Local Settings\Temporary Internet Files\Content.IE5\RRKU6J6Q\MCj03491210000[1].wmf">
            <a:extLst>
              <a:ext uri="{FF2B5EF4-FFF2-40B4-BE49-F238E27FC236}">
                <a16:creationId xmlns:a16="http://schemas.microsoft.com/office/drawing/2014/main" id="{1D3F8F80-37F1-42CF-7834-3B2BE36434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663" y="2713162"/>
            <a:ext cx="1218357" cy="110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020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D07A8-3C35-676D-36F9-807AB096E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828"/>
            <a:ext cx="10515600" cy="939474"/>
          </a:xfrm>
        </p:spPr>
        <p:txBody>
          <a:bodyPr>
            <a:normAutofit/>
          </a:bodyPr>
          <a:lstStyle/>
          <a:p>
            <a:r>
              <a:rPr lang="en-US" sz="4000" dirty="0"/>
              <a:t>Secure communication: adversarial capabilities</a:t>
            </a:r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6039F49D-FAEE-057E-5FD8-56CEB9AF8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01" y="3738965"/>
            <a:ext cx="11628782" cy="295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GB" sz="2400" b="1" dirty="0">
                <a:latin typeface="+mn-lt"/>
                <a:cs typeface="Times New Roman" charset="0"/>
              </a:rPr>
              <a:t>Passive adversary:</a:t>
            </a:r>
            <a:r>
              <a:rPr lang="en-GB" sz="2400" dirty="0">
                <a:latin typeface="+mn-lt"/>
                <a:cs typeface="Times New Roman" charset="0"/>
              </a:rPr>
              <a:t> </a:t>
            </a:r>
          </a:p>
          <a:p>
            <a:pPr marL="800100" lvl="1" indent="-342900">
              <a:spcBef>
                <a:spcPct val="50000"/>
              </a:spcBef>
              <a:buFont typeface="Arial"/>
              <a:buChar char="•"/>
            </a:pPr>
            <a:r>
              <a:rPr lang="en-GB" sz="2000" dirty="0">
                <a:latin typeface="+mn-lt"/>
                <a:cs typeface="Times New Roman" charset="0"/>
              </a:rPr>
              <a:t>Can only observe </a:t>
            </a:r>
            <a:r>
              <a:rPr lang="en-GB" sz="2000" b="1" dirty="0">
                <a:latin typeface="+mn-lt"/>
                <a:cs typeface="Times New Roman" charset="0"/>
              </a:rPr>
              <a:t>all</a:t>
            </a:r>
            <a:r>
              <a:rPr lang="en-GB" sz="2000" dirty="0">
                <a:latin typeface="+mn-lt"/>
                <a:cs typeface="Times New Roman" charset="0"/>
              </a:rPr>
              <a:t> of the data being transferred on the network.</a:t>
            </a:r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GB" sz="2400" b="1" dirty="0">
                <a:latin typeface="+mn-lt"/>
                <a:cs typeface="Times New Roman" charset="0"/>
              </a:rPr>
              <a:t>Active adversary:</a:t>
            </a:r>
            <a:r>
              <a:rPr lang="en-GB" sz="2400" dirty="0">
                <a:latin typeface="+mn-lt"/>
                <a:cs typeface="Times New Roman" charset="0"/>
              </a:rPr>
              <a:t> </a:t>
            </a:r>
          </a:p>
          <a:p>
            <a:pPr marL="800100" lvl="1" indent="-342900">
              <a:spcBef>
                <a:spcPct val="50000"/>
              </a:spcBef>
              <a:buFont typeface="Arial"/>
              <a:buChar char="•"/>
            </a:pPr>
            <a:r>
              <a:rPr lang="en-GB" sz="2000" dirty="0">
                <a:latin typeface="+mn-lt"/>
                <a:cs typeface="Times New Roman" charset="0"/>
              </a:rPr>
              <a:t>Has sufficient control over the network to delete, delay, modify, and reorder network packets at will.</a:t>
            </a:r>
          </a:p>
          <a:p>
            <a:pPr marL="800100" lvl="1" indent="-342900">
              <a:spcBef>
                <a:spcPct val="50000"/>
              </a:spcBef>
              <a:buFont typeface="Arial"/>
              <a:buChar char="•"/>
            </a:pPr>
            <a:r>
              <a:rPr lang="en-GB" sz="2000" dirty="0">
                <a:latin typeface="+mn-lt"/>
                <a:cs typeface="Times New Roman" charset="0"/>
              </a:rPr>
              <a:t>Can inject entirely new network packets (active adversary).</a:t>
            </a:r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GB" sz="2400" b="1" dirty="0">
                <a:latin typeface="+mn-lt"/>
                <a:cs typeface="Times New Roman" charset="0"/>
              </a:rPr>
              <a:t>To what extent are these capabilities realistic?</a:t>
            </a:r>
          </a:p>
        </p:txBody>
      </p:sp>
      <p:pic>
        <p:nvPicPr>
          <p:cNvPr id="11" name="Picture 2" descr="C:\Documents and Settings\rist\Local Settings\Temporary Internet Files\Content.IE5\QB8JK7EN\MCj04415380000[1].png">
            <a:extLst>
              <a:ext uri="{FF2B5EF4-FFF2-40B4-BE49-F238E27FC236}">
                <a16:creationId xmlns:a16="http://schemas.microsoft.com/office/drawing/2014/main" id="{A7D7EEC5-A20F-4233-B7E1-D6A9AA1D4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405" y="1265174"/>
            <a:ext cx="1642853" cy="161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C:\Documents and Settings\rist\Local Settings\Temporary Internet Files\Content.IE5\CNYX6FYV\MCj04352420000[1].png">
            <a:extLst>
              <a:ext uri="{FF2B5EF4-FFF2-40B4-BE49-F238E27FC236}">
                <a16:creationId xmlns:a16="http://schemas.microsoft.com/office/drawing/2014/main" id="{C065F869-E9DA-7239-42CA-63E7588A4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105" y="1184693"/>
            <a:ext cx="1146175" cy="2266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70A79747-3D56-CDF2-5867-D3929C6411F8}"/>
              </a:ext>
            </a:extLst>
          </p:cNvPr>
          <p:cNvGrpSpPr/>
          <p:nvPr/>
        </p:nvGrpSpPr>
        <p:grpSpPr>
          <a:xfrm>
            <a:off x="4390157" y="1540019"/>
            <a:ext cx="2890403" cy="1154872"/>
            <a:chOff x="3498708" y="3686670"/>
            <a:chExt cx="2890403" cy="115487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71C5236-5008-A76B-B2B4-70D1CA7426BF}"/>
                </a:ext>
              </a:extLst>
            </p:cNvPr>
            <p:cNvSpPr/>
            <p:nvPr/>
          </p:nvSpPr>
          <p:spPr>
            <a:xfrm>
              <a:off x="3498708" y="3689544"/>
              <a:ext cx="362380" cy="1151998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2233DBF-7B9D-62AA-963E-2BDAC30750F0}"/>
                </a:ext>
              </a:extLst>
            </p:cNvPr>
            <p:cNvSpPr/>
            <p:nvPr/>
          </p:nvSpPr>
          <p:spPr>
            <a:xfrm>
              <a:off x="3693188" y="3695184"/>
              <a:ext cx="2520000" cy="1134503"/>
            </a:xfrm>
            <a:prstGeom prst="rect">
              <a:avLst/>
            </a:prstGeom>
            <a:solidFill>
              <a:srgbClr val="C3D69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0C32083-BC92-990A-F861-CDA64D556F85}"/>
                </a:ext>
              </a:extLst>
            </p:cNvPr>
            <p:cNvSpPr/>
            <p:nvPr/>
          </p:nvSpPr>
          <p:spPr>
            <a:xfrm>
              <a:off x="6026731" y="3686670"/>
              <a:ext cx="362380" cy="1151999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A6EB2FB-95D0-C2BD-6C42-FEF43227FD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61642" y="1819877"/>
            <a:ext cx="2033587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C9EA9A7-5B88-13C8-94ED-8BAD76AF6FF0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761642" y="2399458"/>
            <a:ext cx="2033587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73C84E2-FF30-0D6F-368F-DAA82B1DF72A}"/>
              </a:ext>
            </a:extLst>
          </p:cNvPr>
          <p:cNvSpPr txBox="1"/>
          <p:nvPr/>
        </p:nvSpPr>
        <p:spPr>
          <a:xfrm>
            <a:off x="5599958" y="1439000"/>
            <a:ext cx="486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</a:t>
            </a:r>
            <a:r>
              <a:rPr lang="en-US" i="1" baseline="-25000" dirty="0"/>
              <a:t>1</a:t>
            </a:r>
            <a:endParaRPr lang="en-US" i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9EA50D-E388-6FDC-E395-A0948B5542CE}"/>
              </a:ext>
            </a:extLst>
          </p:cNvPr>
          <p:cNvSpPr txBox="1"/>
          <p:nvPr/>
        </p:nvSpPr>
        <p:spPr>
          <a:xfrm>
            <a:off x="5599958" y="2020231"/>
            <a:ext cx="494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</a:t>
            </a:r>
            <a:r>
              <a:rPr lang="en-US" i="1" baseline="-25000" dirty="0"/>
              <a:t>2</a:t>
            </a:r>
            <a:endParaRPr lang="en-US" i="1" dirty="0"/>
          </a:p>
        </p:txBody>
      </p:sp>
      <p:pic>
        <p:nvPicPr>
          <p:cNvPr id="3" name="Picture 5" descr="C:\Documents and Settings\rist\Local Settings\Temporary Internet Files\Content.IE5\RRKU6J6Q\MCj03491210000[1].wmf">
            <a:extLst>
              <a:ext uri="{FF2B5EF4-FFF2-40B4-BE49-F238E27FC236}">
                <a16:creationId xmlns:a16="http://schemas.microsoft.com/office/drawing/2014/main" id="{1D3F8F80-37F1-42CF-7834-3B2BE36434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663" y="2713162"/>
            <a:ext cx="1218357" cy="110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64492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D07A8-3C35-676D-36F9-807AB096E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828"/>
            <a:ext cx="10515600" cy="939474"/>
          </a:xfrm>
        </p:spPr>
        <p:txBody>
          <a:bodyPr>
            <a:normAutofit/>
          </a:bodyPr>
          <a:lstStyle/>
          <a:p>
            <a:r>
              <a:rPr lang="en-US" sz="4000" dirty="0"/>
              <a:t>Secure communication: adversarial capabilities</a:t>
            </a:r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6039F49D-FAEE-057E-5FD8-56CEB9AF8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964" y="4007318"/>
            <a:ext cx="11877261" cy="247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GB" sz="2800" b="1" dirty="0">
                <a:latin typeface="+mn-lt"/>
                <a:cs typeface="Times New Roman" charset="0"/>
              </a:rPr>
              <a:t>In cryptography, we assume even more powerful adversaries</a:t>
            </a:r>
          </a:p>
          <a:p>
            <a:pPr marL="800100" lvl="1" indent="-342900">
              <a:spcBef>
                <a:spcPct val="50000"/>
              </a:spcBef>
              <a:buFont typeface="Arial"/>
              <a:buChar char="•"/>
            </a:pPr>
            <a:r>
              <a:rPr lang="en-GB" sz="2400" dirty="0">
                <a:latin typeface="+mn-lt"/>
                <a:cs typeface="Times New Roman" charset="0"/>
              </a:rPr>
              <a:t>Can ask for </a:t>
            </a:r>
            <a:r>
              <a:rPr lang="en-GB" sz="2400" b="1" dirty="0">
                <a:latin typeface="+mn-lt"/>
                <a:cs typeface="Times New Roman" charset="0"/>
              </a:rPr>
              <a:t>chosen messages</a:t>
            </a:r>
            <a:r>
              <a:rPr lang="en-GB" sz="2400" dirty="0">
                <a:latin typeface="+mn-lt"/>
                <a:cs typeface="Times New Roman" charset="0"/>
              </a:rPr>
              <a:t> to be passed over the network </a:t>
            </a:r>
            <a:r>
              <a:rPr lang="en-GB" sz="2400" b="1" dirty="0">
                <a:latin typeface="+mn-lt"/>
                <a:cs typeface="Times New Roman" charset="0"/>
              </a:rPr>
              <a:t>(chosen plaintext attack)</a:t>
            </a:r>
            <a:r>
              <a:rPr lang="en-GB" sz="2400" dirty="0">
                <a:latin typeface="+mn-lt"/>
                <a:cs typeface="Times New Roman" charset="0"/>
              </a:rPr>
              <a:t>.</a:t>
            </a:r>
          </a:p>
          <a:p>
            <a:pPr marL="800100" lvl="1" indent="-342900">
              <a:spcBef>
                <a:spcPct val="50000"/>
              </a:spcBef>
              <a:buFont typeface="Arial"/>
              <a:buChar char="•"/>
            </a:pPr>
            <a:r>
              <a:rPr lang="en-GB" sz="2400" dirty="0">
                <a:latin typeface="+mn-lt"/>
                <a:cs typeface="Times New Roman" charset="0"/>
              </a:rPr>
              <a:t>Can observe effects of injecting </a:t>
            </a:r>
            <a:r>
              <a:rPr lang="en-GB" sz="2400" b="1" dirty="0">
                <a:latin typeface="+mn-lt"/>
                <a:cs typeface="Times New Roman" charset="0"/>
              </a:rPr>
              <a:t>chosen network packets</a:t>
            </a:r>
            <a:r>
              <a:rPr lang="en-GB" sz="2400" dirty="0">
                <a:latin typeface="+mn-lt"/>
                <a:cs typeface="Times New Roman" charset="0"/>
              </a:rPr>
              <a:t> </a:t>
            </a:r>
            <a:r>
              <a:rPr lang="en-GB" sz="2400" b="1" dirty="0">
                <a:latin typeface="+mn-lt"/>
                <a:cs typeface="Times New Roman" charset="0"/>
              </a:rPr>
              <a:t>(chosen ciphertext attack)</a:t>
            </a:r>
            <a:r>
              <a:rPr lang="en-GB" sz="2400" dirty="0">
                <a:latin typeface="+mn-lt"/>
                <a:cs typeface="Times New Roman" charset="0"/>
              </a:rPr>
              <a:t>.</a:t>
            </a:r>
          </a:p>
          <a:p>
            <a:pPr marL="1257300" lvl="2" indent="-342900">
              <a:spcBef>
                <a:spcPct val="50000"/>
              </a:spcBef>
              <a:buFont typeface="Arial"/>
              <a:buChar char="•"/>
            </a:pPr>
            <a:r>
              <a:rPr lang="en-GB" sz="2200" dirty="0">
                <a:latin typeface="+mn-lt"/>
                <a:cs typeface="Times New Roman" charset="0"/>
              </a:rPr>
              <a:t>For example, </a:t>
            </a:r>
            <a:r>
              <a:rPr lang="en-GB" sz="2200" b="1" dirty="0">
                <a:latin typeface="+mn-lt"/>
                <a:cs typeface="Times New Roman" charset="0"/>
              </a:rPr>
              <a:t>error messages </a:t>
            </a:r>
            <a:r>
              <a:rPr lang="en-GB" sz="2200" dirty="0">
                <a:latin typeface="+mn-lt"/>
                <a:cs typeface="Times New Roman" charset="0"/>
              </a:rPr>
              <a:t>exchanged between the entities in response to injected packets may leak useful information.</a:t>
            </a:r>
          </a:p>
        </p:txBody>
      </p:sp>
      <p:pic>
        <p:nvPicPr>
          <p:cNvPr id="11" name="Picture 2" descr="C:\Documents and Settings\rist\Local Settings\Temporary Internet Files\Content.IE5\QB8JK7EN\MCj04415380000[1].png">
            <a:extLst>
              <a:ext uri="{FF2B5EF4-FFF2-40B4-BE49-F238E27FC236}">
                <a16:creationId xmlns:a16="http://schemas.microsoft.com/office/drawing/2014/main" id="{A7D7EEC5-A20F-4233-B7E1-D6A9AA1D4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405" y="1265174"/>
            <a:ext cx="1642853" cy="161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C:\Documents and Settings\rist\Local Settings\Temporary Internet Files\Content.IE5\CNYX6FYV\MCj04352420000[1].png">
            <a:extLst>
              <a:ext uri="{FF2B5EF4-FFF2-40B4-BE49-F238E27FC236}">
                <a16:creationId xmlns:a16="http://schemas.microsoft.com/office/drawing/2014/main" id="{C065F869-E9DA-7239-42CA-63E7588A4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105" y="1184693"/>
            <a:ext cx="1146175" cy="2266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70A79747-3D56-CDF2-5867-D3929C6411F8}"/>
              </a:ext>
            </a:extLst>
          </p:cNvPr>
          <p:cNvGrpSpPr/>
          <p:nvPr/>
        </p:nvGrpSpPr>
        <p:grpSpPr>
          <a:xfrm>
            <a:off x="4390157" y="1540019"/>
            <a:ext cx="2890403" cy="1154872"/>
            <a:chOff x="3498708" y="3686670"/>
            <a:chExt cx="2890403" cy="115487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71C5236-5008-A76B-B2B4-70D1CA7426BF}"/>
                </a:ext>
              </a:extLst>
            </p:cNvPr>
            <p:cNvSpPr/>
            <p:nvPr/>
          </p:nvSpPr>
          <p:spPr>
            <a:xfrm>
              <a:off x="3498708" y="3689544"/>
              <a:ext cx="362380" cy="1151998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2233DBF-7B9D-62AA-963E-2BDAC30750F0}"/>
                </a:ext>
              </a:extLst>
            </p:cNvPr>
            <p:cNvSpPr/>
            <p:nvPr/>
          </p:nvSpPr>
          <p:spPr>
            <a:xfrm>
              <a:off x="3693188" y="3695184"/>
              <a:ext cx="2520000" cy="1134503"/>
            </a:xfrm>
            <a:prstGeom prst="rect">
              <a:avLst/>
            </a:prstGeom>
            <a:solidFill>
              <a:srgbClr val="C3D69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0C32083-BC92-990A-F861-CDA64D556F85}"/>
                </a:ext>
              </a:extLst>
            </p:cNvPr>
            <p:cNvSpPr/>
            <p:nvPr/>
          </p:nvSpPr>
          <p:spPr>
            <a:xfrm>
              <a:off x="6026731" y="3686670"/>
              <a:ext cx="362380" cy="1151999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A6EB2FB-95D0-C2BD-6C42-FEF43227FD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61642" y="1819877"/>
            <a:ext cx="2033587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C9EA9A7-5B88-13C8-94ED-8BAD76AF6FF0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761642" y="2399458"/>
            <a:ext cx="2033587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73C84E2-FF30-0D6F-368F-DAA82B1DF72A}"/>
              </a:ext>
            </a:extLst>
          </p:cNvPr>
          <p:cNvSpPr txBox="1"/>
          <p:nvPr/>
        </p:nvSpPr>
        <p:spPr>
          <a:xfrm>
            <a:off x="5599958" y="1439000"/>
            <a:ext cx="486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</a:t>
            </a:r>
            <a:r>
              <a:rPr lang="en-US" i="1" baseline="-25000" dirty="0"/>
              <a:t>1</a:t>
            </a:r>
            <a:endParaRPr lang="en-US" i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9EA50D-E388-6FDC-E395-A0948B5542CE}"/>
              </a:ext>
            </a:extLst>
          </p:cNvPr>
          <p:cNvSpPr txBox="1"/>
          <p:nvPr/>
        </p:nvSpPr>
        <p:spPr>
          <a:xfrm>
            <a:off x="5599958" y="2020231"/>
            <a:ext cx="494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</a:t>
            </a:r>
            <a:r>
              <a:rPr lang="en-US" i="1" baseline="-25000" dirty="0"/>
              <a:t>2</a:t>
            </a:r>
            <a:endParaRPr lang="en-US" i="1" dirty="0"/>
          </a:p>
        </p:txBody>
      </p:sp>
      <p:pic>
        <p:nvPicPr>
          <p:cNvPr id="3" name="Picture 5" descr="C:\Documents and Settings\rist\Local Settings\Temporary Internet Files\Content.IE5\RRKU6J6Q\MCj03491210000[1].wmf">
            <a:extLst>
              <a:ext uri="{FF2B5EF4-FFF2-40B4-BE49-F238E27FC236}">
                <a16:creationId xmlns:a16="http://schemas.microsoft.com/office/drawing/2014/main" id="{1D3F8F80-37F1-42CF-7834-3B2BE36434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663" y="2713162"/>
            <a:ext cx="1218357" cy="110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91338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68C6A81-BBB1-E70A-3136-B49B0A795217}"/>
              </a:ext>
            </a:extLst>
          </p:cNvPr>
          <p:cNvSpPr/>
          <p:nvPr/>
        </p:nvSpPr>
        <p:spPr>
          <a:xfrm>
            <a:off x="7938464" y="2935716"/>
            <a:ext cx="2000696" cy="3609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346B6A-F165-A294-7FB2-6B39BF391100}"/>
              </a:ext>
            </a:extLst>
          </p:cNvPr>
          <p:cNvSpPr/>
          <p:nvPr/>
        </p:nvSpPr>
        <p:spPr>
          <a:xfrm>
            <a:off x="2109390" y="2943012"/>
            <a:ext cx="2000696" cy="3609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6D8EEF-4C88-5FE2-BE46-88C603AA6520}"/>
              </a:ext>
            </a:extLst>
          </p:cNvPr>
          <p:cNvSpPr/>
          <p:nvPr/>
        </p:nvSpPr>
        <p:spPr>
          <a:xfrm>
            <a:off x="2109390" y="2283819"/>
            <a:ext cx="2000696" cy="4496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F4A1065-ABAE-FB79-5FB2-EF889D3F58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041" y="3117153"/>
            <a:ext cx="674761" cy="70296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81" y="2649330"/>
            <a:ext cx="977909" cy="98120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918" y="2649330"/>
            <a:ext cx="1032844" cy="98120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939" y="2649330"/>
            <a:ext cx="977909" cy="98120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376" y="2650309"/>
            <a:ext cx="1032844" cy="981201"/>
          </a:xfrm>
          <a:prstGeom prst="rect">
            <a:avLst/>
          </a:prstGeom>
        </p:spPr>
      </p:pic>
      <p:cxnSp>
        <p:nvCxnSpPr>
          <p:cNvPr id="4" name="Straight Arrow Connector 3"/>
          <p:cNvCxnSpPr>
            <a:cxnSpLocks/>
          </p:cNvCxnSpPr>
          <p:nvPr/>
        </p:nvCxnSpPr>
        <p:spPr>
          <a:xfrm>
            <a:off x="2153708" y="2509617"/>
            <a:ext cx="1879528" cy="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617" y="2283819"/>
            <a:ext cx="513747" cy="4515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60007B-70D5-A3E6-66E5-9DC9314C5434}"/>
              </a:ext>
            </a:extLst>
          </p:cNvPr>
          <p:cNvSpPr txBox="1"/>
          <p:nvPr/>
        </p:nvSpPr>
        <p:spPr>
          <a:xfrm>
            <a:off x="1141310" y="5134620"/>
            <a:ext cx="3890281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Symmetric-Key Cryptography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2BA095-FE92-B102-75BB-48DE08149A57}"/>
              </a:ext>
            </a:extLst>
          </p:cNvPr>
          <p:cNvSpPr txBox="1"/>
          <p:nvPr/>
        </p:nvSpPr>
        <p:spPr>
          <a:xfrm>
            <a:off x="7008435" y="5134621"/>
            <a:ext cx="3890281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Public-Key Cryptography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A3DEA9E-6AAD-46B3-252E-DB100296258F}"/>
              </a:ext>
            </a:extLst>
          </p:cNvPr>
          <p:cNvCxnSpPr>
            <a:cxnSpLocks/>
          </p:cNvCxnSpPr>
          <p:nvPr/>
        </p:nvCxnSpPr>
        <p:spPr>
          <a:xfrm>
            <a:off x="6001934" y="1690688"/>
            <a:ext cx="7" cy="497558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69A0EB7-1142-5DB2-8680-D21AB3FC4958}"/>
              </a:ext>
            </a:extLst>
          </p:cNvPr>
          <p:cNvCxnSpPr/>
          <p:nvPr/>
        </p:nvCxnSpPr>
        <p:spPr>
          <a:xfrm>
            <a:off x="2162658" y="3116172"/>
            <a:ext cx="1879528" cy="979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AA605CE2-AA42-15E7-4CAB-87A42740BE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621" y="3117153"/>
            <a:ext cx="674761" cy="702967"/>
          </a:xfrm>
          <a:prstGeom prst="rect">
            <a:avLst/>
          </a:prstGeom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51863CB-D472-C7CC-4D88-7F0D218DE513}"/>
              </a:ext>
            </a:extLst>
          </p:cNvPr>
          <p:cNvCxnSpPr/>
          <p:nvPr/>
        </p:nvCxnSpPr>
        <p:spPr>
          <a:xfrm>
            <a:off x="8001238" y="3116172"/>
            <a:ext cx="1879528" cy="979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A476E71-465C-A734-528F-C9061D263625}"/>
              </a:ext>
            </a:extLst>
          </p:cNvPr>
          <p:cNvCxnSpPr>
            <a:cxnSpLocks/>
          </p:cNvCxnSpPr>
          <p:nvPr/>
        </p:nvCxnSpPr>
        <p:spPr>
          <a:xfrm>
            <a:off x="7955868" y="2509617"/>
            <a:ext cx="1879528" cy="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AF38F4F9-8C15-5E1D-6D01-EBBCD46E24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777" y="2283819"/>
            <a:ext cx="513747" cy="451593"/>
          </a:xfrm>
          <a:prstGeom prst="rect">
            <a:avLst/>
          </a:prstGeom>
        </p:spPr>
      </p:pic>
      <p:sp>
        <p:nvSpPr>
          <p:cNvPr id="33" name="Multiplication Sign 32">
            <a:extLst>
              <a:ext uri="{FF2B5EF4-FFF2-40B4-BE49-F238E27FC236}">
                <a16:creationId xmlns:a16="http://schemas.microsoft.com/office/drawing/2014/main" id="{39EA292E-6ADA-0D0E-B2D5-D3CA2571ECD8}"/>
              </a:ext>
            </a:extLst>
          </p:cNvPr>
          <p:cNvSpPr/>
          <p:nvPr/>
        </p:nvSpPr>
        <p:spPr>
          <a:xfrm>
            <a:off x="8516924" y="2191563"/>
            <a:ext cx="651305" cy="781230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90B3857-03A3-090E-CED7-4FE67F8C32EE}"/>
              </a:ext>
            </a:extLst>
          </p:cNvPr>
          <p:cNvSpPr txBox="1"/>
          <p:nvPr/>
        </p:nvSpPr>
        <p:spPr>
          <a:xfrm>
            <a:off x="216309" y="5905009"/>
            <a:ext cx="5785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Assume a “costly” secure channel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2884BFD-487D-A29F-8EB6-D878A309BA99}"/>
              </a:ext>
            </a:extLst>
          </p:cNvPr>
          <p:cNvSpPr txBox="1"/>
          <p:nvPr/>
        </p:nvSpPr>
        <p:spPr>
          <a:xfrm>
            <a:off x="6001934" y="5865681"/>
            <a:ext cx="5973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Do not</a:t>
            </a:r>
            <a:r>
              <a:rPr lang="en-US" sz="2400" dirty="0">
                <a:solidFill>
                  <a:srgbClr val="FF0000"/>
                </a:solidFill>
              </a:rPr>
              <a:t> assume a secure channel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F91573-52F0-E633-794C-64E6BB44AD76}"/>
              </a:ext>
            </a:extLst>
          </p:cNvPr>
          <p:cNvSpPr/>
          <p:nvPr/>
        </p:nvSpPr>
        <p:spPr>
          <a:xfrm>
            <a:off x="915034" y="4040528"/>
            <a:ext cx="2000696" cy="4496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</a:rPr>
              <a:t>Secure channel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338F3B-9043-B6B5-DCC3-1ECFB5A79727}"/>
              </a:ext>
            </a:extLst>
          </p:cNvPr>
          <p:cNvSpPr/>
          <p:nvPr/>
        </p:nvSpPr>
        <p:spPr>
          <a:xfrm>
            <a:off x="3168911" y="4040528"/>
            <a:ext cx="2104041" cy="4496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</a:rPr>
              <a:t>Insecure channel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52402B-B800-9E65-D384-C96603D8D8E4}"/>
              </a:ext>
            </a:extLst>
          </p:cNvPr>
          <p:cNvSpPr/>
          <p:nvPr/>
        </p:nvSpPr>
        <p:spPr>
          <a:xfrm>
            <a:off x="7859168" y="4040528"/>
            <a:ext cx="2188813" cy="4496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</a:rPr>
              <a:t>Insecure channel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980B366B-430F-8AA8-F58E-EFA722DC2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828"/>
            <a:ext cx="10515600" cy="939474"/>
          </a:xfrm>
        </p:spPr>
        <p:txBody>
          <a:bodyPr>
            <a:normAutofit/>
          </a:bodyPr>
          <a:lstStyle/>
          <a:p>
            <a:r>
              <a:rPr lang="en-US" sz="4000" dirty="0"/>
              <a:t>Secure communication: channel assumptions</a:t>
            </a:r>
          </a:p>
        </p:txBody>
      </p:sp>
    </p:spTree>
    <p:extLst>
      <p:ext uri="{BB962C8B-B14F-4D97-AF65-F5344CB8AC3E}">
        <p14:creationId xmlns:p14="http://schemas.microsoft.com/office/powerpoint/2010/main" val="16151084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2346B6A-F165-A294-7FB2-6B39BF391100}"/>
              </a:ext>
            </a:extLst>
          </p:cNvPr>
          <p:cNvSpPr/>
          <p:nvPr/>
        </p:nvSpPr>
        <p:spPr>
          <a:xfrm>
            <a:off x="2109390" y="2943012"/>
            <a:ext cx="2000696" cy="3609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6D8EEF-4C88-5FE2-BE46-88C603AA6520}"/>
              </a:ext>
            </a:extLst>
          </p:cNvPr>
          <p:cNvSpPr/>
          <p:nvPr/>
        </p:nvSpPr>
        <p:spPr>
          <a:xfrm>
            <a:off x="2109390" y="2283819"/>
            <a:ext cx="2000696" cy="4496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F4A1065-ABAE-FB79-5FB2-EF889D3F58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041" y="3117153"/>
            <a:ext cx="674761" cy="70296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81" y="2649330"/>
            <a:ext cx="977909" cy="98120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918" y="2649330"/>
            <a:ext cx="1032844" cy="981201"/>
          </a:xfrm>
          <a:prstGeom prst="rect">
            <a:avLst/>
          </a:prstGeom>
        </p:spPr>
      </p:pic>
      <p:cxnSp>
        <p:nvCxnSpPr>
          <p:cNvPr id="4" name="Straight Arrow Connector 3"/>
          <p:cNvCxnSpPr>
            <a:cxnSpLocks/>
          </p:cNvCxnSpPr>
          <p:nvPr/>
        </p:nvCxnSpPr>
        <p:spPr>
          <a:xfrm>
            <a:off x="2153708" y="2509617"/>
            <a:ext cx="1879528" cy="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617" y="2283819"/>
            <a:ext cx="513747" cy="4515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60007B-70D5-A3E6-66E5-9DC9314C5434}"/>
              </a:ext>
            </a:extLst>
          </p:cNvPr>
          <p:cNvSpPr txBox="1"/>
          <p:nvPr/>
        </p:nvSpPr>
        <p:spPr>
          <a:xfrm>
            <a:off x="1141310" y="5134620"/>
            <a:ext cx="3890281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Symmetric-Key Cryptography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A3DEA9E-6AAD-46B3-252E-DB100296258F}"/>
              </a:ext>
            </a:extLst>
          </p:cNvPr>
          <p:cNvCxnSpPr>
            <a:cxnSpLocks/>
          </p:cNvCxnSpPr>
          <p:nvPr/>
        </p:nvCxnSpPr>
        <p:spPr>
          <a:xfrm>
            <a:off x="6001934" y="1690688"/>
            <a:ext cx="7" cy="497558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69A0EB7-1142-5DB2-8680-D21AB3FC4958}"/>
              </a:ext>
            </a:extLst>
          </p:cNvPr>
          <p:cNvCxnSpPr/>
          <p:nvPr/>
        </p:nvCxnSpPr>
        <p:spPr>
          <a:xfrm>
            <a:off x="2162658" y="3116172"/>
            <a:ext cx="1879528" cy="979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90B3857-03A3-090E-CED7-4FE67F8C32EE}"/>
              </a:ext>
            </a:extLst>
          </p:cNvPr>
          <p:cNvSpPr txBox="1"/>
          <p:nvPr/>
        </p:nvSpPr>
        <p:spPr>
          <a:xfrm>
            <a:off x="216309" y="5905009"/>
            <a:ext cx="5785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Assume a “costly” secure channel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F91573-52F0-E633-794C-64E6BB44AD76}"/>
              </a:ext>
            </a:extLst>
          </p:cNvPr>
          <p:cNvSpPr/>
          <p:nvPr/>
        </p:nvSpPr>
        <p:spPr>
          <a:xfrm>
            <a:off x="915034" y="4040528"/>
            <a:ext cx="2000696" cy="4496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</a:rPr>
              <a:t>Secure channel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338F3B-9043-B6B5-DCC3-1ECFB5A79727}"/>
              </a:ext>
            </a:extLst>
          </p:cNvPr>
          <p:cNvSpPr/>
          <p:nvPr/>
        </p:nvSpPr>
        <p:spPr>
          <a:xfrm>
            <a:off x="3168911" y="4040528"/>
            <a:ext cx="2104041" cy="4496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</a:rPr>
              <a:t>Insecure channel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8CE2499-2D6A-DCC0-A94D-98DD2A1B74B6}"/>
              </a:ext>
            </a:extLst>
          </p:cNvPr>
          <p:cNvSpPr/>
          <p:nvPr/>
        </p:nvSpPr>
        <p:spPr>
          <a:xfrm>
            <a:off x="6001933" y="1690689"/>
            <a:ext cx="6034077" cy="49755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</a:rPr>
              <a:t>For the next three sessions (rest of today and all of tomorrow):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Assume a “costly” secure channel (can only be used to exchange “short” messages, albeit infrequently).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Given this secure channel, design a secure channel for exchanging “arbitrarily long” messages very frequently.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r>
              <a:rPr lang="en-US" sz="2400" b="1" dirty="0">
                <a:solidFill>
                  <a:schemeClr val="tx1"/>
                </a:solidFill>
              </a:rPr>
              <a:t>Day-after tomorrow onwards: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200" dirty="0">
                <a:solidFill>
                  <a:schemeClr val="tx1"/>
                </a:solidFill>
              </a:rPr>
              <a:t>learn how to realize this costly secure channel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CF80697-E5D7-5795-E65B-FAC5E9851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828"/>
            <a:ext cx="10515600" cy="939474"/>
          </a:xfrm>
        </p:spPr>
        <p:txBody>
          <a:bodyPr>
            <a:normAutofit/>
          </a:bodyPr>
          <a:lstStyle/>
          <a:p>
            <a:r>
              <a:rPr lang="en-US" sz="4000" dirty="0"/>
              <a:t>Secure communication: coverage plan</a:t>
            </a:r>
          </a:p>
        </p:txBody>
      </p:sp>
    </p:spTree>
    <p:extLst>
      <p:ext uri="{BB962C8B-B14F-4D97-AF65-F5344CB8AC3E}">
        <p14:creationId xmlns:p14="http://schemas.microsoft.com/office/powerpoint/2010/main" val="4057957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2346B6A-F165-A294-7FB2-6B39BF391100}"/>
              </a:ext>
            </a:extLst>
          </p:cNvPr>
          <p:cNvSpPr/>
          <p:nvPr/>
        </p:nvSpPr>
        <p:spPr>
          <a:xfrm>
            <a:off x="2109390" y="2943012"/>
            <a:ext cx="2000696" cy="3609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6D8EEF-4C88-5FE2-BE46-88C603AA6520}"/>
              </a:ext>
            </a:extLst>
          </p:cNvPr>
          <p:cNvSpPr/>
          <p:nvPr/>
        </p:nvSpPr>
        <p:spPr>
          <a:xfrm>
            <a:off x="2109390" y="2283819"/>
            <a:ext cx="2000696" cy="4496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F4A1065-ABAE-FB79-5FB2-EF889D3F58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041" y="3117153"/>
            <a:ext cx="674761" cy="70296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81" y="2649330"/>
            <a:ext cx="977909" cy="98120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918" y="2649330"/>
            <a:ext cx="1032844" cy="981201"/>
          </a:xfrm>
          <a:prstGeom prst="rect">
            <a:avLst/>
          </a:prstGeom>
        </p:spPr>
      </p:pic>
      <p:cxnSp>
        <p:nvCxnSpPr>
          <p:cNvPr id="4" name="Straight Arrow Connector 3"/>
          <p:cNvCxnSpPr>
            <a:cxnSpLocks/>
          </p:cNvCxnSpPr>
          <p:nvPr/>
        </p:nvCxnSpPr>
        <p:spPr>
          <a:xfrm>
            <a:off x="2153708" y="2509617"/>
            <a:ext cx="1879528" cy="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617" y="2283819"/>
            <a:ext cx="513747" cy="4515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60007B-70D5-A3E6-66E5-9DC9314C5434}"/>
              </a:ext>
            </a:extLst>
          </p:cNvPr>
          <p:cNvSpPr txBox="1"/>
          <p:nvPr/>
        </p:nvSpPr>
        <p:spPr>
          <a:xfrm>
            <a:off x="1141310" y="5134620"/>
            <a:ext cx="3890281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Symmetric-Key Cryptography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A3DEA9E-6AAD-46B3-252E-DB100296258F}"/>
              </a:ext>
            </a:extLst>
          </p:cNvPr>
          <p:cNvCxnSpPr>
            <a:cxnSpLocks/>
          </p:cNvCxnSpPr>
          <p:nvPr/>
        </p:nvCxnSpPr>
        <p:spPr>
          <a:xfrm>
            <a:off x="6001934" y="1690688"/>
            <a:ext cx="7" cy="497558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69A0EB7-1142-5DB2-8680-D21AB3FC4958}"/>
              </a:ext>
            </a:extLst>
          </p:cNvPr>
          <p:cNvCxnSpPr/>
          <p:nvPr/>
        </p:nvCxnSpPr>
        <p:spPr>
          <a:xfrm>
            <a:off x="2162658" y="3116172"/>
            <a:ext cx="1879528" cy="979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90B3857-03A3-090E-CED7-4FE67F8C32EE}"/>
              </a:ext>
            </a:extLst>
          </p:cNvPr>
          <p:cNvSpPr txBox="1"/>
          <p:nvPr/>
        </p:nvSpPr>
        <p:spPr>
          <a:xfrm>
            <a:off x="216309" y="5905009"/>
            <a:ext cx="5785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Assume a “costly” secure channel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F91573-52F0-E633-794C-64E6BB44AD76}"/>
              </a:ext>
            </a:extLst>
          </p:cNvPr>
          <p:cNvSpPr/>
          <p:nvPr/>
        </p:nvSpPr>
        <p:spPr>
          <a:xfrm>
            <a:off x="915034" y="4040528"/>
            <a:ext cx="2000696" cy="4496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</a:rPr>
              <a:t>Secure channel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338F3B-9043-B6B5-DCC3-1ECFB5A79727}"/>
              </a:ext>
            </a:extLst>
          </p:cNvPr>
          <p:cNvSpPr/>
          <p:nvPr/>
        </p:nvSpPr>
        <p:spPr>
          <a:xfrm>
            <a:off x="3168911" y="4040528"/>
            <a:ext cx="2104041" cy="4496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</a:rPr>
              <a:t>Insecure channel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8CE2499-2D6A-DCC0-A94D-98DD2A1B74B6}"/>
              </a:ext>
            </a:extLst>
          </p:cNvPr>
          <p:cNvSpPr/>
          <p:nvPr/>
        </p:nvSpPr>
        <p:spPr>
          <a:xfrm>
            <a:off x="6001933" y="1690689"/>
            <a:ext cx="6034093" cy="49755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</a:rPr>
              <a:t>One-time pad: perfectly secure, but…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Need a secure channel to communicate the key (one-time pad) 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K needs to be as long as the message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K needs to be refreshed for each message to be communicated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b="1" dirty="0">
                <a:solidFill>
                  <a:schemeClr val="tx1"/>
                </a:solidFill>
              </a:rPr>
              <a:t>Too costly to be practical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C17BBDE-8D5D-DAA3-7402-3B2F1A25F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828"/>
            <a:ext cx="10515600" cy="939474"/>
          </a:xfrm>
        </p:spPr>
        <p:txBody>
          <a:bodyPr>
            <a:normAutofit/>
          </a:bodyPr>
          <a:lstStyle/>
          <a:p>
            <a:r>
              <a:rPr lang="en-US" sz="4000" dirty="0"/>
              <a:t>Secure communication: one-time pad</a:t>
            </a:r>
          </a:p>
        </p:txBody>
      </p:sp>
    </p:spTree>
    <p:extLst>
      <p:ext uri="{BB962C8B-B14F-4D97-AF65-F5344CB8AC3E}">
        <p14:creationId xmlns:p14="http://schemas.microsoft.com/office/powerpoint/2010/main" val="1209335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2346B6A-F165-A294-7FB2-6B39BF391100}"/>
              </a:ext>
            </a:extLst>
          </p:cNvPr>
          <p:cNvSpPr/>
          <p:nvPr/>
        </p:nvSpPr>
        <p:spPr>
          <a:xfrm>
            <a:off x="2109390" y="2943012"/>
            <a:ext cx="2000696" cy="3609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6D8EEF-4C88-5FE2-BE46-88C603AA6520}"/>
              </a:ext>
            </a:extLst>
          </p:cNvPr>
          <p:cNvSpPr/>
          <p:nvPr/>
        </p:nvSpPr>
        <p:spPr>
          <a:xfrm>
            <a:off x="2109390" y="2283819"/>
            <a:ext cx="2000696" cy="4496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F4A1065-ABAE-FB79-5FB2-EF889D3F58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041" y="3117153"/>
            <a:ext cx="674761" cy="70296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81" y="2649330"/>
            <a:ext cx="977909" cy="98120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918" y="2649330"/>
            <a:ext cx="1032844" cy="981201"/>
          </a:xfrm>
          <a:prstGeom prst="rect">
            <a:avLst/>
          </a:prstGeom>
        </p:spPr>
      </p:pic>
      <p:cxnSp>
        <p:nvCxnSpPr>
          <p:cNvPr id="4" name="Straight Arrow Connector 3"/>
          <p:cNvCxnSpPr>
            <a:cxnSpLocks/>
          </p:cNvCxnSpPr>
          <p:nvPr/>
        </p:nvCxnSpPr>
        <p:spPr>
          <a:xfrm>
            <a:off x="2153708" y="2509617"/>
            <a:ext cx="1879528" cy="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617" y="2283819"/>
            <a:ext cx="513747" cy="4515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60007B-70D5-A3E6-66E5-9DC9314C5434}"/>
              </a:ext>
            </a:extLst>
          </p:cNvPr>
          <p:cNvSpPr txBox="1"/>
          <p:nvPr/>
        </p:nvSpPr>
        <p:spPr>
          <a:xfrm>
            <a:off x="1141310" y="5134620"/>
            <a:ext cx="3890281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Symmetric-Key Cryptography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A3DEA9E-6AAD-46B3-252E-DB100296258F}"/>
              </a:ext>
            </a:extLst>
          </p:cNvPr>
          <p:cNvCxnSpPr>
            <a:cxnSpLocks/>
          </p:cNvCxnSpPr>
          <p:nvPr/>
        </p:nvCxnSpPr>
        <p:spPr>
          <a:xfrm>
            <a:off x="6001934" y="1690688"/>
            <a:ext cx="7" cy="497558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69A0EB7-1142-5DB2-8680-D21AB3FC4958}"/>
              </a:ext>
            </a:extLst>
          </p:cNvPr>
          <p:cNvCxnSpPr/>
          <p:nvPr/>
        </p:nvCxnSpPr>
        <p:spPr>
          <a:xfrm>
            <a:off x="2162658" y="3116172"/>
            <a:ext cx="1879528" cy="979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90B3857-03A3-090E-CED7-4FE67F8C32EE}"/>
              </a:ext>
            </a:extLst>
          </p:cNvPr>
          <p:cNvSpPr txBox="1"/>
          <p:nvPr/>
        </p:nvSpPr>
        <p:spPr>
          <a:xfrm>
            <a:off x="216309" y="5905009"/>
            <a:ext cx="5785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Assume a “costly” secure channel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F91573-52F0-E633-794C-64E6BB44AD76}"/>
              </a:ext>
            </a:extLst>
          </p:cNvPr>
          <p:cNvSpPr/>
          <p:nvPr/>
        </p:nvSpPr>
        <p:spPr>
          <a:xfrm>
            <a:off x="915034" y="4040528"/>
            <a:ext cx="2000696" cy="4496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</a:rPr>
              <a:t>Secure channel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338F3B-9043-B6B5-DCC3-1ECFB5A79727}"/>
              </a:ext>
            </a:extLst>
          </p:cNvPr>
          <p:cNvSpPr/>
          <p:nvPr/>
        </p:nvSpPr>
        <p:spPr>
          <a:xfrm>
            <a:off x="3168911" y="4040528"/>
            <a:ext cx="2104041" cy="4496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</a:rPr>
              <a:t>Insecure channel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8CE2499-2D6A-DCC0-A94D-98DD2A1B74B6}"/>
              </a:ext>
            </a:extLst>
          </p:cNvPr>
          <p:cNvSpPr/>
          <p:nvPr/>
        </p:nvSpPr>
        <p:spPr>
          <a:xfrm>
            <a:off x="6001934" y="1690689"/>
            <a:ext cx="6034093" cy="49755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</a:rPr>
              <a:t>Practically efficient one-time pad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A “short” key K is transmitted over the secure channel such that: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|K| is independent of message length.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K can be used to derive </a:t>
            </a:r>
            <a:r>
              <a:rPr lang="en-US" sz="2400" b="1" dirty="0">
                <a:solidFill>
                  <a:schemeClr val="tx1"/>
                </a:solidFill>
              </a:rPr>
              <a:t>arbitrarily many random bits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These random bits can then be used as </a:t>
            </a:r>
            <a:r>
              <a:rPr lang="en-US" sz="2400" b="1" dirty="0">
                <a:solidFill>
                  <a:schemeClr val="tx1"/>
                </a:solidFill>
              </a:rPr>
              <a:t>effective</a:t>
            </a:r>
            <a:r>
              <a:rPr lang="en-US" sz="2400" dirty="0">
                <a:solidFill>
                  <a:schemeClr val="tx1"/>
                </a:solidFill>
              </a:rPr>
              <a:t> one-time pads.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b="1" dirty="0">
                <a:solidFill>
                  <a:schemeClr val="tx1"/>
                </a:solidFill>
              </a:rPr>
              <a:t>Too good to be true? Yes, for perfect security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6EB7494-BEFC-EF0D-90B0-6FB7D7EBE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828"/>
            <a:ext cx="10515600" cy="939474"/>
          </a:xfrm>
        </p:spPr>
        <p:txBody>
          <a:bodyPr>
            <a:normAutofit/>
          </a:bodyPr>
          <a:lstStyle/>
          <a:p>
            <a:r>
              <a:rPr lang="en-US" sz="4000" dirty="0"/>
              <a:t>Secure communication: efficient one-time pad?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D76C02-935B-21DF-FAB3-287734B7C4EE}"/>
              </a:ext>
            </a:extLst>
          </p:cNvPr>
          <p:cNvSpPr/>
          <p:nvPr/>
        </p:nvSpPr>
        <p:spPr>
          <a:xfrm>
            <a:off x="7403690" y="6282813"/>
            <a:ext cx="3224960" cy="38345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Shannon [1949]</a:t>
            </a:r>
          </a:p>
        </p:txBody>
      </p:sp>
    </p:spTree>
    <p:extLst>
      <p:ext uri="{BB962C8B-B14F-4D97-AF65-F5344CB8AC3E}">
        <p14:creationId xmlns:p14="http://schemas.microsoft.com/office/powerpoint/2010/main" val="1187047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2346B6A-F165-A294-7FB2-6B39BF391100}"/>
              </a:ext>
            </a:extLst>
          </p:cNvPr>
          <p:cNvSpPr/>
          <p:nvPr/>
        </p:nvSpPr>
        <p:spPr>
          <a:xfrm>
            <a:off x="2109390" y="2943012"/>
            <a:ext cx="2000696" cy="3609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6D8EEF-4C88-5FE2-BE46-88C603AA6520}"/>
              </a:ext>
            </a:extLst>
          </p:cNvPr>
          <p:cNvSpPr/>
          <p:nvPr/>
        </p:nvSpPr>
        <p:spPr>
          <a:xfrm>
            <a:off x="2109390" y="2283819"/>
            <a:ext cx="2000696" cy="4496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F4A1065-ABAE-FB79-5FB2-EF889D3F58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041" y="3117153"/>
            <a:ext cx="674761" cy="70296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81" y="2649330"/>
            <a:ext cx="977909" cy="98120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918" y="2649330"/>
            <a:ext cx="1032844" cy="981201"/>
          </a:xfrm>
          <a:prstGeom prst="rect">
            <a:avLst/>
          </a:prstGeom>
        </p:spPr>
      </p:pic>
      <p:cxnSp>
        <p:nvCxnSpPr>
          <p:cNvPr id="4" name="Straight Arrow Connector 3"/>
          <p:cNvCxnSpPr>
            <a:cxnSpLocks/>
          </p:cNvCxnSpPr>
          <p:nvPr/>
        </p:nvCxnSpPr>
        <p:spPr>
          <a:xfrm>
            <a:off x="2153708" y="2509617"/>
            <a:ext cx="1879528" cy="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617" y="2283819"/>
            <a:ext cx="513747" cy="4515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60007B-70D5-A3E6-66E5-9DC9314C5434}"/>
              </a:ext>
            </a:extLst>
          </p:cNvPr>
          <p:cNvSpPr txBox="1"/>
          <p:nvPr/>
        </p:nvSpPr>
        <p:spPr>
          <a:xfrm>
            <a:off x="1141310" y="5134620"/>
            <a:ext cx="3890281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Symmetric-Key Cryptography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A3DEA9E-6AAD-46B3-252E-DB100296258F}"/>
              </a:ext>
            </a:extLst>
          </p:cNvPr>
          <p:cNvCxnSpPr>
            <a:cxnSpLocks/>
          </p:cNvCxnSpPr>
          <p:nvPr/>
        </p:nvCxnSpPr>
        <p:spPr>
          <a:xfrm>
            <a:off x="6001934" y="1690688"/>
            <a:ext cx="7" cy="497558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69A0EB7-1142-5DB2-8680-D21AB3FC4958}"/>
              </a:ext>
            </a:extLst>
          </p:cNvPr>
          <p:cNvCxnSpPr/>
          <p:nvPr/>
        </p:nvCxnSpPr>
        <p:spPr>
          <a:xfrm>
            <a:off x="2162658" y="3116172"/>
            <a:ext cx="1879528" cy="979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90B3857-03A3-090E-CED7-4FE67F8C32EE}"/>
              </a:ext>
            </a:extLst>
          </p:cNvPr>
          <p:cNvSpPr txBox="1"/>
          <p:nvPr/>
        </p:nvSpPr>
        <p:spPr>
          <a:xfrm>
            <a:off x="216309" y="5905009"/>
            <a:ext cx="5785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Assume a “costly” secure channel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F91573-52F0-E633-794C-64E6BB44AD76}"/>
              </a:ext>
            </a:extLst>
          </p:cNvPr>
          <p:cNvSpPr/>
          <p:nvPr/>
        </p:nvSpPr>
        <p:spPr>
          <a:xfrm>
            <a:off x="915034" y="4040528"/>
            <a:ext cx="2000696" cy="4496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</a:rPr>
              <a:t>Secure channel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338F3B-9043-B6B5-DCC3-1ECFB5A79727}"/>
              </a:ext>
            </a:extLst>
          </p:cNvPr>
          <p:cNvSpPr/>
          <p:nvPr/>
        </p:nvSpPr>
        <p:spPr>
          <a:xfrm>
            <a:off x="3168911" y="4040528"/>
            <a:ext cx="2104041" cy="4496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</a:rPr>
              <a:t>Insecure channel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8CE2499-2D6A-DCC0-A94D-98DD2A1B74B6}"/>
              </a:ext>
            </a:extLst>
          </p:cNvPr>
          <p:cNvSpPr/>
          <p:nvPr/>
        </p:nvSpPr>
        <p:spPr>
          <a:xfrm>
            <a:off x="6001934" y="1690689"/>
            <a:ext cx="6034093" cy="49755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</a:rPr>
              <a:t>Practically efficient one-time pad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A “short” key K is transmitted over the secure channel such that: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|K| is independent of message length.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K can be used to derive </a:t>
            </a:r>
            <a:r>
              <a:rPr lang="en-US" sz="2400" b="1" dirty="0">
                <a:solidFill>
                  <a:schemeClr val="tx1"/>
                </a:solidFill>
              </a:rPr>
              <a:t>arbitrarily many random bits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These random bits can then be used as </a:t>
            </a:r>
            <a:r>
              <a:rPr lang="en-US" sz="2400" b="1" dirty="0">
                <a:solidFill>
                  <a:schemeClr val="tx1"/>
                </a:solidFill>
              </a:rPr>
              <a:t>effective</a:t>
            </a:r>
            <a:r>
              <a:rPr lang="en-US" sz="2400" dirty="0">
                <a:solidFill>
                  <a:schemeClr val="tx1"/>
                </a:solidFill>
              </a:rPr>
              <a:t> one-time pads.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b="1" dirty="0">
                <a:solidFill>
                  <a:schemeClr val="tx1"/>
                </a:solidFill>
              </a:rPr>
              <a:t>Too good to be true? Yes, for perfect security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146F01-19F7-7E6D-A988-C64CB4FA8D2B}"/>
              </a:ext>
            </a:extLst>
          </p:cNvPr>
          <p:cNvSpPr txBox="1"/>
          <p:nvPr/>
        </p:nvSpPr>
        <p:spPr>
          <a:xfrm>
            <a:off x="6055528" y="5685183"/>
            <a:ext cx="594002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But what if the adversary is </a:t>
            </a:r>
            <a:r>
              <a:rPr lang="en-US" sz="2400" b="1" dirty="0">
                <a:solidFill>
                  <a:srgbClr val="0070C0"/>
                </a:solidFill>
              </a:rPr>
              <a:t>not all-powerful</a:t>
            </a:r>
            <a:r>
              <a:rPr lang="en-US" sz="2400" dirty="0">
                <a:solidFill>
                  <a:srgbClr val="0070C0"/>
                </a:solidFill>
              </a:rPr>
              <a:t>, but </a:t>
            </a:r>
            <a:r>
              <a:rPr lang="en-US" sz="2400" b="1" dirty="0">
                <a:solidFill>
                  <a:srgbClr val="0070C0"/>
                </a:solidFill>
              </a:rPr>
              <a:t>computationally bounded</a:t>
            </a:r>
            <a:r>
              <a:rPr lang="en-US" sz="2400" dirty="0">
                <a:solidFill>
                  <a:srgbClr val="0070C0"/>
                </a:solidFill>
              </a:rPr>
              <a:t>?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AA1C412-E27C-5C5F-D333-C1D9EF76B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828"/>
            <a:ext cx="10515600" cy="939474"/>
          </a:xfrm>
        </p:spPr>
        <p:txBody>
          <a:bodyPr>
            <a:normAutofit/>
          </a:bodyPr>
          <a:lstStyle/>
          <a:p>
            <a:r>
              <a:rPr lang="en-US" sz="4000" dirty="0"/>
              <a:t>Secure communication: efficient one-time pad?</a:t>
            </a:r>
          </a:p>
        </p:txBody>
      </p:sp>
    </p:spTree>
    <p:extLst>
      <p:ext uri="{BB962C8B-B14F-4D97-AF65-F5344CB8AC3E}">
        <p14:creationId xmlns:p14="http://schemas.microsoft.com/office/powerpoint/2010/main" val="10575105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63350-49DF-70D2-C108-55400E322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55301-A986-7589-D219-2F6CC3E87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Some practical perspectives on cryptography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Secure communication</a:t>
            </a:r>
          </a:p>
          <a:p>
            <a:endParaRPr lang="en-US" dirty="0"/>
          </a:p>
          <a:p>
            <a:r>
              <a:rPr lang="en-US" dirty="0"/>
              <a:t>Computational cryptography – one-way functions</a:t>
            </a:r>
          </a:p>
          <a:p>
            <a:endParaRPr lang="en-US" dirty="0"/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Pseudorandom generators (PRGs) and stream ciphers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7220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BB3090-A8BD-4B3D-8FEC-EB255CAE8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Computationally secure cryptography</a:t>
            </a:r>
          </a:p>
        </p:txBody>
      </p:sp>
    </p:spTree>
    <p:extLst>
      <p:ext uri="{BB962C8B-B14F-4D97-AF65-F5344CB8AC3E}">
        <p14:creationId xmlns:p14="http://schemas.microsoft.com/office/powerpoint/2010/main" val="36691737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A3DA21-3DA1-3066-55FD-4BCD1DDB7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979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Computational security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730616-6902-4CB5-DBA9-7056D130B614}"/>
              </a:ext>
            </a:extLst>
          </p:cNvPr>
          <p:cNvSpPr txBox="1"/>
          <p:nvPr/>
        </p:nvSpPr>
        <p:spPr>
          <a:xfrm>
            <a:off x="838200" y="1995948"/>
            <a:ext cx="1068520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Certain cryptosystems may not be perfectly/unconditionally/statistically secure against unbounded adversaries, but may still be “hard” to break in practice.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Computational security:</a:t>
            </a:r>
            <a:r>
              <a:rPr lang="en-US" sz="2800" dirty="0"/>
              <a:t> not unconditional, but holds against computationally bounded (equivalently, efficient) adversaries.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Note that a (computationally bounded) adversary can always break a cryptosystem with some “tiny” probability (e.g., by guessing a key), so any meaningful notion of computational security is probabilistic.</a:t>
            </a:r>
          </a:p>
        </p:txBody>
      </p:sp>
    </p:spTree>
    <p:extLst>
      <p:ext uri="{BB962C8B-B14F-4D97-AF65-F5344CB8AC3E}">
        <p14:creationId xmlns:p14="http://schemas.microsoft.com/office/powerpoint/2010/main" val="1376662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A3DA21-3DA1-3066-55FD-4BCD1DDB7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979"/>
            <a:ext cx="10515600" cy="914563"/>
          </a:xfrm>
        </p:spPr>
        <p:txBody>
          <a:bodyPr>
            <a:normAutofit/>
          </a:bodyPr>
          <a:lstStyle/>
          <a:p>
            <a:r>
              <a:rPr lang="en-US" sz="4000" dirty="0"/>
              <a:t>Computational security: concrete formulation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6730616-6902-4CB5-DBA9-7056D130B614}"/>
                  </a:ext>
                </a:extLst>
              </p:cNvPr>
              <p:cNvSpPr txBox="1"/>
              <p:nvPr/>
            </p:nvSpPr>
            <p:spPr>
              <a:xfrm>
                <a:off x="997974" y="1801256"/>
                <a:ext cx="10685206" cy="138499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800" b="1" i="1" dirty="0">
                  <a:latin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𝝐</m:t>
                        </m:r>
                      </m:e>
                    </m:d>
                  </m:oMath>
                </a14:m>
                <a:r>
                  <a:rPr lang="en-US" sz="2800" b="1" dirty="0"/>
                  <a:t>-security:</a:t>
                </a:r>
                <a:r>
                  <a:rPr lang="en-US" sz="2800" dirty="0"/>
                  <a:t> a cryptosystem is said to satisfy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b="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</m:oMath>
                </a14:m>
                <a:r>
                  <a:rPr lang="en-US" sz="2800" dirty="0"/>
                  <a:t>-security if </a:t>
                </a:r>
                <a:r>
                  <a:rPr lang="en-US" sz="2800" b="1" dirty="0"/>
                  <a:t>any </a:t>
                </a:r>
                <a:r>
                  <a:rPr lang="en-US" sz="2800" dirty="0"/>
                  <a:t>adversary </a:t>
                </a:r>
                <a:r>
                  <a:rPr lang="en-US" sz="2800" b="1" dirty="0"/>
                  <a:t>running in time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𝒕</m:t>
                    </m:r>
                  </m:oMath>
                </a14:m>
                <a:r>
                  <a:rPr lang="en-US" sz="2800" dirty="0"/>
                  <a:t> fails to break it, </a:t>
                </a:r>
                <a:r>
                  <a:rPr lang="en-US" sz="2800" b="1" dirty="0"/>
                  <a:t>except with probability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𝝐</m:t>
                    </m:r>
                  </m:oMath>
                </a14:m>
                <a:r>
                  <a:rPr lang="en-US" sz="2800" dirty="0"/>
                  <a:t>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6730616-6902-4CB5-DBA9-7056D130B6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974" y="1801256"/>
                <a:ext cx="10685206" cy="1384995"/>
              </a:xfrm>
              <a:prstGeom prst="rect">
                <a:avLst/>
              </a:prstGeom>
              <a:blipFill>
                <a:blip r:embed="rId2"/>
                <a:stretch>
                  <a:fillRect r="-228" b="-1087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B9DC68A7-725E-524C-1981-822C4BC2ABE7}"/>
              </a:ext>
            </a:extLst>
          </p:cNvPr>
          <p:cNvSpPr/>
          <p:nvPr/>
        </p:nvSpPr>
        <p:spPr>
          <a:xfrm>
            <a:off x="678426" y="1425678"/>
            <a:ext cx="3746090" cy="757084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Concrete formulation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CF1BD2-17CF-6F81-8A6F-75E45D53DC2B}"/>
              </a:ext>
            </a:extLst>
          </p:cNvPr>
          <p:cNvSpPr txBox="1"/>
          <p:nvPr/>
        </p:nvSpPr>
        <p:spPr>
          <a:xfrm>
            <a:off x="997974" y="3473340"/>
            <a:ext cx="106852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Concrete formulation of computational security is mainstream in certain areas of cryptography, such as symmetric-key cryptography.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Does not generalize very well (dependent on model of computation, tends to be cumbersome for theoretical analyses).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Popular alternative: asymptotic formulation of computational security (next slide).</a:t>
            </a:r>
          </a:p>
        </p:txBody>
      </p:sp>
    </p:spTree>
    <p:extLst>
      <p:ext uri="{BB962C8B-B14F-4D97-AF65-F5344CB8AC3E}">
        <p14:creationId xmlns:p14="http://schemas.microsoft.com/office/powerpoint/2010/main" val="1031224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A3DA21-3DA1-3066-55FD-4BCD1DDB7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979"/>
            <a:ext cx="10515600" cy="914563"/>
          </a:xfrm>
        </p:spPr>
        <p:txBody>
          <a:bodyPr>
            <a:normAutofit/>
          </a:bodyPr>
          <a:lstStyle/>
          <a:p>
            <a:r>
              <a:rPr lang="en-US" sz="4000" dirty="0"/>
              <a:t>Computational security: asymptotic formulation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6730616-6902-4CB5-DBA9-7056D130B614}"/>
                  </a:ext>
                </a:extLst>
              </p:cNvPr>
              <p:cNvSpPr txBox="1"/>
              <p:nvPr/>
            </p:nvSpPr>
            <p:spPr>
              <a:xfrm>
                <a:off x="1167578" y="1899579"/>
                <a:ext cx="10515601" cy="156966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b="1" i="1" dirty="0">
                  <a:latin typeface="Cambria Math" panose="02040503050406030204" pitchFamily="18" charset="0"/>
                </a:endParaRPr>
              </a:p>
              <a:p>
                <a:r>
                  <a:rPr lang="en-US" sz="2400" dirty="0"/>
                  <a:t>A cryptosystem satisfies computational security w.r.t. </a:t>
                </a:r>
                <a:r>
                  <a:rPr lang="en-US" sz="2400" b="1" dirty="0"/>
                  <a:t>a security parameter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𝝀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en-US" sz="2400" b="1" dirty="0"/>
                  <a:t> </a:t>
                </a:r>
                <a:r>
                  <a:rPr lang="en-US" sz="2400" dirty="0"/>
                  <a:t>if </a:t>
                </a:r>
                <a:r>
                  <a:rPr lang="en-US" sz="2400" b="1" dirty="0"/>
                  <a:t>any probabilistic polynomial-time (PPT) </a:t>
                </a:r>
                <a:r>
                  <a:rPr lang="en-US" sz="2400" dirty="0"/>
                  <a:t>adversary fails to break it, </a:t>
                </a:r>
                <a:r>
                  <a:rPr lang="en-US" sz="2400" b="1" dirty="0"/>
                  <a:t>except with probability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𝐧𝐞𝐠𝐥</m:t>
                    </m:r>
                    <m:d>
                      <m:d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𝝀</m:t>
                        </m:r>
                      </m:e>
                    </m:d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6730616-6902-4CB5-DBA9-7056D130B6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578" y="1899579"/>
                <a:ext cx="10515601" cy="1569660"/>
              </a:xfrm>
              <a:prstGeom prst="rect">
                <a:avLst/>
              </a:prstGeom>
              <a:blipFill>
                <a:blip r:embed="rId2"/>
                <a:stretch>
                  <a:fillRect l="-869" r="-811" b="-772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9DC68A7-725E-524C-1981-822C4BC2ABE7}"/>
                  </a:ext>
                </a:extLst>
              </p:cNvPr>
              <p:cNvSpPr/>
              <p:nvPr/>
            </p:nvSpPr>
            <p:spPr>
              <a:xfrm>
                <a:off x="678426" y="1425678"/>
                <a:ext cx="9743768" cy="757084"/>
              </a:xfrm>
              <a:prstGeom prst="rect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/>
                  <a:t>Asymptotic formulation (parameterized by security parameter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2800" dirty="0"/>
                  <a:t>)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9DC68A7-725E-524C-1981-822C4BC2AB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426" y="1425678"/>
                <a:ext cx="9743768" cy="757084"/>
              </a:xfrm>
              <a:prstGeom prst="rect">
                <a:avLst/>
              </a:prstGeom>
              <a:blipFill>
                <a:blip r:embed="rId3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2CF1BD2-17CF-6F81-8A6F-75E45D53DC2B}"/>
                  </a:ext>
                </a:extLst>
              </p:cNvPr>
              <p:cNvSpPr txBox="1"/>
              <p:nvPr/>
            </p:nvSpPr>
            <p:spPr>
              <a:xfrm>
                <a:off x="1167578" y="4200929"/>
                <a:ext cx="10515602" cy="233897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i="0" dirty="0">
                  <a:latin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 dirty="0" smtClean="0">
                        <a:latin typeface="Cambria Math" panose="02040503050406030204" pitchFamily="18" charset="0"/>
                      </a:rPr>
                      <m:t>poly</m:t>
                    </m:r>
                    <m:d>
                      <m:d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2400" dirty="0"/>
                  <a:t> a function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poly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(1)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 dirty="0" smtClean="0">
                        <a:latin typeface="Cambria Math" panose="02040503050406030204" pitchFamily="18" charset="0"/>
                      </a:rPr>
                      <m:t>n</m:t>
                    </m:r>
                    <m:r>
                      <m:rPr>
                        <m:sty m:val="p"/>
                      </m:rPr>
                      <a:rPr lang="en-US" sz="2400" i="0" dirty="0" err="1" smtClean="0">
                        <a:latin typeface="Cambria Math" panose="02040503050406030204" pitchFamily="18" charset="0"/>
                      </a:rPr>
                      <m:t>egl</m:t>
                    </m:r>
                    <m:d>
                      <m:d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2400" dirty="0"/>
                  <a:t> a function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negl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=1/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(1)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PPT: a randomized Turing machine with worst-case running time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dirty="0" smtClean="0">
                        <a:latin typeface="Cambria Math" panose="02040503050406030204" pitchFamily="18" charset="0"/>
                      </a:rPr>
                      <m:t>poly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2CF1BD2-17CF-6F81-8A6F-75E45D53DC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578" y="4200929"/>
                <a:ext cx="10515602" cy="2338974"/>
              </a:xfrm>
              <a:prstGeom prst="rect">
                <a:avLst/>
              </a:prstGeom>
              <a:blipFill>
                <a:blip r:embed="rId4"/>
                <a:stretch>
                  <a:fillRect l="-753" b="-466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B6F9F09E-4689-330F-E3B1-91A095CB4C2C}"/>
              </a:ext>
            </a:extLst>
          </p:cNvPr>
          <p:cNvSpPr/>
          <p:nvPr/>
        </p:nvSpPr>
        <p:spPr>
          <a:xfrm>
            <a:off x="678426" y="3771078"/>
            <a:ext cx="1986116" cy="757084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Glossary</a:t>
            </a:r>
          </a:p>
        </p:txBody>
      </p:sp>
    </p:spTree>
    <p:extLst>
      <p:ext uri="{BB962C8B-B14F-4D97-AF65-F5344CB8AC3E}">
        <p14:creationId xmlns:p14="http://schemas.microsoft.com/office/powerpoint/2010/main" val="76525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A3DA21-3DA1-3066-55FD-4BCD1DDB7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979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One-way function (OWF)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D427281-AC23-C499-C6A8-227BF110A6A0}"/>
              </a:ext>
            </a:extLst>
          </p:cNvPr>
          <p:cNvSpPr/>
          <p:nvPr/>
        </p:nvSpPr>
        <p:spPr>
          <a:xfrm>
            <a:off x="662598" y="2104103"/>
            <a:ext cx="11062263" cy="124869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GB" sz="2400" b="1" dirty="0">
              <a:cs typeface="Corbe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cs typeface="Corbel"/>
              </a:rPr>
              <a:t>An </a:t>
            </a:r>
            <a:r>
              <a:rPr lang="en-GB" sz="2400" dirty="0">
                <a:solidFill>
                  <a:srgbClr val="FF0000"/>
                </a:solidFill>
                <a:cs typeface="Corbel"/>
              </a:rPr>
              <a:t>OWF</a:t>
            </a:r>
            <a:r>
              <a:rPr lang="en-GB" sz="2400" dirty="0">
                <a:cs typeface="Corbel"/>
              </a:rPr>
              <a:t> is an efficient, deterministic function that is </a:t>
            </a:r>
            <a:r>
              <a:rPr lang="en-GB" sz="2400" dirty="0">
                <a:solidFill>
                  <a:srgbClr val="FF0000"/>
                </a:solidFill>
                <a:cs typeface="Corbel"/>
              </a:rPr>
              <a:t>efficiently computable</a:t>
            </a:r>
            <a:r>
              <a:rPr lang="en-GB" sz="2400" dirty="0">
                <a:cs typeface="Corbel"/>
              </a:rPr>
              <a:t> but computationally </a:t>
            </a:r>
            <a:r>
              <a:rPr lang="en-GB" sz="2400" dirty="0">
                <a:solidFill>
                  <a:srgbClr val="FF0000"/>
                </a:solidFill>
                <a:cs typeface="Corbel"/>
              </a:rPr>
              <a:t>hard to invert</a:t>
            </a:r>
            <a:r>
              <a:rPr lang="en-GB" sz="2400" dirty="0">
                <a:cs typeface="Corbel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3A0789-43A2-8D19-A957-0A7B9299320F}"/>
              </a:ext>
            </a:extLst>
          </p:cNvPr>
          <p:cNvSpPr/>
          <p:nvPr/>
        </p:nvSpPr>
        <p:spPr>
          <a:xfrm>
            <a:off x="407504" y="1690688"/>
            <a:ext cx="3250096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Definition (informal)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48A2032E-6AE5-3E0E-F6F2-8C91608A23D3}"/>
                  </a:ext>
                </a:extLst>
              </p:cNvPr>
              <p:cNvSpPr/>
              <p:nvPr/>
            </p:nvSpPr>
            <p:spPr>
              <a:xfrm>
                <a:off x="662598" y="3887340"/>
                <a:ext cx="11062263" cy="2744681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dirty="0">
                  <a:cs typeface="Corbel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cs typeface="Corbel"/>
                  </a:rPr>
                  <a:t>An OWF is a function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  <a:cs typeface="Corbel"/>
                      </a:rPr>
                      <m:t>𝑓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: </m:t>
                    </m:r>
                    <m:sSup>
                      <m:s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40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GB" sz="240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𝑛</m:t>
                        </m:r>
                      </m:sup>
                    </m:sSup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 → </m:t>
                    </m:r>
                    <m:sSup>
                      <m:s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40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GB" sz="240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GB" sz="2400" i="1" dirty="0">
                    <a:cs typeface="Corbel"/>
                  </a:rPr>
                  <a:t> </a:t>
                </a:r>
                <a:r>
                  <a:rPr lang="en-GB" sz="2400" dirty="0" err="1">
                    <a:cs typeface="Corbel"/>
                  </a:rPr>
                  <a:t>s.t.</a:t>
                </a:r>
                <a:r>
                  <a:rPr lang="en-GB" sz="2400" dirty="0">
                    <a:cs typeface="Corbel"/>
                  </a:rPr>
                  <a:t> (for some security parameter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𝜆</m:t>
                    </m:r>
                  </m:oMath>
                </a14:m>
                <a:r>
                  <a:rPr lang="en-GB" sz="2400" dirty="0">
                    <a:cs typeface="Corbel"/>
                  </a:rPr>
                  <a:t>):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dirty="0">
                  <a:cs typeface="Corbel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cs typeface="Corbel"/>
                  </a:rPr>
                  <a:t>There exists a PPT algorithm to compute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𝑓</m:t>
                    </m:r>
                    <m:r>
                      <a:rPr lang="en-US" sz="2400" b="0" i="0" dirty="0" smtClean="0">
                        <a:latin typeface="Cambria Math" panose="02040503050406030204" pitchFamily="18" charset="0"/>
                        <a:cs typeface="Corbel"/>
                      </a:rPr>
                      <m:t>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Corbel"/>
                      </a:rPr>
                      <m:t>𝑥</m:t>
                    </m:r>
                    <m:r>
                      <a:rPr lang="en-US" sz="2400" b="0" i="0" dirty="0" smtClean="0">
                        <a:latin typeface="Cambria Math" panose="02040503050406030204" pitchFamily="18" charset="0"/>
                        <a:cs typeface="Corbel"/>
                      </a:rPr>
                      <m:t>)</m:t>
                    </m:r>
                  </m:oMath>
                </a14:m>
                <a:r>
                  <a:rPr lang="en-GB" sz="2400" dirty="0">
                    <a:cs typeface="Corbel"/>
                  </a:rPr>
                  <a:t> for any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∈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400" dirty="0">
                    <a:cs typeface="Corbel"/>
                  </a:rPr>
                  <a:t>.</a:t>
                </a:r>
                <a:br>
                  <a:rPr lang="en-US" sz="2400" dirty="0">
                    <a:cs typeface="Corbel"/>
                  </a:rPr>
                </a:br>
                <a:endParaRPr lang="en-US" sz="2400" dirty="0">
                  <a:cs typeface="Corbel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cs typeface="Corbel"/>
                  </a:rPr>
                  <a:t>Given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2400" dirty="0">
                    <a:cs typeface="Corbel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𝑥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←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$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 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GB" sz="2400" dirty="0">
                    <a:cs typeface="Corbel"/>
                  </a:rPr>
                  <a:t>, no PPT algorithm can compute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′</m:t>
                    </m:r>
                  </m:oMath>
                </a14:m>
                <a:r>
                  <a:rPr lang="en-GB" sz="2400" dirty="0">
                    <a:cs typeface="Corbel"/>
                  </a:rPr>
                  <a:t> </a:t>
                </a:r>
                <a:r>
                  <a:rPr lang="en-GB" sz="2400" dirty="0" err="1">
                    <a:cs typeface="Corbel"/>
                  </a:rPr>
                  <a:t>s.t.</a:t>
                </a:r>
                <a:r>
                  <a:rPr lang="en-GB" sz="2400" dirty="0">
                    <a:cs typeface="Corbe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)</m:t>
                    </m:r>
                  </m:oMath>
                </a14:m>
                <a:r>
                  <a:rPr lang="en-GB" sz="2400" dirty="0">
                    <a:cs typeface="Corbel"/>
                  </a:rPr>
                  <a:t> except with probability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cs typeface="Corbel"/>
                      </a:rPr>
                      <m:t>negl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𝜆</m:t>
                        </m:r>
                      </m:e>
                    </m:d>
                  </m:oMath>
                </a14:m>
                <a:r>
                  <a:rPr lang="en-GB" sz="2400" dirty="0">
                    <a:cs typeface="Corbel"/>
                  </a:rPr>
                  <a:t>.</a:t>
                </a: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48A2032E-6AE5-3E0E-F6F2-8C91608A23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598" y="3887340"/>
                <a:ext cx="11062263" cy="2744681"/>
              </a:xfrm>
              <a:prstGeom prst="roundRect">
                <a:avLst/>
              </a:prstGeom>
              <a:blipFill>
                <a:blip r:embed="rId2"/>
                <a:stretch>
                  <a:fillRect b="-30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2D207D8B-5877-154F-8835-38FC8A2311BA}"/>
              </a:ext>
            </a:extLst>
          </p:cNvPr>
          <p:cNvSpPr/>
          <p:nvPr/>
        </p:nvSpPr>
        <p:spPr>
          <a:xfrm>
            <a:off x="407504" y="3688558"/>
            <a:ext cx="3250096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Definition (semi-formal)</a:t>
            </a:r>
          </a:p>
        </p:txBody>
      </p:sp>
    </p:spTree>
    <p:extLst>
      <p:ext uri="{BB962C8B-B14F-4D97-AF65-F5344CB8AC3E}">
        <p14:creationId xmlns:p14="http://schemas.microsoft.com/office/powerpoint/2010/main" val="2604078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A3DA21-3DA1-3066-55FD-4BCD1DDB7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979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One-way function (OWF)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D427281-AC23-C499-C6A8-227BF110A6A0}"/>
              </a:ext>
            </a:extLst>
          </p:cNvPr>
          <p:cNvSpPr/>
          <p:nvPr/>
        </p:nvSpPr>
        <p:spPr>
          <a:xfrm>
            <a:off x="662598" y="2104103"/>
            <a:ext cx="11062263" cy="124869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GB" sz="2400" b="1" dirty="0">
              <a:cs typeface="Corbe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cs typeface="Corbel"/>
              </a:rPr>
              <a:t>An </a:t>
            </a:r>
            <a:r>
              <a:rPr lang="en-GB" sz="2400" dirty="0">
                <a:solidFill>
                  <a:srgbClr val="FF0000"/>
                </a:solidFill>
                <a:cs typeface="Corbel"/>
              </a:rPr>
              <a:t>OWF</a:t>
            </a:r>
            <a:r>
              <a:rPr lang="en-GB" sz="2400" dirty="0">
                <a:cs typeface="Corbel"/>
              </a:rPr>
              <a:t> is a deterministic function that is </a:t>
            </a:r>
            <a:r>
              <a:rPr lang="en-GB" sz="2400" dirty="0">
                <a:solidFill>
                  <a:srgbClr val="FF0000"/>
                </a:solidFill>
                <a:cs typeface="Corbel"/>
              </a:rPr>
              <a:t>efficiently computable</a:t>
            </a:r>
            <a:r>
              <a:rPr lang="en-GB" sz="2400" dirty="0">
                <a:cs typeface="Corbel"/>
              </a:rPr>
              <a:t> but computationally </a:t>
            </a:r>
            <a:r>
              <a:rPr lang="en-GB" sz="2400" dirty="0">
                <a:solidFill>
                  <a:srgbClr val="FF0000"/>
                </a:solidFill>
                <a:cs typeface="Corbel"/>
              </a:rPr>
              <a:t>hard to invert</a:t>
            </a:r>
            <a:r>
              <a:rPr lang="en-GB" sz="2400" dirty="0">
                <a:cs typeface="Corbel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3A0789-43A2-8D19-A957-0A7B9299320F}"/>
              </a:ext>
            </a:extLst>
          </p:cNvPr>
          <p:cNvSpPr/>
          <p:nvPr/>
        </p:nvSpPr>
        <p:spPr>
          <a:xfrm>
            <a:off x="407504" y="1690688"/>
            <a:ext cx="3250096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Definition (informal)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48A2032E-6AE5-3E0E-F6F2-8C91608A23D3}"/>
                  </a:ext>
                </a:extLst>
              </p:cNvPr>
              <p:cNvSpPr/>
              <p:nvPr/>
            </p:nvSpPr>
            <p:spPr>
              <a:xfrm>
                <a:off x="662598" y="3887340"/>
                <a:ext cx="11062263" cy="2744681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dirty="0">
                  <a:cs typeface="Corbel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cs typeface="Corbel"/>
                  </a:rPr>
                  <a:t>An OWF is a function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  <a:cs typeface="Corbel"/>
                      </a:rPr>
                      <m:t>𝑓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: </m:t>
                    </m:r>
                    <m:sSup>
                      <m:s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40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GB" sz="240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𝑛</m:t>
                        </m:r>
                      </m:sup>
                    </m:sSup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 → </m:t>
                    </m:r>
                    <m:sSup>
                      <m:s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40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GB" sz="240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GB" sz="2400" i="1" dirty="0">
                    <a:cs typeface="Corbel"/>
                  </a:rPr>
                  <a:t> </a:t>
                </a:r>
                <a:r>
                  <a:rPr lang="en-GB" sz="2400" dirty="0" err="1">
                    <a:cs typeface="Corbel"/>
                  </a:rPr>
                  <a:t>s.t.</a:t>
                </a:r>
                <a:r>
                  <a:rPr lang="en-GB" sz="2400" dirty="0">
                    <a:cs typeface="Corbel"/>
                  </a:rPr>
                  <a:t> (for some security parameter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𝜆</m:t>
                    </m:r>
                  </m:oMath>
                </a14:m>
                <a:r>
                  <a:rPr lang="en-GB" sz="2400" dirty="0">
                    <a:cs typeface="Corbel"/>
                  </a:rPr>
                  <a:t>):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dirty="0">
                  <a:cs typeface="Corbel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cs typeface="Corbel"/>
                  </a:rPr>
                  <a:t>There exists a PPT algorithm to compute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𝑓</m:t>
                    </m:r>
                    <m:r>
                      <a:rPr lang="en-US" sz="2400" b="0" i="0" dirty="0" smtClean="0">
                        <a:latin typeface="Cambria Math" panose="02040503050406030204" pitchFamily="18" charset="0"/>
                        <a:cs typeface="Corbel"/>
                      </a:rPr>
                      <m:t>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Corbel"/>
                      </a:rPr>
                      <m:t>𝑥</m:t>
                    </m:r>
                    <m:r>
                      <a:rPr lang="en-US" sz="2400" b="0" i="0" dirty="0" smtClean="0">
                        <a:latin typeface="Cambria Math" panose="02040503050406030204" pitchFamily="18" charset="0"/>
                        <a:cs typeface="Corbel"/>
                      </a:rPr>
                      <m:t>)</m:t>
                    </m:r>
                  </m:oMath>
                </a14:m>
                <a:r>
                  <a:rPr lang="en-GB" sz="2400" dirty="0">
                    <a:cs typeface="Corbel"/>
                  </a:rPr>
                  <a:t> for any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∈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400" dirty="0">
                    <a:cs typeface="Corbel"/>
                  </a:rPr>
                  <a:t>.</a:t>
                </a:r>
                <a:br>
                  <a:rPr lang="en-US" sz="2400" dirty="0">
                    <a:cs typeface="Corbel"/>
                  </a:rPr>
                </a:br>
                <a:endParaRPr lang="en-US" sz="2400" dirty="0">
                  <a:cs typeface="Corbel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sz="2200" dirty="0">
                    <a:cs typeface="Corbel"/>
                  </a:rPr>
                  <a:t>For any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cs typeface="Corbel"/>
                      </a:rPr>
                      <m:t>𝑥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  <a:cs typeface="Corbel"/>
                          </a:rPr>
                          <m:t>←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  <a:cs typeface="Corbel"/>
                          </a:rPr>
                          <m:t>$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  <a:cs typeface="Corbel"/>
                      </a:rPr>
                      <m:t> 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200" i="1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  <a:cs typeface="Corbel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  <a:cs typeface="Corbel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200" dirty="0">
                    <a:cs typeface="Corbel"/>
                  </a:rPr>
                  <a:t> and any PPT algorithm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  <a:cs typeface="Corbel"/>
                      </a:rPr>
                      <m:t>𝐴</m:t>
                    </m:r>
                  </m:oMath>
                </a14:m>
                <a:r>
                  <a:rPr lang="en-GB" sz="2200" dirty="0">
                    <a:cs typeface="Corbel"/>
                  </a:rPr>
                  <a:t>,</a:t>
                </a:r>
              </a:p>
              <a:p>
                <a:pPr lvl="1" algn="ctr"/>
                <a:r>
                  <a:rPr lang="en-GB" sz="2200" dirty="0">
                    <a:cs typeface="Corbel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200" b="0" i="1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 panose="02040503050406030204" pitchFamily="18" charset="0"/>
                            <a:cs typeface="Corbel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𝐴</m:t>
                            </m:r>
                            <m:d>
                              <m:dPr>
                                <m:ctrlPr>
                                  <a:rPr lang="en-US" sz="22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𝜆</m:t>
                                    </m:r>
                                  </m:sup>
                                </m:sSup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𝑛</m:t>
                                    </m:r>
                                  </m:sup>
                                </m:sSup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𝑚</m:t>
                                    </m:r>
                                  </m:sup>
                                </m:sSup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,</m:t>
                                </m:r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Corbel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=</m:t>
                            </m:r>
                            <m:sSup>
                              <m:sSupPr>
                                <m:ctrlPr>
                                  <a:rPr lang="en-US" sz="22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sSupPr>
                              <m:e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: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22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</m:ctrlPr>
                              </m:dPr>
                              <m:e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  <a:cs typeface="Corbel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=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𝑓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(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𝑥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′)</m:t>
                            </m:r>
                          </m:e>
                        </m:d>
                      </m:e>
                    </m:func>
                    <m:r>
                      <a:rPr lang="en-US" sz="2200" b="0" i="1" smtClean="0">
                        <a:latin typeface="Cambria Math" panose="02040503050406030204" pitchFamily="18" charset="0"/>
                        <a:cs typeface="Corbel"/>
                      </a:rPr>
                      <m:t>≤</m:t>
                    </m:r>
                    <m:r>
                      <m:rPr>
                        <m:sty m:val="p"/>
                      </m:rPr>
                      <a:rPr lang="en-US" sz="2200" b="0" i="0" smtClean="0">
                        <a:latin typeface="Cambria Math" panose="02040503050406030204" pitchFamily="18" charset="0"/>
                        <a:cs typeface="Corbel"/>
                      </a:rPr>
                      <m:t>negl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cs typeface="Corbel"/>
                      </a:rPr>
                      <m:t>(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cs typeface="Corbel"/>
                      </a:rPr>
                      <m:t>𝜆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cs typeface="Corbel"/>
                      </a:rPr>
                      <m:t>)</m:t>
                    </m:r>
                  </m:oMath>
                </a14:m>
                <a:endParaRPr lang="en-GB" sz="2200" dirty="0">
                  <a:cs typeface="Corbel"/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48A2032E-6AE5-3E0E-F6F2-8C91608A23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598" y="3887340"/>
                <a:ext cx="11062263" cy="2744681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2D207D8B-5877-154F-8835-38FC8A2311BA}"/>
              </a:ext>
            </a:extLst>
          </p:cNvPr>
          <p:cNvSpPr/>
          <p:nvPr/>
        </p:nvSpPr>
        <p:spPr>
          <a:xfrm>
            <a:off x="407504" y="3688558"/>
            <a:ext cx="3250096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Definition (formal)</a:t>
            </a:r>
          </a:p>
        </p:txBody>
      </p:sp>
    </p:spTree>
    <p:extLst>
      <p:ext uri="{BB962C8B-B14F-4D97-AF65-F5344CB8AC3E}">
        <p14:creationId xmlns:p14="http://schemas.microsoft.com/office/powerpoint/2010/main" val="20161030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A3DA21-3DA1-3066-55FD-4BCD1DDB7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979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One-way function (OWF): Examples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1D427281-AC23-C499-C6A8-227BF110A6A0}"/>
                  </a:ext>
                </a:extLst>
              </p:cNvPr>
              <p:cNvSpPr/>
              <p:nvPr/>
            </p:nvSpPr>
            <p:spPr>
              <a:xfrm>
                <a:off x="407504" y="2104103"/>
                <a:ext cx="11528857" cy="4345858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endParaRPr lang="en-GB" sz="2400" b="1" dirty="0">
                  <a:cs typeface="Corbel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cs typeface="Corbel"/>
                  </a:rPr>
                  <a:t>A candidate </a:t>
                </a:r>
                <a:r>
                  <a:rPr lang="en-GB" sz="2400" dirty="0">
                    <a:solidFill>
                      <a:srgbClr val="FF0000"/>
                    </a:solidFill>
                    <a:cs typeface="Corbel"/>
                  </a:rPr>
                  <a:t>OWF</a:t>
                </a:r>
                <a:r>
                  <a:rPr lang="en-GB" sz="2400" dirty="0">
                    <a:cs typeface="Corbel"/>
                  </a:rPr>
                  <a:t> based on the hardness of integer factorization: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dirty="0">
                  <a:cs typeface="Corbel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: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𝜆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×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𝜆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→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rbel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𝜆</m:t>
                        </m:r>
                      </m:sup>
                    </m:sSup>
                  </m:oMath>
                </a14:m>
                <a:r>
                  <a:rPr lang="en-GB" sz="2400" dirty="0">
                    <a:cs typeface="Corbel"/>
                  </a:rPr>
                  <a:t>, defined as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𝑓</m:t>
                    </m:r>
                    <m:d>
                      <m:dPr>
                        <m:ctrlPr>
                          <a:rPr lang="en-GB" sz="2400" i="1" dirty="0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𝑝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,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𝑞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  <a:cs typeface="Corbel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Corbel"/>
                      </a:rPr>
                      <m:t>𝑝𝑞</m:t>
                    </m:r>
                  </m:oMath>
                </a14:m>
                <a:r>
                  <a:rPr lang="en-GB" sz="2400" dirty="0">
                    <a:cs typeface="Corbel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dirty="0">
                  <a:cs typeface="Corbel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cs typeface="Corbel"/>
                  </a:rPr>
                  <a:t>Computationally efficient to multiply two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𝜆</m:t>
                    </m:r>
                  </m:oMath>
                </a14:m>
                <a:r>
                  <a:rPr lang="en-GB" sz="2400" dirty="0">
                    <a:cs typeface="Corbel"/>
                  </a:rPr>
                  <a:t>-bit numbers.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dirty="0">
                  <a:cs typeface="Corbel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b="1" dirty="0">
                    <a:cs typeface="Corbel"/>
                  </a:rPr>
                  <a:t>Assumption:</a:t>
                </a:r>
                <a:r>
                  <a:rPr lang="en-GB" sz="2400" dirty="0">
                    <a:cs typeface="Corbel"/>
                  </a:rPr>
                  <a:t> No PPT algorithm can factorize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dirty="0" smtClean="0">
                        <a:latin typeface="Cambria Math" panose="02040503050406030204" pitchFamily="18" charset="0"/>
                        <a:cs typeface="Corbel"/>
                      </a:rPr>
                      <m:t>N</m:t>
                    </m:r>
                    <m:r>
                      <a:rPr lang="en-US" sz="2400" b="0" i="0" dirty="0" smtClean="0">
                        <a:latin typeface="Cambria Math" panose="02040503050406030204" pitchFamily="18" charset="0"/>
                        <a:cs typeface="Corbel"/>
                      </a:rPr>
                      <m:t>=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𝑝𝑞</m:t>
                    </m:r>
                  </m:oMath>
                </a14:m>
                <a:r>
                  <a:rPr lang="en-GB" sz="2400" dirty="0">
                    <a:cs typeface="Corbel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𝑝</m:t>
                    </m:r>
                  </m:oMath>
                </a14:m>
                <a:r>
                  <a:rPr lang="en-GB" sz="2400" dirty="0">
                    <a:cs typeface="Corbel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𝑞</m:t>
                    </m:r>
                  </m:oMath>
                </a14:m>
                <a:r>
                  <a:rPr lang="en-GB" sz="2400" dirty="0">
                    <a:cs typeface="Corbel"/>
                  </a:rPr>
                  <a:t> are uniformly random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𝜆</m:t>
                    </m:r>
                  </m:oMath>
                </a14:m>
                <a:r>
                  <a:rPr lang="en-GB" sz="2400" dirty="0">
                    <a:cs typeface="Corbel"/>
                  </a:rPr>
                  <a:t>-bit primes.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dirty="0">
                  <a:cs typeface="Corbel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cs typeface="Corbel"/>
                  </a:rPr>
                  <a:t>Certain (implicit) assumptions about sampling primes and primality testing.</a:t>
                </a:r>
              </a:p>
            </p:txBody>
          </p:sp>
        </mc:Choice>
        <mc:Fallback xmlns="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1D427281-AC23-C499-C6A8-227BF110A6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504" y="2104103"/>
                <a:ext cx="11528857" cy="4345858"/>
              </a:xfrm>
              <a:prstGeom prst="roundRect">
                <a:avLst/>
              </a:prstGeom>
              <a:blipFill>
                <a:blip r:embed="rId2"/>
                <a:stretch>
                  <a:fillRect b="-6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F13A0789-43A2-8D19-A957-0A7B9299320F}"/>
              </a:ext>
            </a:extLst>
          </p:cNvPr>
          <p:cNvSpPr/>
          <p:nvPr/>
        </p:nvSpPr>
        <p:spPr>
          <a:xfrm>
            <a:off x="407504" y="1690688"/>
            <a:ext cx="3081131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Factorization</a:t>
            </a:r>
          </a:p>
        </p:txBody>
      </p:sp>
    </p:spTree>
    <p:extLst>
      <p:ext uri="{BB962C8B-B14F-4D97-AF65-F5344CB8AC3E}">
        <p14:creationId xmlns:p14="http://schemas.microsoft.com/office/powerpoint/2010/main" val="19487010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57084" y="599768"/>
            <a:ext cx="10825316" cy="725795"/>
          </a:xfrm>
        </p:spPr>
        <p:txBody>
          <a:bodyPr>
            <a:noAutofit/>
          </a:bodyPr>
          <a:lstStyle/>
          <a:p>
            <a:r>
              <a:rPr lang="en-US" sz="4000" dirty="0"/>
              <a:t>OWF: Complexity-theoretic perspective [Imp95]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45127" y="2147452"/>
                <a:ext cx="10363199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b="1" dirty="0"/>
                  <a:t>Algorithmica:</a:t>
                </a:r>
                <a:r>
                  <a:rPr lang="en-US" sz="2400" i="1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 dirty="0" smtClean="0">
                        <a:latin typeface="Cambria Math" panose="02040503050406030204" pitchFamily="18" charset="0"/>
                      </a:rPr>
                      <m:t>P</m:t>
                    </m:r>
                    <m:r>
                      <a:rPr lang="en-US" sz="240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i="0" dirty="0" smtClean="0">
                        <a:latin typeface="Cambria Math" panose="02040503050406030204" pitchFamily="18" charset="0"/>
                      </a:rPr>
                      <m:t>NP</m:t>
                    </m:r>
                  </m:oMath>
                </a14:m>
                <a:r>
                  <a:rPr lang="en-US" sz="2400" dirty="0"/>
                  <a:t> (or something “morally equivalent ” such 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 dirty="0">
                        <a:latin typeface="Cambria Math" panose="02040503050406030204" pitchFamily="18" charset="0"/>
                      </a:rPr>
                      <m:t>NP</m:t>
                    </m:r>
                    <m:r>
                      <a:rPr lang="en-US" sz="2400" b="0" i="0" dirty="0" smtClean="0">
                        <a:latin typeface="Cambria Math" panose="02040503050406030204" pitchFamily="18" charset="0"/>
                      </a:rPr>
                      <m:t>⊆</m:t>
                    </m:r>
                    <m:r>
                      <m:rPr>
                        <m:sty m:val="p"/>
                      </m:rPr>
                      <a:rPr lang="en-US" sz="2400" b="0" i="0" dirty="0" smtClean="0">
                        <a:latin typeface="Cambria Math" panose="02040503050406030204" pitchFamily="18" charset="0"/>
                      </a:rPr>
                      <m:t>BPP</m:t>
                    </m:r>
                  </m:oMath>
                </a14:m>
                <a:r>
                  <a:rPr lang="en-US" sz="2400" dirty="0"/>
                  <a:t>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b="1" dirty="0"/>
                  <a:t>Heuristica:</a:t>
                </a:r>
                <a:r>
                  <a:rPr lang="en-US" sz="2400" i="1" dirty="0"/>
                  <a:t> </a:t>
                </a:r>
                <a:r>
                  <a:rPr lang="en-US" sz="2400" dirty="0"/>
                  <a:t>NP problems are hard in the worst case but easy on average.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i="1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b="1" dirty="0"/>
                  <a:t>Pessiland:</a:t>
                </a:r>
                <a:r>
                  <a:rPr lang="en-US" sz="2400" i="1" dirty="0"/>
                  <a:t> </a:t>
                </a:r>
                <a:r>
                  <a:rPr lang="en-US" sz="2400" dirty="0"/>
                  <a:t>NP problems are hard on average but no one-way functions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i="1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b="1" dirty="0"/>
                  <a:t>Minicrypt:</a:t>
                </a:r>
                <a:r>
                  <a:rPr lang="en-US" sz="2400" i="1" dirty="0"/>
                  <a:t> </a:t>
                </a:r>
                <a:r>
                  <a:rPr lang="en-US" sz="2400" dirty="0"/>
                  <a:t>One-way functions exist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i="1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b="1" dirty="0" err="1"/>
                  <a:t>Cryptomania</a:t>
                </a:r>
                <a:r>
                  <a:rPr lang="en-US" sz="2400" b="1" dirty="0"/>
                  <a:t>:</a:t>
                </a:r>
                <a:r>
                  <a:rPr lang="en-US" sz="2400" i="1" dirty="0"/>
                  <a:t> </a:t>
                </a:r>
                <a:r>
                  <a:rPr lang="en-US" sz="2400" dirty="0"/>
                  <a:t>Public-key cryptography exists</a:t>
                </a:r>
                <a:endParaRPr lang="en-US" sz="2400" i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127" y="2147452"/>
                <a:ext cx="10363199" cy="3416320"/>
              </a:xfrm>
              <a:prstGeom prst="rect">
                <a:avLst/>
              </a:prstGeom>
              <a:blipFill>
                <a:blip r:embed="rId2"/>
                <a:stretch>
                  <a:fillRect l="-824" t="-1426"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45302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6CD3B-BD62-9D6B-B2FB-D34026C07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One-way permutation (OWP)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FADE38-2976-E0D0-2667-E2E08FC5063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An OWP is a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s.t.</a:t>
                </a:r>
                <a:endParaRPr lang="en-US" dirty="0"/>
              </a:p>
              <a:p>
                <a:endParaRPr lang="en-US" dirty="0"/>
              </a:p>
              <a:p>
                <a:pPr lvl="1"/>
                <a:r>
                  <a:rPr lang="en-US" dirty="0"/>
                  <a:t>The function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 is a bijection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.</a:t>
                </a:r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The function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 is an OWF.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Examples: from number-theoretic assumptions (discrete log, RSA)</a:t>
                </a:r>
              </a:p>
              <a:p>
                <a:pPr lvl="1"/>
                <a:r>
                  <a:rPr lang="en-US" dirty="0"/>
                  <a:t>To be covered in future lectures.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FADE38-2976-E0D0-2667-E2E08FC5063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38354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7F9DA-D33C-FDC3-4708-F573E367B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 Indistinguishability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AF85E2-A847-FEA8-4944-7DD2CE3D1C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7652" y="1825625"/>
                <a:ext cx="11887200" cy="4667250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400" dirty="0"/>
                  <a:t> be two distribution ensembles over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ℓ(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sz="2400" dirty="0"/>
                  <a:t>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ℓ(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)=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poly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We say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400" dirty="0"/>
                  <a:t> are computationally indistinguishable if for any PPT distinguisher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400" dirty="0"/>
                  <a:t> we have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</m:sup>
                                    </m:s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e>
                            </m:d>
                          </m:e>
                        </m:func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unc>
                          <m:func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</m:sup>
                                    </m:s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𝑌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e>
                            </m:d>
                          </m:e>
                        </m:func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negl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This is sometimes summarized using the shorthand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≈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400" dirty="0"/>
                  <a:t> (or simply,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400" dirty="0"/>
                  <a:t>).</a:t>
                </a:r>
              </a:p>
              <a:p>
                <a:endParaRPr lang="en-US" sz="2400" dirty="0"/>
              </a:p>
              <a:p>
                <a:r>
                  <a:rPr lang="en-US" sz="2400" b="1" dirty="0"/>
                  <a:t>Reduction:</a:t>
                </a:r>
                <a:r>
                  <a:rPr lang="en-US" sz="2400" dirty="0"/>
                  <a:t> 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𝜆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𝜆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s.t.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≈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400" dirty="0"/>
                  <a:t>, then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for any PPT function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lvl="1"/>
                <a:endParaRPr lang="en-US" dirty="0"/>
              </a:p>
              <a:p>
                <a:r>
                  <a:rPr lang="en-US" sz="2400" b="1" dirty="0"/>
                  <a:t>Hybrid argument: </a:t>
                </a: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𝜆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𝜆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s.t.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≈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𝑌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≈</m:t>
                        </m:r>
                      </m:e>
                      <m:sub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sz="2400" dirty="0"/>
                  <a:t>, then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 panose="02040503050406030204" pitchFamily="18" charset="0"/>
                      </a:rPr>
                      <m:t>𝑋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≈</m:t>
                        </m:r>
                      </m:e>
                      <m:sub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AF85E2-A847-FEA8-4944-7DD2CE3D1C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7652" y="1825625"/>
                <a:ext cx="11887200" cy="4667250"/>
              </a:xfrm>
              <a:blipFill>
                <a:blip r:embed="rId2"/>
                <a:stretch>
                  <a:fillRect l="-718" t="-1436" r="-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06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63350-49DF-70D2-C108-55400E322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55301-A986-7589-D219-2F6CC3E87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Some practical perspectives on cryptography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Secure communication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Computational cryptography – one-way functions</a:t>
            </a:r>
          </a:p>
          <a:p>
            <a:endParaRPr lang="en-US" dirty="0"/>
          </a:p>
          <a:p>
            <a:r>
              <a:rPr lang="en-US" dirty="0"/>
              <a:t>Pseudorandom generators (PRGs) and stream ciphers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028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BB3090-A8BD-4B3D-8FEC-EB255CAE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27" y="1709738"/>
            <a:ext cx="10913164" cy="2852737"/>
          </a:xfrm>
        </p:spPr>
        <p:txBody>
          <a:bodyPr/>
          <a:lstStyle/>
          <a:p>
            <a:r>
              <a:rPr lang="en-US" dirty="0"/>
              <a:t>Pseudorandom Generators (PRGs)</a:t>
            </a:r>
          </a:p>
        </p:txBody>
      </p:sp>
    </p:spTree>
    <p:extLst>
      <p:ext uri="{BB962C8B-B14F-4D97-AF65-F5344CB8AC3E}">
        <p14:creationId xmlns:p14="http://schemas.microsoft.com/office/powerpoint/2010/main" val="29209248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85C7E1F6-E55C-DD43-F0C5-F301EB50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979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Efficient one-time pad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A6C6830-21C4-3F9E-77D3-C38467FC82B8}"/>
                  </a:ext>
                </a:extLst>
              </p:cNvPr>
              <p:cNvSpPr txBox="1"/>
              <p:nvPr/>
            </p:nvSpPr>
            <p:spPr>
              <a:xfrm>
                <a:off x="596348" y="1500811"/>
                <a:ext cx="11042374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cs typeface="Corbel"/>
                  </a:rPr>
                  <a:t>We will attempt to efficiently replicate the properties of the one-time pad:</a:t>
                </a:r>
              </a:p>
              <a:p>
                <a:endParaRPr lang="en-GB" sz="2400" dirty="0">
                  <a:cs typeface="Corbel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b="1" dirty="0">
                    <a:cs typeface="Corbel"/>
                  </a:rPr>
                  <a:t>One-time pad:</a:t>
                </a:r>
                <a:r>
                  <a:rPr lang="en-GB" sz="2400" dirty="0">
                    <a:cs typeface="Corbel"/>
                  </a:rPr>
                  <a:t> Key             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𝐾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 = </m:t>
                    </m:r>
                    <m:r>
                      <a:rPr lang="en-GB" sz="2400" i="1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𝐾</m:t>
                    </m:r>
                    <m:r>
                      <a:rPr lang="en-GB" sz="2400" i="1" baseline="-25000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0 </m:t>
                    </m:r>
                    <m:r>
                      <a:rPr lang="en-GB" sz="2400" i="1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, </m:t>
                    </m:r>
                    <m:r>
                      <a:rPr lang="en-GB" sz="2400" i="1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𝐾</m:t>
                    </m:r>
                    <m:r>
                      <a:rPr lang="en-GB" sz="2400" i="1" baseline="-25000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1 </m:t>
                    </m:r>
                    <m:r>
                      <a:rPr lang="en-GB" sz="2400" i="1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, </m:t>
                    </m:r>
                    <m:r>
                      <a:rPr lang="en-GB" sz="2400" i="1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𝐾</m:t>
                    </m:r>
                    <m:r>
                      <a:rPr lang="en-GB" sz="2400" i="1" baseline="-25000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2 </m:t>
                    </m:r>
                    <m:r>
                      <a:rPr lang="en-GB" sz="2400" i="1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,…</m:t>
                    </m:r>
                  </m:oMath>
                </a14:m>
                <a:r>
                  <a:rPr lang="en-GB" sz="2400" dirty="0">
                    <a:solidFill>
                      <a:srgbClr val="C0504D"/>
                    </a:solidFill>
                    <a:cs typeface="Corbel"/>
                  </a:rPr>
                  <a:t> :</a:t>
                </a:r>
                <a:r>
                  <a:rPr lang="en-GB" sz="2400" i="1" dirty="0">
                    <a:solidFill>
                      <a:srgbClr val="C0504D"/>
                    </a:solidFill>
                    <a:cs typeface="Corbel"/>
                  </a:rPr>
                  <a:t> </a:t>
                </a:r>
                <a:r>
                  <a:rPr lang="en-GB" sz="2400" dirty="0">
                    <a:solidFill>
                      <a:srgbClr val="C0504D"/>
                    </a:solidFill>
                    <a:cs typeface="Corbel"/>
                  </a:rPr>
                  <a:t>a sequence of </a:t>
                </a:r>
                <a:r>
                  <a:rPr lang="en-GB" sz="2400" b="1" dirty="0">
                    <a:solidFill>
                      <a:srgbClr val="C0504D"/>
                    </a:solidFill>
                    <a:cs typeface="Corbel"/>
                  </a:rPr>
                  <a:t>random</a:t>
                </a:r>
                <a:r>
                  <a:rPr lang="en-GB" sz="2400" dirty="0">
                    <a:solidFill>
                      <a:srgbClr val="C0504D"/>
                    </a:solidFill>
                    <a:cs typeface="Corbel"/>
                  </a:rPr>
                  <a:t> bits</a:t>
                </a:r>
              </a:p>
              <a:p>
                <a:endParaRPr lang="en-GB" sz="2400" dirty="0">
                  <a:cs typeface="Corbel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b="1" dirty="0">
                    <a:cs typeface="Corbel"/>
                  </a:rPr>
                  <a:t>Our goal:</a:t>
                </a:r>
                <a:r>
                  <a:rPr lang="en-GB" sz="2400" dirty="0">
                    <a:cs typeface="Corbel"/>
                  </a:rPr>
                  <a:t>           Keystream 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𝐾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 = </m:t>
                    </m:r>
                    <m:r>
                      <a:rPr lang="en-GB" sz="2400" i="1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𝐾</m:t>
                    </m:r>
                    <m:r>
                      <a:rPr lang="en-GB" sz="2400" i="1" baseline="-25000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0 </m:t>
                    </m:r>
                    <m:r>
                      <a:rPr lang="en-GB" sz="2400" i="1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, </m:t>
                    </m:r>
                    <m:r>
                      <a:rPr lang="en-GB" sz="2400" i="1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𝐾</m:t>
                    </m:r>
                    <m:r>
                      <a:rPr lang="en-GB" sz="2400" i="1" baseline="-25000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1 </m:t>
                    </m:r>
                    <m:r>
                      <a:rPr lang="en-GB" sz="2400" i="1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, </m:t>
                    </m:r>
                    <m:r>
                      <a:rPr lang="en-GB" sz="2400" i="1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𝐾</m:t>
                    </m:r>
                    <m:r>
                      <a:rPr lang="en-GB" sz="2400" i="1" baseline="-25000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2 </m:t>
                    </m:r>
                    <m:r>
                      <a:rPr lang="en-GB" sz="2400" i="1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,…</m:t>
                    </m:r>
                  </m:oMath>
                </a14:m>
                <a:r>
                  <a:rPr lang="en-GB" sz="2400" dirty="0">
                    <a:solidFill>
                      <a:srgbClr val="C0504D"/>
                    </a:solidFill>
                    <a:cs typeface="Corbel"/>
                  </a:rPr>
                  <a:t> : a sequence of </a:t>
                </a:r>
                <a:r>
                  <a:rPr lang="en-GB" sz="2400" b="1" dirty="0">
                    <a:solidFill>
                      <a:srgbClr val="C0504D"/>
                    </a:solidFill>
                    <a:cs typeface="Corbel"/>
                  </a:rPr>
                  <a:t>pseudorandom</a:t>
                </a:r>
                <a:r>
                  <a:rPr lang="en-GB" sz="2400" dirty="0">
                    <a:solidFill>
                      <a:srgbClr val="C0504D"/>
                    </a:solidFill>
                    <a:cs typeface="Corbel"/>
                  </a:rPr>
                  <a:t> bits</a:t>
                </a:r>
              </a:p>
              <a:p>
                <a:endParaRPr lang="en-GB" sz="2400" dirty="0">
                  <a:cs typeface="Corbel"/>
                </a:endParaRPr>
              </a:p>
              <a:p>
                <a:endParaRPr lang="en-GB" sz="2400" b="1" dirty="0">
                  <a:cs typeface="Corbel"/>
                </a:endParaRPr>
              </a:p>
              <a:p>
                <a:r>
                  <a:rPr lang="en-GB" sz="2400" b="1" dirty="0">
                    <a:cs typeface="Corbel"/>
                  </a:rPr>
                  <a:t>Pseudorandom bits</a:t>
                </a:r>
                <a:r>
                  <a:rPr lang="en-GB" sz="2400" dirty="0">
                    <a:cs typeface="Corbel"/>
                  </a:rPr>
                  <a:t>: </a:t>
                </a:r>
              </a:p>
              <a:p>
                <a:endParaRPr lang="en-GB" sz="2400" dirty="0">
                  <a:cs typeface="Corbel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cs typeface="Corbel"/>
                  </a:rPr>
                  <a:t>Indistinguishable from random bits to a </a:t>
                </a:r>
                <a:r>
                  <a:rPr lang="en-GB" sz="2400" b="1" dirty="0">
                    <a:cs typeface="Corbel"/>
                  </a:rPr>
                  <a:t>computationally bounded adversary</a:t>
                </a:r>
                <a:r>
                  <a:rPr lang="en-GB" sz="2400" dirty="0">
                    <a:cs typeface="Corbel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dirty="0">
                  <a:cs typeface="Corbel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cs typeface="Corbel"/>
                  </a:rPr>
                  <a:t>Generated cryptographically using a </a:t>
                </a:r>
                <a:r>
                  <a:rPr lang="en-GB" sz="2400" b="1" dirty="0">
                    <a:cs typeface="Corbel"/>
                  </a:rPr>
                  <a:t>Pseudorandom Generator (PRG)</a:t>
                </a:r>
                <a:r>
                  <a:rPr lang="en-GB" sz="2400" dirty="0">
                    <a:cs typeface="Corbel"/>
                  </a:rPr>
                  <a:t>.</a:t>
                </a:r>
                <a:endParaRPr lang="en-US" sz="24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A6C6830-21C4-3F9E-77D3-C38467FC82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348" y="1500811"/>
                <a:ext cx="11042374" cy="4524315"/>
              </a:xfrm>
              <a:prstGeom prst="rect">
                <a:avLst/>
              </a:prstGeom>
              <a:blipFill>
                <a:blip r:embed="rId2"/>
                <a:stretch>
                  <a:fillRect l="-883" t="-1078" b="-2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5662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31C69-4814-134E-4D23-736408CA2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Pseudorandom Generator (PRG)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496AEFB-4997-C252-A37E-24F471EF4D5F}"/>
              </a:ext>
            </a:extLst>
          </p:cNvPr>
          <p:cNvSpPr/>
          <p:nvPr/>
        </p:nvSpPr>
        <p:spPr>
          <a:xfrm>
            <a:off x="662598" y="1889470"/>
            <a:ext cx="11062263" cy="25831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GB" sz="2400" b="1" dirty="0">
              <a:cs typeface="Corbe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cs typeface="Corbel"/>
              </a:rPr>
              <a:t>A </a:t>
            </a:r>
            <a:r>
              <a:rPr lang="en-GB" sz="2400" dirty="0">
                <a:solidFill>
                  <a:srgbClr val="FF0000"/>
                </a:solidFill>
                <a:cs typeface="Corbel"/>
              </a:rPr>
              <a:t>PRG</a:t>
            </a:r>
            <a:r>
              <a:rPr lang="en-GB" sz="2400" dirty="0">
                <a:cs typeface="Corbel"/>
              </a:rPr>
              <a:t> is an efficient, deterministic algorithm which takes as input a short “seed” and outputs a </a:t>
            </a:r>
            <a:r>
              <a:rPr lang="en-GB" sz="2400" dirty="0">
                <a:solidFill>
                  <a:srgbClr val="FF0000"/>
                </a:solidFill>
                <a:cs typeface="Corbel"/>
              </a:rPr>
              <a:t>pseudorandom string</a:t>
            </a:r>
            <a:r>
              <a:rPr lang="en-GB" sz="2400" dirty="0">
                <a:cs typeface="Corbel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cs typeface="Corbe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cs typeface="Corbel"/>
              </a:rPr>
              <a:t>The output is usually longer than the input, and the added length is called the “stretch” of the generator.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673D1C-0EC2-7DF2-3725-DB9A021E8F75}"/>
              </a:ext>
            </a:extLst>
          </p:cNvPr>
          <p:cNvSpPr/>
          <p:nvPr/>
        </p:nvSpPr>
        <p:spPr>
          <a:xfrm>
            <a:off x="407504" y="1690688"/>
            <a:ext cx="3081131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Definition (informal)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54648F1C-2F2B-08AB-5C0E-1043F4DE6991}"/>
                  </a:ext>
                </a:extLst>
              </p:cNvPr>
              <p:cNvSpPr/>
              <p:nvPr/>
            </p:nvSpPr>
            <p:spPr>
              <a:xfrm>
                <a:off x="662598" y="4811575"/>
                <a:ext cx="11062263" cy="1748251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dirty="0">
                  <a:cs typeface="Corbel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cs typeface="Corbel"/>
                  </a:rPr>
                  <a:t>A PRG is a function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𝐺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: </m:t>
                    </m:r>
                    <m:d>
                      <m:dPr>
                        <m:begChr m:val="{"/>
                        <m:endChr m:val="}"/>
                        <m:ctrlPr>
                          <a:rPr lang="en-GB" sz="2400" i="1" dirty="0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GB" sz="2400" i="1" dirty="0" smtClean="0">
                            <a:latin typeface="Cambria Math" panose="02040503050406030204" pitchFamily="18" charset="0"/>
                            <a:cs typeface="Corbel"/>
                          </a:rPr>
                          <m:t>0,1</m:t>
                        </m:r>
                      </m:e>
                    </m:d>
                    <m:r>
                      <a:rPr lang="en-US" sz="2400" b="0" i="1" baseline="30000" dirty="0" smtClean="0">
                        <a:latin typeface="Cambria Math" panose="02040503050406030204" pitchFamily="18" charset="0"/>
                        <a:cs typeface="Corbel"/>
                      </a:rPr>
                      <m:t>ℓ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 → {0,1}</m:t>
                    </m:r>
                    <m:r>
                      <a:rPr lang="en-GB" sz="2400" i="1" baseline="30000" dirty="0" smtClean="0">
                        <a:latin typeface="Cambria Math" panose="02040503050406030204" pitchFamily="18" charset="0"/>
                        <a:cs typeface="Corbel"/>
                      </a:rPr>
                      <m:t>𝐿</m:t>
                    </m:r>
                  </m:oMath>
                </a14:m>
                <a:endParaRPr lang="en-GB" sz="2400" i="1" baseline="30000" dirty="0">
                  <a:cs typeface="Calibri" panose="020F050202020403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i="1" dirty="0">
                  <a:latin typeface="Cambria Math" panose="02040503050406030204" pitchFamily="18" charset="0"/>
                  <a:cs typeface="Corbel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 dirty="0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GB" sz="2400" i="1" dirty="0" smtClean="0">
                            <a:latin typeface="Cambria Math" panose="02040503050406030204" pitchFamily="18" charset="0"/>
                            <a:cs typeface="Corbel"/>
                          </a:rPr>
                          <m:t>0,1</m:t>
                        </m:r>
                      </m:e>
                    </m:d>
                    <m:r>
                      <a:rPr lang="en-US" sz="2400" b="0" i="1" baseline="30000" dirty="0" smtClean="0">
                        <a:latin typeface="Cambria Math" panose="02040503050406030204" pitchFamily="18" charset="0"/>
                        <a:cs typeface="Corbel"/>
                      </a:rPr>
                      <m:t>ℓ</m:t>
                    </m:r>
                  </m:oMath>
                </a14:m>
                <a:r>
                  <a:rPr lang="en-GB" sz="2400" dirty="0">
                    <a:cs typeface="Corbel"/>
                  </a:rPr>
                  <a:t>  is called the </a:t>
                </a:r>
                <a:r>
                  <a:rPr lang="en-GB" sz="2400" b="1" dirty="0">
                    <a:cs typeface="Corbel"/>
                  </a:rPr>
                  <a:t>seed space</a:t>
                </a:r>
                <a:r>
                  <a:rPr lang="en-GB" sz="2400" dirty="0">
                    <a:cs typeface="Corbel"/>
                  </a:rPr>
                  <a:t>;</a:t>
                </a:r>
                <a:r>
                  <a:rPr lang="en-GB" sz="2400" b="1" dirty="0">
                    <a:cs typeface="Corbe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0" dirty="0" smtClean="0">
                        <a:latin typeface="Cambria Math" panose="02040503050406030204" pitchFamily="18" charset="0"/>
                        <a:cs typeface="Corbel"/>
                      </a:rPr>
                      <m:t>(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𝐿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−ℓ)</m:t>
                    </m:r>
                  </m:oMath>
                </a14:m>
                <a:r>
                  <a:rPr lang="en-GB" sz="2400" i="1" dirty="0">
                    <a:cs typeface="Corbel"/>
                  </a:rPr>
                  <a:t> </a:t>
                </a:r>
                <a:r>
                  <a:rPr lang="en-GB" sz="2400" dirty="0">
                    <a:cs typeface="Corbel"/>
                  </a:rPr>
                  <a:t>is called the </a:t>
                </a:r>
                <a:r>
                  <a:rPr lang="en-GB" sz="2400" b="1" dirty="0">
                    <a:cs typeface="Corbel"/>
                  </a:rPr>
                  <a:t>stretch</a:t>
                </a:r>
                <a:r>
                  <a:rPr lang="en-GB" sz="2400" i="1" dirty="0">
                    <a:cs typeface="Corbel"/>
                  </a:rPr>
                  <a:t>.</a:t>
                </a:r>
              </a:p>
            </p:txBody>
          </p:sp>
        </mc:Choice>
        <mc:Fallback xmlns=""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54648F1C-2F2B-08AB-5C0E-1043F4DE69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598" y="4811575"/>
                <a:ext cx="11062263" cy="1748251"/>
              </a:xfrm>
              <a:prstGeom prst="roundRect">
                <a:avLst/>
              </a:prstGeom>
              <a:blipFill>
                <a:blip r:embed="rId2"/>
                <a:stretch>
                  <a:fillRect b="-20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99D6F31A-171C-1EDF-4B8E-308E7CF4EAC5}"/>
              </a:ext>
            </a:extLst>
          </p:cNvPr>
          <p:cNvSpPr/>
          <p:nvPr/>
        </p:nvSpPr>
        <p:spPr>
          <a:xfrm>
            <a:off x="407504" y="4612793"/>
            <a:ext cx="3081131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Formal syntax</a:t>
            </a:r>
          </a:p>
        </p:txBody>
      </p:sp>
    </p:spTree>
    <p:extLst>
      <p:ext uri="{BB962C8B-B14F-4D97-AF65-F5344CB8AC3E}">
        <p14:creationId xmlns:p14="http://schemas.microsoft.com/office/powerpoint/2010/main" val="265118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5F930-9060-6324-358C-619BC5B3B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PRG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1C85AD7-1FE1-F82B-7B7E-4901765B4F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8095" y="3461270"/>
            <a:ext cx="1981200" cy="143851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6">
                <a:extLst>
                  <a:ext uri="{FF2B5EF4-FFF2-40B4-BE49-F238E27FC236}">
                    <a16:creationId xmlns:a16="http://schemas.microsoft.com/office/drawing/2014/main" id="{DFD0FB36-DC32-8353-8AAC-C44111FC65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64880" y="3071783"/>
                <a:ext cx="1790683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2000" b="0" dirty="0">
                    <a:cs typeface="Corbel"/>
                  </a:rPr>
                  <a:t>Distinguisher 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latin typeface="Cambria Math" panose="02040503050406030204" pitchFamily="18" charset="0"/>
                        <a:cs typeface="Corbel"/>
                      </a:rPr>
                      <m:t>𝐷</m:t>
                    </m:r>
                  </m:oMath>
                </a14:m>
                <a:endParaRPr lang="en-GB" sz="2000" b="0" i="1" dirty="0">
                  <a:cs typeface="Corbel"/>
                </a:endParaRPr>
              </a:p>
            </p:txBody>
          </p:sp>
        </mc:Choice>
        <mc:Fallback xmlns="">
          <p:sp>
            <p:nvSpPr>
              <p:cNvPr id="5" name="Text Box 6">
                <a:extLst>
                  <a:ext uri="{FF2B5EF4-FFF2-40B4-BE49-F238E27FC236}">
                    <a16:creationId xmlns:a16="http://schemas.microsoft.com/office/drawing/2014/main" id="{DFD0FB36-DC32-8353-8AAC-C44111FC65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64880" y="3071783"/>
                <a:ext cx="1790683" cy="400110"/>
              </a:xfrm>
              <a:prstGeom prst="rect">
                <a:avLst/>
              </a:prstGeom>
              <a:blipFill>
                <a:blip r:embed="rId2"/>
                <a:stretch>
                  <a:fillRect l="-3754" t="-9091" b="-2575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ine 11">
            <a:extLst>
              <a:ext uri="{FF2B5EF4-FFF2-40B4-BE49-F238E27FC236}">
                <a16:creationId xmlns:a16="http://schemas.microsoft.com/office/drawing/2014/main" id="{86C304BD-5139-A6C9-211F-D86EDDD45E6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66993" y="4123004"/>
            <a:ext cx="282170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Corbel"/>
            </a:endParaRP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CA39C32E-0E19-4150-09BF-E5C2934ED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4793" y="3743793"/>
            <a:ext cx="26642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2000" b="0" i="1" dirty="0">
                <a:cs typeface="Corbel"/>
              </a:rPr>
              <a:t>r</a:t>
            </a:r>
          </a:p>
        </p:txBody>
      </p:sp>
      <p:grpSp>
        <p:nvGrpSpPr>
          <p:cNvPr id="8" name="Group 19">
            <a:extLst>
              <a:ext uri="{FF2B5EF4-FFF2-40B4-BE49-F238E27FC236}">
                <a16:creationId xmlns:a16="http://schemas.microsoft.com/office/drawing/2014/main" id="{9D555DA9-2BB8-5B56-EF39-68F37AAB0105}"/>
              </a:ext>
            </a:extLst>
          </p:cNvPr>
          <p:cNvGrpSpPr>
            <a:grpSpLocks/>
          </p:cNvGrpSpPr>
          <p:nvPr/>
        </p:nvGrpSpPr>
        <p:grpSpPr bwMode="auto">
          <a:xfrm>
            <a:off x="3478699" y="4899784"/>
            <a:ext cx="1130302" cy="1134561"/>
            <a:chOff x="1152" y="2909"/>
            <a:chExt cx="712" cy="1138"/>
          </a:xfrm>
        </p:grpSpPr>
        <p:sp>
          <p:nvSpPr>
            <p:cNvPr id="9" name="Line 15">
              <a:extLst>
                <a:ext uri="{FF2B5EF4-FFF2-40B4-BE49-F238E27FC236}">
                  <a16:creationId xmlns:a16="http://schemas.microsoft.com/office/drawing/2014/main" id="{998E6747-B80A-FCB0-6B82-3907ED9AA0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2909"/>
              <a:ext cx="0" cy="9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cs typeface="Corbel"/>
              </a:endParaRPr>
            </a:p>
          </p:txBody>
        </p:sp>
        <p:sp>
          <p:nvSpPr>
            <p:cNvPr id="10" name="Line 16">
              <a:extLst>
                <a:ext uri="{FF2B5EF4-FFF2-40B4-BE49-F238E27FC236}">
                  <a16:creationId xmlns:a16="http://schemas.microsoft.com/office/drawing/2014/main" id="{2A89B576-C2DF-3029-BBEB-F29768DCE5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3840"/>
              <a:ext cx="4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cs typeface="Corbe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 Box 17">
                  <a:extLst>
                    <a:ext uri="{FF2B5EF4-FFF2-40B4-BE49-F238E27FC236}">
                      <a16:creationId xmlns:a16="http://schemas.microsoft.com/office/drawing/2014/main" id="{6E14C448-2D49-C79E-5664-4C78C99818C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83" y="3646"/>
                  <a:ext cx="281" cy="40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𝑏</m:t>
                        </m:r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′</m:t>
                        </m:r>
                      </m:oMath>
                    </m:oMathPara>
                  </a14:m>
                  <a:endParaRPr lang="en-GB" sz="2000" b="0" i="1" dirty="0"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11" name="Text Box 17">
                  <a:extLst>
                    <a:ext uri="{FF2B5EF4-FFF2-40B4-BE49-F238E27FC236}">
                      <a16:creationId xmlns:a16="http://schemas.microsoft.com/office/drawing/2014/main" id="{6E14C448-2D49-C79E-5664-4C78C99818C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83" y="3646"/>
                  <a:ext cx="281" cy="401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Box 18">
                <a:extLst>
                  <a:ext uri="{FF2B5EF4-FFF2-40B4-BE49-F238E27FC236}">
                    <a16:creationId xmlns:a16="http://schemas.microsoft.com/office/drawing/2014/main" id="{8E277E73-1188-C4C1-5E41-F4080564456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69164" y="5992677"/>
                <a:ext cx="4624097" cy="77713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  <a:alpha val="72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GB" sz="2000" dirty="0">
                              <a:latin typeface="Cambria Math" panose="02040503050406030204" pitchFamily="18" charset="0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  <m:t>𝐺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000" dirty="0">
                              <a:latin typeface="Cambria Math" panose="02040503050406030204" pitchFamily="18" charset="0"/>
                              <a:cs typeface="Corbel"/>
                            </a:rPr>
                            <m:t>PRG</m:t>
                          </m:r>
                        </m:sup>
                      </m:sSubSup>
                      <m:d>
                        <m:dPr>
                          <m:ctrlPr>
                            <a:rPr lang="en-GB" sz="2000" b="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r>
                            <a:rPr lang="en-GB" sz="2000" b="0" i="1" dirty="0">
                              <a:latin typeface="Cambria Math" panose="02040503050406030204" pitchFamily="18" charset="0"/>
                              <a:cs typeface="Corbel"/>
                            </a:rPr>
                            <m:t>𝐷</m:t>
                          </m:r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 </m:t>
                      </m:r>
                      <m:r>
                        <a:rPr lang="en-GB" sz="2000" b="0" i="1" dirty="0">
                          <a:latin typeface="Cambria Math" panose="02040503050406030204" pitchFamily="18" charset="0"/>
                          <a:cs typeface="Corbel"/>
                        </a:rPr>
                        <m:t>:=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2000" b="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GB" sz="20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000" i="0" dirty="0" err="1">
                                  <a:latin typeface="Cambria Math" panose="02040503050406030204" pitchFamily="18" charset="0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20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lang="en-GB" sz="20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′</m:t>
                                  </m:r>
                                  <m:r>
                                    <a:rPr lang="en-GB" sz="20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=</m:t>
                                  </m:r>
                                  <m:r>
                                    <a:rPr lang="en-GB" sz="20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en-GB" sz="2000" i="1" dirty="0">
                              <a:latin typeface="Cambria Math" panose="02040503050406030204" pitchFamily="18" charset="0"/>
                              <a:cs typeface="Corbel"/>
                            </a:rPr>
                            <m:t>–</m:t>
                          </m:r>
                          <m:f>
                            <m:fPr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Pr>
                            <m:num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.</m:t>
                      </m:r>
                    </m:oMath>
                  </m:oMathPara>
                </a14:m>
                <a:endParaRPr lang="en-GB" sz="2000" b="0" i="1" dirty="0">
                  <a:cs typeface="Corbel"/>
                </a:endParaRPr>
              </a:p>
            </p:txBody>
          </p:sp>
        </mc:Choice>
        <mc:Fallback xmlns="">
          <p:sp>
            <p:nvSpPr>
              <p:cNvPr id="12" name="Text Box 18">
                <a:extLst>
                  <a:ext uri="{FF2B5EF4-FFF2-40B4-BE49-F238E27FC236}">
                    <a16:creationId xmlns:a16="http://schemas.microsoft.com/office/drawing/2014/main" id="{8E277E73-1188-C4C1-5E41-F408056445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69164" y="5992677"/>
                <a:ext cx="4624097" cy="7771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E7EA902B-C5AA-835B-40A7-C45CAFD8AEC6}"/>
              </a:ext>
            </a:extLst>
          </p:cNvPr>
          <p:cNvGrpSpPr/>
          <p:nvPr/>
        </p:nvGrpSpPr>
        <p:grpSpPr>
          <a:xfrm>
            <a:off x="5772393" y="2529745"/>
            <a:ext cx="4149436" cy="1352853"/>
            <a:chOff x="6297985" y="1623183"/>
            <a:chExt cx="4149436" cy="1352853"/>
          </a:xfrm>
        </p:grpSpPr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id="{CEF92D05-F311-31B0-F932-F041A60B27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6221" y="1643925"/>
              <a:ext cx="1981200" cy="1332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Corbe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 Box 8">
                  <a:extLst>
                    <a:ext uri="{FF2B5EF4-FFF2-40B4-BE49-F238E27FC236}">
                      <a16:creationId xmlns:a16="http://schemas.microsoft.com/office/drawing/2014/main" id="{2F23670B-188D-FBE0-F68F-71AF00025D0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638088" y="1623183"/>
                  <a:ext cx="1615645" cy="70788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14:m>
                    <m:oMath xmlns:m="http://schemas.openxmlformats.org/officeDocument/2006/math">
                      <m:r>
                        <a:rPr lang="en-GB" sz="2000" b="0" i="1" u="sng" dirty="0" smtClean="0">
                          <a:latin typeface="Cambria Math" panose="02040503050406030204" pitchFamily="18" charset="0"/>
                          <a:cs typeface="Corbel"/>
                        </a:rPr>
                        <m:t>𝑏</m:t>
                      </m:r>
                      <m:r>
                        <a:rPr lang="en-GB" sz="2000" b="0" i="1" u="sng" dirty="0" smtClean="0">
                          <a:latin typeface="Cambria Math" panose="02040503050406030204" pitchFamily="18" charset="0"/>
                          <a:cs typeface="Corbel"/>
                        </a:rPr>
                        <m:t> =0</m:t>
                      </m:r>
                    </m:oMath>
                  </a14:m>
                  <a:r>
                    <a:rPr lang="en-GB" sz="2000" b="0" dirty="0">
                      <a:cs typeface="Corbel"/>
                    </a:rPr>
                    <a:t>:</a:t>
                  </a:r>
                  <a:r>
                    <a:rPr lang="en-GB" sz="2000" b="0" i="1" dirty="0">
                      <a:cs typeface="Corbel"/>
                    </a:rPr>
                    <a:t> </a:t>
                  </a:r>
                </a:p>
                <a:p>
                  <a:pPr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𝑠</m:t>
                        </m:r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 ←</m:t>
                        </m:r>
                        <m:r>
                          <a:rPr lang="en-US" sz="1200" i="1">
                            <a:latin typeface="Cambria Math" panose="02040503050406030204" pitchFamily="18" charset="0"/>
                            <a:cs typeface="Corbel"/>
                          </a:rPr>
                          <m:t>$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Corbel"/>
                          </a:rPr>
                          <m:t>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 dirty="0">
                                <a:latin typeface="Cambria Math" panose="02040503050406030204" pitchFamily="18" charset="0"/>
                                <a:cs typeface="Corbel"/>
                              </a:rPr>
                              <m:t>{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orbel"/>
                              </a:rPr>
                              <m:t>0,1}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ℓ</m:t>
                            </m:r>
                          </m:sup>
                        </m:sSup>
                      </m:oMath>
                    </m:oMathPara>
                  </a14:m>
                  <a:endParaRPr lang="en-GB" sz="2000" b="0" dirty="0"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15" name="Text Box 8">
                  <a:extLst>
                    <a:ext uri="{FF2B5EF4-FFF2-40B4-BE49-F238E27FC236}">
                      <a16:creationId xmlns:a16="http://schemas.microsoft.com/office/drawing/2014/main" id="{2F23670B-188D-FBE0-F68F-71AF00025D0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38088" y="1623183"/>
                  <a:ext cx="1615645" cy="707886"/>
                </a:xfrm>
                <a:prstGeom prst="rect">
                  <a:avLst/>
                </a:prstGeom>
                <a:blipFill>
                  <a:blip r:embed="rId5"/>
                  <a:stretch>
                    <a:fillRect t="-5172" b="-7759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 Box 12">
                  <a:extLst>
                    <a:ext uri="{FF2B5EF4-FFF2-40B4-BE49-F238E27FC236}">
                      <a16:creationId xmlns:a16="http://schemas.microsoft.com/office/drawing/2014/main" id="{D4A7708E-915F-0734-4954-9AC3F1DF99F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833332" y="2476402"/>
                  <a:ext cx="1269450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𝑟</m:t>
                        </m:r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 =</m:t>
                        </m:r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𝐺</m:t>
                        </m:r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(</m:t>
                        </m:r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𝑠</m:t>
                        </m:r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)</m:t>
                        </m:r>
                      </m:oMath>
                    </m:oMathPara>
                  </a14:m>
                  <a:endParaRPr lang="en-GB" sz="2000" b="0" dirty="0"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16" name="Text Box 12">
                  <a:extLst>
                    <a:ext uri="{FF2B5EF4-FFF2-40B4-BE49-F238E27FC236}">
                      <a16:creationId xmlns:a16="http://schemas.microsoft.com/office/drawing/2014/main" id="{D4A7708E-915F-0734-4954-9AC3F1DF99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833332" y="2476402"/>
                  <a:ext cx="1269450" cy="400110"/>
                </a:xfrm>
                <a:prstGeom prst="rect">
                  <a:avLst/>
                </a:prstGeom>
                <a:blipFill>
                  <a:blip r:embed="rId6"/>
                  <a:stretch>
                    <a:fillRect b="-13636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Text Box 20">
              <a:extLst>
                <a:ext uri="{FF2B5EF4-FFF2-40B4-BE49-F238E27FC236}">
                  <a16:creationId xmlns:a16="http://schemas.microsoft.com/office/drawing/2014/main" id="{25B0C440-C3B1-2674-BC25-57469C7FD6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97985" y="1861435"/>
              <a:ext cx="184666" cy="2975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en-GB" sz="2000" b="0" i="1" baseline="30000" dirty="0">
                <a:cs typeface="Corbel"/>
              </a:endParaRPr>
            </a:p>
          </p:txBody>
        </p:sp>
      </p:grpSp>
      <p:pic>
        <p:nvPicPr>
          <p:cNvPr id="18" name="Picture 5" descr="C:\Documents and Settings\rist\Local Settings\Temporary Internet Files\Content.IE5\RRKU6J6Q\MCj03491210000[1].wmf">
            <a:extLst>
              <a:ext uri="{FF2B5EF4-FFF2-40B4-BE49-F238E27FC236}">
                <a16:creationId xmlns:a16="http://schemas.microsoft.com/office/drawing/2014/main" id="{7252A0F3-A890-9383-792B-7B83479B1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628" y="3620755"/>
            <a:ext cx="1218357" cy="110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Left Brace 18">
            <a:extLst>
              <a:ext uri="{FF2B5EF4-FFF2-40B4-BE49-F238E27FC236}">
                <a16:creationId xmlns:a16="http://schemas.microsoft.com/office/drawing/2014/main" id="{62881C5C-B922-40CE-D496-24CB5D007A56}"/>
              </a:ext>
            </a:extLst>
          </p:cNvPr>
          <p:cNvSpPr/>
          <p:nvPr/>
        </p:nvSpPr>
        <p:spPr>
          <a:xfrm>
            <a:off x="7514994" y="2425374"/>
            <a:ext cx="359997" cy="3402268"/>
          </a:xfrm>
          <a:prstGeom prst="leftBrace">
            <a:avLst>
              <a:gd name="adj1" fmla="val 59134"/>
              <a:gd name="adj2" fmla="val 50000"/>
            </a:avLst>
          </a:prstGeom>
          <a:ln w="12700" cmpd="sng">
            <a:solidFill>
              <a:srgbClr val="0000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0AC77DB-55D4-3DB0-F383-C058A596CB80}"/>
              </a:ext>
            </a:extLst>
          </p:cNvPr>
          <p:cNvCxnSpPr/>
          <p:nvPr/>
        </p:nvCxnSpPr>
        <p:spPr>
          <a:xfrm>
            <a:off x="7953037" y="3362221"/>
            <a:ext cx="1979998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 Box 8">
                <a:extLst>
                  <a:ext uri="{FF2B5EF4-FFF2-40B4-BE49-F238E27FC236}">
                    <a16:creationId xmlns:a16="http://schemas.microsoft.com/office/drawing/2014/main" id="{CAA11482-9256-95F2-7471-64DC119FE1E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02325" y="2119187"/>
                <a:ext cx="1470915" cy="7078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2000" b="0" u="sng" dirty="0">
                    <a:cs typeface="Corbel"/>
                  </a:rPr>
                  <a:t>Setup:</a:t>
                </a: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𝑏</m:t>
                      </m:r>
                      <m:r>
                        <a:rPr lang="en-GB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 ←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cs typeface="Corbel"/>
                        </a:rPr>
                        <m:t>$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 {0,1}</m:t>
                      </m:r>
                    </m:oMath>
                  </m:oMathPara>
                </a14:m>
                <a:endParaRPr lang="en-GB" sz="2000" b="0" u="sng" dirty="0">
                  <a:cs typeface="Corbel"/>
                </a:endParaRPr>
              </a:p>
            </p:txBody>
          </p:sp>
        </mc:Choice>
        <mc:Fallback xmlns="">
          <p:sp>
            <p:nvSpPr>
              <p:cNvPr id="22" name="Text Box 8">
                <a:extLst>
                  <a:ext uri="{FF2B5EF4-FFF2-40B4-BE49-F238E27FC236}">
                    <a16:creationId xmlns:a16="http://schemas.microsoft.com/office/drawing/2014/main" id="{CAA11482-9256-95F2-7471-64DC119FE1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02325" y="2119187"/>
                <a:ext cx="1470915" cy="707886"/>
              </a:xfrm>
              <a:prstGeom prst="rect">
                <a:avLst/>
              </a:prstGeom>
              <a:blipFill>
                <a:blip r:embed="rId8"/>
                <a:stretch>
                  <a:fillRect l="-4564" t="-5172" b="-775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B6DA6AAA-A0CF-6F1D-2914-171DC8BC277A}"/>
              </a:ext>
            </a:extLst>
          </p:cNvPr>
          <p:cNvGrpSpPr/>
          <p:nvPr/>
        </p:nvGrpSpPr>
        <p:grpSpPr>
          <a:xfrm>
            <a:off x="5783599" y="4462163"/>
            <a:ext cx="4149436" cy="1130982"/>
            <a:chOff x="6297985" y="1643925"/>
            <a:chExt cx="4149436" cy="1332111"/>
          </a:xfrm>
        </p:grpSpPr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4A72661A-DD77-9961-AF6F-A649A1C7F7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6221" y="1643925"/>
              <a:ext cx="1981200" cy="1332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Corbe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 Box 8">
                  <a:extLst>
                    <a:ext uri="{FF2B5EF4-FFF2-40B4-BE49-F238E27FC236}">
                      <a16:creationId xmlns:a16="http://schemas.microsoft.com/office/drawing/2014/main" id="{CD6AA80A-8DE7-1FF7-6746-4DF572784D9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622516" y="1734304"/>
                  <a:ext cx="1615645" cy="47126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14:m>
                    <m:oMath xmlns:m="http://schemas.openxmlformats.org/officeDocument/2006/math">
                      <m:r>
                        <a:rPr lang="en-GB" sz="2000" b="0" i="1" u="sng" dirty="0" smtClean="0">
                          <a:latin typeface="Cambria Math" panose="02040503050406030204" pitchFamily="18" charset="0"/>
                          <a:cs typeface="Corbel"/>
                        </a:rPr>
                        <m:t>𝑏</m:t>
                      </m:r>
                      <m:r>
                        <a:rPr lang="en-GB" sz="2000" b="0" i="1" u="sng" dirty="0" smtClean="0">
                          <a:latin typeface="Cambria Math" panose="02040503050406030204" pitchFamily="18" charset="0"/>
                          <a:cs typeface="Corbel"/>
                        </a:rPr>
                        <m:t> =1</m:t>
                      </m:r>
                    </m:oMath>
                  </a14:m>
                  <a:r>
                    <a:rPr lang="en-GB" sz="2000" b="0" dirty="0">
                      <a:cs typeface="Corbel"/>
                    </a:rPr>
                    <a:t>:</a:t>
                  </a:r>
                  <a:r>
                    <a:rPr lang="en-GB" sz="2000" b="0" i="1" dirty="0">
                      <a:cs typeface="Corbel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25" name="Text Box 8">
                  <a:extLst>
                    <a:ext uri="{FF2B5EF4-FFF2-40B4-BE49-F238E27FC236}">
                      <a16:creationId xmlns:a16="http://schemas.microsoft.com/office/drawing/2014/main" id="{CD6AA80A-8DE7-1FF7-6746-4DF572784D9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22516" y="1734304"/>
                  <a:ext cx="1615645" cy="471264"/>
                </a:xfrm>
                <a:prstGeom prst="rect">
                  <a:avLst/>
                </a:prstGeom>
                <a:blipFill>
                  <a:blip r:embed="rId9"/>
                  <a:stretch>
                    <a:fillRect t="-9231" b="-27692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 Box 12">
                  <a:extLst>
                    <a:ext uri="{FF2B5EF4-FFF2-40B4-BE49-F238E27FC236}">
                      <a16:creationId xmlns:a16="http://schemas.microsoft.com/office/drawing/2014/main" id="{9F104382-2F62-3329-A6E6-6DCFD54D75B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758627" y="2356309"/>
                  <a:ext cx="1606594" cy="46288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𝑟</m:t>
                        </m:r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 </m:t>
                        </m:r>
                        <m:r>
                          <a:rPr lang="en-GB" sz="2400" i="1" dirty="0">
                            <a:latin typeface="Cambria Math" panose="02040503050406030204" pitchFamily="18" charset="0"/>
                            <a:cs typeface="Corbel"/>
                          </a:rPr>
                          <m:t> ←</m:t>
                        </m:r>
                        <m:r>
                          <a:rPr lang="en-US" sz="1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orbel"/>
                          </a:rPr>
                          <m:t>$</m:t>
                        </m:r>
                        <m:r>
                          <a:rPr lang="en-US" sz="1200" i="1">
                            <a:latin typeface="Cambria Math" panose="02040503050406030204" pitchFamily="18" charset="0"/>
                            <a:cs typeface="Corbel"/>
                          </a:rPr>
                          <m:t> 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 dirty="0">
                                <a:latin typeface="Cambria Math" panose="02040503050406030204" pitchFamily="18" charset="0"/>
                                <a:cs typeface="Corbel"/>
                              </a:rPr>
                              <m:t>{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orbel"/>
                              </a:rPr>
                              <m:t>0,1}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orbel"/>
                              </a:rPr>
                              <m:t>𝐿</m:t>
                            </m:r>
                          </m:sup>
                        </m:sSup>
                      </m:oMath>
                    </m:oMathPara>
                  </a14:m>
                  <a:endParaRPr lang="en-GB" sz="2400" dirty="0"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26" name="Text Box 12">
                  <a:extLst>
                    <a:ext uri="{FF2B5EF4-FFF2-40B4-BE49-F238E27FC236}">
                      <a16:creationId xmlns:a16="http://schemas.microsoft.com/office/drawing/2014/main" id="{9F104382-2F62-3329-A6E6-6DCFD54D75B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58627" y="2356309"/>
                  <a:ext cx="1606594" cy="462881"/>
                </a:xfrm>
                <a:prstGeom prst="rect">
                  <a:avLst/>
                </a:prstGeom>
                <a:blipFill>
                  <a:blip r:embed="rId10"/>
                  <a:stretch>
                    <a:fillRect b="-13846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Text Box 20">
              <a:extLst>
                <a:ext uri="{FF2B5EF4-FFF2-40B4-BE49-F238E27FC236}">
                  <a16:creationId xmlns:a16="http://schemas.microsoft.com/office/drawing/2014/main" id="{7A419377-CA25-1EDC-E97F-B682DFF6E0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97985" y="1861435"/>
              <a:ext cx="184731" cy="3504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en-GB" sz="2000" b="0" i="1" baseline="30000" dirty="0">
                <a:cs typeface="Corbel"/>
              </a:endParaRPr>
            </a:p>
          </p:txBody>
        </p: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DB45653-5D5D-7B39-D3B4-BEAA2097A43B}"/>
              </a:ext>
            </a:extLst>
          </p:cNvPr>
          <p:cNvCxnSpPr/>
          <p:nvPr/>
        </p:nvCxnSpPr>
        <p:spPr>
          <a:xfrm>
            <a:off x="7950547" y="4985749"/>
            <a:ext cx="1979998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4FA1EE7-549A-050E-CDB5-C868A0D1BD7C}"/>
                  </a:ext>
                </a:extLst>
              </p:cNvPr>
              <p:cNvSpPr txBox="1"/>
              <p:nvPr/>
            </p:nvSpPr>
            <p:spPr>
              <a:xfrm>
                <a:off x="2084307" y="1654416"/>
                <a:ext cx="2557560" cy="369332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GB" dirty="0">
                    <a:cs typeface="Corbel"/>
                  </a:rPr>
                  <a:t>PRG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Corbel"/>
                      </a:rPr>
                      <m:t>𝐺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Corbel"/>
                      </a:rPr>
                      <m:t> : </m:t>
                    </m:r>
                    <m:d>
                      <m:dPr>
                        <m:begChr m:val="{"/>
                        <m:endChr m:val="}"/>
                        <m:ctrlPr>
                          <a:rPr lang="en-GB" i="1" dirty="0"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GB" i="1" dirty="0">
                            <a:latin typeface="Cambria Math" panose="02040503050406030204" pitchFamily="18" charset="0"/>
                            <a:cs typeface="Corbel"/>
                          </a:rPr>
                          <m:t>0,1</m:t>
                        </m:r>
                      </m:e>
                    </m:d>
                    <m:r>
                      <a:rPr lang="en-US" b="0" i="1" baseline="30000" dirty="0" smtClean="0">
                        <a:latin typeface="Cambria Math" panose="02040503050406030204" pitchFamily="18" charset="0"/>
                        <a:cs typeface="Corbel"/>
                      </a:rPr>
                      <m:t>ℓ</m:t>
                    </m:r>
                    <m:r>
                      <a:rPr lang="en-GB" i="1" dirty="0">
                        <a:latin typeface="Cambria Math" panose="02040503050406030204" pitchFamily="18" charset="0"/>
                        <a:cs typeface="Corbel"/>
                      </a:rPr>
                      <m:t> 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orbel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orbel"/>
                      </a:rPr>
                      <m:t>{0,1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}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sup>
                    </m:sSup>
                  </m:oMath>
                </a14:m>
                <a:endParaRPr lang="en-GB" dirty="0">
                  <a:cs typeface="Corbel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4FA1EE7-549A-050E-CDB5-C868A0D1BD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307" y="1654416"/>
                <a:ext cx="2557560" cy="369332"/>
              </a:xfrm>
              <a:prstGeom prst="rect">
                <a:avLst/>
              </a:prstGeom>
              <a:blipFill>
                <a:blip r:embed="rId11"/>
                <a:stretch>
                  <a:fillRect l="-1900" t="-6349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321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5F930-9060-6324-358C-619BC5B3B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PRG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/>
              <p:nvPr/>
            </p:nvSpPr>
            <p:spPr>
              <a:xfrm>
                <a:off x="722233" y="2185297"/>
                <a:ext cx="11062263" cy="2247555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GB" sz="2400" dirty="0">
                    <a:cs typeface="Corbel"/>
                  </a:rPr>
                  <a:t>A PRG </a:t>
                </a:r>
                <a:r>
                  <a:rPr lang="en-GB" sz="2400" i="1" dirty="0">
                    <a:cs typeface="Corbel"/>
                  </a:rPr>
                  <a:t>G </a:t>
                </a:r>
                <a:r>
                  <a:rPr lang="en-GB" sz="2400" dirty="0">
                    <a:cs typeface="Corbel"/>
                  </a:rPr>
                  <a:t>is said to be </a:t>
                </a:r>
                <a:r>
                  <a:rPr lang="en-GB" sz="2400" b="1" dirty="0">
                    <a:cs typeface="Corbel"/>
                  </a:rPr>
                  <a:t>secure</a:t>
                </a:r>
                <a:r>
                  <a:rPr lang="en-GB" sz="2400" dirty="0">
                    <a:cs typeface="Corbel"/>
                  </a:rPr>
                  <a:t> if, for </a:t>
                </a:r>
                <a:r>
                  <a:rPr lang="en-GB" sz="2400" b="1" dirty="0">
                    <a:solidFill>
                      <a:schemeClr val="tx1"/>
                    </a:solidFill>
                    <a:cs typeface="Corbel"/>
                  </a:rPr>
                  <a:t>all</a:t>
                </a:r>
                <a:r>
                  <a:rPr lang="en-GB" sz="2400" dirty="0">
                    <a:cs typeface="Corbel"/>
                  </a:rPr>
                  <a:t> </a:t>
                </a:r>
                <a:r>
                  <a:rPr lang="en-GB" sz="2400" b="1" dirty="0">
                    <a:cs typeface="Corbel"/>
                  </a:rPr>
                  <a:t>efficient</a:t>
                </a:r>
                <a:r>
                  <a:rPr lang="en-GB" sz="2400" dirty="0">
                    <a:cs typeface="Corbel"/>
                  </a:rPr>
                  <a:t> distinguishers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𝐷</m:t>
                    </m:r>
                  </m:oMath>
                </a14:m>
                <a:r>
                  <a:rPr lang="en-GB" sz="2400" dirty="0">
                    <a:cs typeface="Corbel"/>
                  </a:rPr>
                  <a:t>, the advantage</a:t>
                </a:r>
              </a:p>
              <a:p>
                <a:endParaRPr lang="en-GB" sz="2400" dirty="0">
                  <a:cs typeface="Corbel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GB" sz="2400" dirty="0">
                              <a:latin typeface="Cambria Math" panose="02040503050406030204" pitchFamily="18" charset="0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  <m:t>𝐺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  <a:cs typeface="Corbel"/>
                            </a:rPr>
                            <m:t>PRG</m:t>
                          </m:r>
                        </m:sup>
                      </m:sSubSup>
                      <m:d>
                        <m:dPr>
                          <m:ctrlPr>
                            <a:rPr lang="en-GB" sz="2400" b="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r>
                            <a:rPr lang="en-GB" sz="2400" b="0" i="1" dirty="0">
                              <a:latin typeface="Cambria Math" panose="02040503050406030204" pitchFamily="18" charset="0"/>
                              <a:cs typeface="Corbel"/>
                            </a:rPr>
                            <m:t>𝐷</m:t>
                          </m:r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orbel"/>
                        </a:rPr>
                        <m:t> </m:t>
                      </m:r>
                      <m:r>
                        <a:rPr lang="en-GB" sz="2400" b="0" i="1" dirty="0">
                          <a:latin typeface="Cambria Math" panose="02040503050406030204" pitchFamily="18" charset="0"/>
                          <a:cs typeface="Corbel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2400" b="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GB" sz="24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400" i="0" dirty="0" err="1">
                                  <a:latin typeface="Cambria Math" panose="02040503050406030204" pitchFamily="18" charset="0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′</m:t>
                                  </m:r>
                                  <m: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=</m:t>
                                  </m:r>
                                  <m: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en-GB" sz="2400" i="1" dirty="0">
                              <a:latin typeface="Cambria Math" panose="02040503050406030204" pitchFamily="18" charset="0"/>
                              <a:cs typeface="Corbel"/>
                            </a:rPr>
                            <m:t>–</m:t>
                          </m:r>
                          <m:f>
                            <m:f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Pr>
                            <m:num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400" b="0" i="1" dirty="0">
                  <a:cs typeface="Corbel"/>
                </a:endParaRPr>
              </a:p>
              <a:p>
                <a:r>
                  <a:rPr lang="en-GB" sz="2400" b="1" dirty="0">
                    <a:cs typeface="Corbel"/>
                  </a:rPr>
                  <a:t>is small.</a:t>
                </a:r>
              </a:p>
            </p:txBody>
          </p:sp>
        </mc:Choice>
        <mc:Fallback xmlns="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33" y="2185297"/>
                <a:ext cx="11062263" cy="2247555"/>
              </a:xfrm>
              <a:prstGeom prst="roundRect">
                <a:avLst/>
              </a:prstGeom>
              <a:blipFill>
                <a:blip r:embed="rId2"/>
                <a:stretch>
                  <a:fillRect b="-5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B9EEAF2C-EC06-B590-8249-853DF5D18D35}"/>
              </a:ext>
            </a:extLst>
          </p:cNvPr>
          <p:cNvSpPr/>
          <p:nvPr/>
        </p:nvSpPr>
        <p:spPr>
          <a:xfrm>
            <a:off x="407504" y="1690688"/>
            <a:ext cx="3081131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Definition (informal)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7CF4B07-4E5B-39DB-CA41-E83ADB06016E}"/>
                  </a:ext>
                </a:extLst>
              </p:cNvPr>
              <p:cNvSpPr txBox="1"/>
              <p:nvPr/>
            </p:nvSpPr>
            <p:spPr>
              <a:xfrm>
                <a:off x="838200" y="4927461"/>
                <a:ext cx="10721009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cs typeface="Corbel"/>
                  </a:rPr>
                  <a:t>The power of  the definition comes from the quantification over </a:t>
                </a:r>
                <a:r>
                  <a:rPr lang="en-GB" sz="2400" b="1" dirty="0">
                    <a:cs typeface="Corbel"/>
                  </a:rPr>
                  <a:t>all</a:t>
                </a:r>
                <a:r>
                  <a:rPr lang="en-GB" sz="2400" dirty="0">
                    <a:solidFill>
                      <a:schemeClr val="accent2"/>
                    </a:solidFill>
                    <a:cs typeface="Corbel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𝐷</m:t>
                    </m:r>
                  </m:oMath>
                </a14:m>
                <a:r>
                  <a:rPr lang="en-GB" sz="2400" i="1" dirty="0">
                    <a:cs typeface="Corbel"/>
                  </a:rPr>
                  <a:t>: </a:t>
                </a:r>
                <a:r>
                  <a:rPr lang="en-GB" sz="2400" dirty="0">
                    <a:cs typeface="Corbel"/>
                  </a:rPr>
                  <a:t>this includes, e.g. all statistical tests, always outputting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𝑏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Corbel"/>
                      </a:rPr>
                      <m:t>′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 = 0,…</m:t>
                    </m:r>
                  </m:oMath>
                </a14:m>
                <a:endParaRPr lang="en-GB" sz="2400" dirty="0">
                  <a:cs typeface="Corbel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dirty="0">
                  <a:cs typeface="Corbel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cs typeface="Corbel"/>
                  </a:rPr>
                  <a:t>But still vague about what we mean by </a:t>
                </a:r>
                <a:r>
                  <a:rPr lang="en-GB" sz="2400" b="1" dirty="0">
                    <a:cs typeface="Corbel"/>
                  </a:rPr>
                  <a:t>efficient</a:t>
                </a:r>
                <a:r>
                  <a:rPr lang="en-GB" sz="2400" dirty="0">
                    <a:cs typeface="Corbel"/>
                  </a:rPr>
                  <a:t> and what we mean by </a:t>
                </a:r>
                <a:r>
                  <a:rPr lang="en-GB" sz="2400" b="1" dirty="0">
                    <a:cs typeface="Corbel"/>
                  </a:rPr>
                  <a:t>small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7CF4B07-4E5B-39DB-CA41-E83ADB0601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927461"/>
                <a:ext cx="10721009" cy="1569660"/>
              </a:xfrm>
              <a:prstGeom prst="rect">
                <a:avLst/>
              </a:prstGeom>
              <a:blipFill>
                <a:blip r:embed="rId3"/>
                <a:stretch>
                  <a:fillRect l="-796" t="-3101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5940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5F930-9060-6324-358C-619BC5B3B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PRG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/>
              <p:nvPr/>
            </p:nvSpPr>
            <p:spPr>
              <a:xfrm>
                <a:off x="722233" y="2185297"/>
                <a:ext cx="11062263" cy="2247555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GB" sz="2400" dirty="0">
                    <a:cs typeface="Corbel"/>
                  </a:rPr>
                  <a:t>A PRG </a:t>
                </a:r>
                <a:r>
                  <a:rPr lang="en-GB" sz="2400" i="1" dirty="0">
                    <a:cs typeface="Corbel"/>
                  </a:rPr>
                  <a:t>G </a:t>
                </a:r>
                <a:r>
                  <a:rPr lang="en-GB" sz="2400" dirty="0">
                    <a:cs typeface="Corbel"/>
                  </a:rPr>
                  <a:t>is said to be </a:t>
                </a:r>
                <a14:m>
                  <m:oMath xmlns:m="http://schemas.openxmlformats.org/officeDocument/2006/math">
                    <m:r>
                      <a:rPr lang="en-GB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orbel"/>
                      </a:rPr>
                      <m:t>(</m:t>
                    </m:r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orbel"/>
                      </a:rPr>
                      <m:t>𝒕</m:t>
                    </m:r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orbel"/>
                      </a:rPr>
                      <m:t>𝝐</m:t>
                    </m:r>
                    <m:r>
                      <a:rPr lang="en-GB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orbel"/>
                      </a:rPr>
                      <m:t>)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cs typeface="Corbel"/>
                  </a:rPr>
                  <a:t>-</a:t>
                </a:r>
                <a:r>
                  <a:rPr lang="en-GB" sz="2400" b="1" dirty="0">
                    <a:cs typeface="Corbel"/>
                  </a:rPr>
                  <a:t>secure</a:t>
                </a:r>
                <a:r>
                  <a:rPr lang="en-GB" sz="2400" dirty="0">
                    <a:cs typeface="Corbel"/>
                  </a:rPr>
                  <a:t> if, for </a:t>
                </a:r>
                <a:r>
                  <a:rPr lang="en-GB" sz="2400" b="1" dirty="0">
                    <a:solidFill>
                      <a:schemeClr val="tx1"/>
                    </a:solidFill>
                    <a:cs typeface="Corbel"/>
                  </a:rPr>
                  <a:t>all</a:t>
                </a:r>
                <a:r>
                  <a:rPr lang="en-GB" sz="2400" dirty="0">
                    <a:cs typeface="Corbel"/>
                  </a:rPr>
                  <a:t> distinguishers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𝐷</m:t>
                    </m:r>
                  </m:oMath>
                </a14:m>
                <a:r>
                  <a:rPr lang="en-GB" sz="2400" dirty="0">
                    <a:cs typeface="Corbel"/>
                  </a:rPr>
                  <a:t> </a:t>
                </a:r>
                <a:r>
                  <a:rPr lang="en-GB" sz="2400" b="1" dirty="0">
                    <a:solidFill>
                      <a:srgbClr val="FF0000"/>
                    </a:solidFill>
                    <a:cs typeface="Corbel"/>
                  </a:rPr>
                  <a:t>running in time at most </a:t>
                </a:r>
                <a14:m>
                  <m:oMath xmlns:m="http://schemas.openxmlformats.org/officeDocument/2006/math">
                    <m:r>
                      <a:rPr lang="en-GB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orbel"/>
                      </a:rPr>
                      <m:t>𝒕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cs typeface="Corbel"/>
                </a:endParaRPr>
              </a:p>
              <a:p>
                <a:endParaRPr lang="en-GB" sz="2400" dirty="0">
                  <a:cs typeface="Corbel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GB" sz="2400" dirty="0">
                              <a:latin typeface="Cambria Math" panose="02040503050406030204" pitchFamily="18" charset="0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  <m:t>𝐺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  <a:cs typeface="Corbel"/>
                            </a:rPr>
                            <m:t>PRG</m:t>
                          </m:r>
                        </m:sup>
                      </m:sSubSup>
                      <m:d>
                        <m:dPr>
                          <m:ctrlPr>
                            <a:rPr lang="en-GB" sz="2400" b="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r>
                            <a:rPr lang="en-GB" sz="2400" b="0" i="1" dirty="0">
                              <a:latin typeface="Cambria Math" panose="02040503050406030204" pitchFamily="18" charset="0"/>
                              <a:cs typeface="Corbel"/>
                            </a:rPr>
                            <m:t>𝐷</m:t>
                          </m:r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orbel"/>
                        </a:rPr>
                        <m:t> </m:t>
                      </m:r>
                      <m:r>
                        <a:rPr lang="en-GB" sz="2400" b="0" i="1" dirty="0">
                          <a:latin typeface="Cambria Math" panose="02040503050406030204" pitchFamily="18" charset="0"/>
                          <a:cs typeface="Corbel"/>
                        </a:rPr>
                        <m:t>:=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2400" b="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GB" sz="24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400" i="0" dirty="0" err="1">
                                  <a:latin typeface="Cambria Math" panose="02040503050406030204" pitchFamily="18" charset="0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′</m:t>
                                  </m:r>
                                  <m: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=</m:t>
                                  </m:r>
                                  <m: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en-GB" sz="2400" i="1" dirty="0">
                              <a:latin typeface="Cambria Math" panose="02040503050406030204" pitchFamily="18" charset="0"/>
                              <a:cs typeface="Corbel"/>
                            </a:rPr>
                            <m:t>–</m:t>
                          </m:r>
                          <m:f>
                            <m:f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Pr>
                            <m:num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orbel"/>
                        </a:rPr>
                        <m:t>≤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orbel"/>
                        </a:rPr>
                        <m:t>𝜖</m:t>
                      </m:r>
                    </m:oMath>
                  </m:oMathPara>
                </a14:m>
                <a:endParaRPr lang="en-GB" sz="2400" b="0" i="1" dirty="0">
                  <a:cs typeface="Corbel"/>
                </a:endParaRPr>
              </a:p>
            </p:txBody>
          </p:sp>
        </mc:Choice>
        <mc:Fallback xmlns="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33" y="2185297"/>
                <a:ext cx="11062263" cy="2247555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B9EEAF2C-EC06-B590-8249-853DF5D18D35}"/>
              </a:ext>
            </a:extLst>
          </p:cNvPr>
          <p:cNvSpPr/>
          <p:nvPr/>
        </p:nvSpPr>
        <p:spPr>
          <a:xfrm>
            <a:off x="407504" y="1690688"/>
            <a:ext cx="3081131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Definition (concrete)</a:t>
            </a:r>
          </a:p>
        </p:txBody>
      </p:sp>
    </p:spTree>
    <p:extLst>
      <p:ext uri="{BB962C8B-B14F-4D97-AF65-F5344CB8AC3E}">
        <p14:creationId xmlns:p14="http://schemas.microsoft.com/office/powerpoint/2010/main" val="30208791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5F930-9060-6324-358C-619BC5B3B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PRG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/>
              <p:nvPr/>
            </p:nvSpPr>
            <p:spPr>
              <a:xfrm>
                <a:off x="722233" y="2185297"/>
                <a:ext cx="11062263" cy="2247555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GB" sz="2400" dirty="0">
                    <a:cs typeface="Corbel"/>
                  </a:rPr>
                  <a:t>A PRG </a:t>
                </a:r>
                <a:r>
                  <a:rPr lang="en-GB" sz="2400" i="1" dirty="0">
                    <a:cs typeface="Corbel"/>
                  </a:rPr>
                  <a:t>G </a:t>
                </a:r>
                <a:r>
                  <a:rPr lang="en-GB" sz="2400" dirty="0">
                    <a:cs typeface="Corbel"/>
                  </a:rPr>
                  <a:t>is said to be </a:t>
                </a:r>
                <a:r>
                  <a:rPr lang="en-GB" sz="2400" b="1" dirty="0">
                    <a:cs typeface="Corbel"/>
                  </a:rPr>
                  <a:t>secure</a:t>
                </a:r>
                <a:r>
                  <a:rPr lang="en-GB" sz="2400" dirty="0">
                    <a:cs typeface="Corbel"/>
                  </a:rPr>
                  <a:t> if, for all security parameters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orbel"/>
                      </a:rPr>
                      <m:t>ℕ</m:t>
                    </m:r>
                  </m:oMath>
                </a14:m>
                <a:r>
                  <a:rPr lang="en-GB" sz="2400" dirty="0">
                    <a:cs typeface="Corbel"/>
                  </a:rPr>
                  <a:t> and </a:t>
                </a:r>
                <a:r>
                  <a:rPr lang="en-GB" sz="2400" b="1" dirty="0">
                    <a:solidFill>
                      <a:schemeClr val="tx1"/>
                    </a:solidFill>
                    <a:cs typeface="Corbel"/>
                  </a:rPr>
                  <a:t>all</a:t>
                </a:r>
                <a:r>
                  <a:rPr lang="en-GB" sz="2400" dirty="0">
                    <a:cs typeface="Corbel"/>
                  </a:rPr>
                  <a:t> PPT distinguishers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𝐷</m:t>
                    </m:r>
                  </m:oMath>
                </a14:m>
                <a:endParaRPr lang="en-GB" sz="2400" dirty="0">
                  <a:cs typeface="Corbel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GB" sz="2400" dirty="0">
                              <a:latin typeface="Cambria Math" panose="02040503050406030204" pitchFamily="18" charset="0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  <m:t>𝐺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  <a:cs typeface="Corbel"/>
                            </a:rPr>
                            <m:t>PRG</m:t>
                          </m:r>
                        </m:sup>
                      </m:sSubSup>
                      <m:d>
                        <m:dPr>
                          <m:ctrlPr>
                            <a:rPr lang="en-GB" sz="2400" b="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r>
                            <a:rPr lang="en-GB" sz="2400" b="0" i="1" dirty="0">
                              <a:latin typeface="Cambria Math" panose="02040503050406030204" pitchFamily="18" charset="0"/>
                              <a:cs typeface="Corbel"/>
                            </a:rPr>
                            <m:t>𝐷</m:t>
                          </m:r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orbel"/>
                        </a:rPr>
                        <m:t> </m:t>
                      </m:r>
                      <m:r>
                        <a:rPr lang="en-GB" sz="2400" b="0" i="1" dirty="0">
                          <a:latin typeface="Cambria Math" panose="02040503050406030204" pitchFamily="18" charset="0"/>
                          <a:cs typeface="Corbel"/>
                        </a:rPr>
                        <m:t>:=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2400" b="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GB" sz="24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400" i="0" dirty="0" err="1">
                                  <a:latin typeface="Cambria Math" panose="02040503050406030204" pitchFamily="18" charset="0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′</m:t>
                                  </m:r>
                                  <m: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=</m:t>
                                  </m:r>
                                  <m: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en-GB" sz="2400" i="1" dirty="0">
                              <a:latin typeface="Cambria Math" panose="02040503050406030204" pitchFamily="18" charset="0"/>
                              <a:cs typeface="Corbel"/>
                            </a:rPr>
                            <m:t>–</m:t>
                          </m:r>
                          <m:f>
                            <m:f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Pr>
                            <m:num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orbel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  <a:cs typeface="Corbel"/>
                        </a:rPr>
                        <m:t>negl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orbel"/>
                        </a:rPr>
                        <m:t>(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orbel"/>
                        </a:rPr>
                        <m:t>𝜆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orbel"/>
                        </a:rPr>
                        <m:t>)</m:t>
                      </m:r>
                    </m:oMath>
                  </m:oMathPara>
                </a14:m>
                <a:endParaRPr lang="en-GB" sz="2400" b="0" i="1" dirty="0">
                  <a:cs typeface="Corbel"/>
                </a:endParaRPr>
              </a:p>
            </p:txBody>
          </p:sp>
        </mc:Choice>
        <mc:Fallback xmlns="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33" y="2185297"/>
                <a:ext cx="11062263" cy="2247555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B9EEAF2C-EC06-B590-8249-853DF5D18D35}"/>
              </a:ext>
            </a:extLst>
          </p:cNvPr>
          <p:cNvSpPr/>
          <p:nvPr/>
        </p:nvSpPr>
        <p:spPr>
          <a:xfrm>
            <a:off x="407504" y="1690688"/>
            <a:ext cx="3081131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Definition (asymptotic)</a:t>
            </a:r>
          </a:p>
        </p:txBody>
      </p:sp>
    </p:spTree>
    <p:extLst>
      <p:ext uri="{BB962C8B-B14F-4D97-AF65-F5344CB8AC3E}">
        <p14:creationId xmlns:p14="http://schemas.microsoft.com/office/powerpoint/2010/main" val="9708823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F3455-28A4-8CB6-EB7A-50129E651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787" y="365125"/>
            <a:ext cx="11248103" cy="1325563"/>
          </a:xfrm>
        </p:spPr>
        <p:txBody>
          <a:bodyPr>
            <a:normAutofit/>
          </a:bodyPr>
          <a:lstStyle/>
          <a:p>
            <a:r>
              <a:rPr lang="en-US" sz="4000" dirty="0"/>
              <a:t>Some results about PRGs (some proofs on the board)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6B6A1F-2A53-7278-CD77-8717B192B85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37930" y="1825625"/>
                <a:ext cx="11589027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Given a PRG with 1-bit stretch, there exists a PRG with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sz="2400" dirty="0"/>
                  <a:t>-bit stretch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ℓ=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(1)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Given a PRG with 1-bit stretch, there exists a PRG with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ℓ(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-bit stretch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ℓ(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)=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poly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Given any OWP, there exists a PRG with 1-bit stretch [BluMic82,Yao82]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Given any OWF, there exists a PRG with 1-bit stretch [HILL99]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6B6A1F-2A53-7278-CD77-8717B192B85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7930" y="1825625"/>
                <a:ext cx="11589027" cy="4351338"/>
              </a:xfrm>
              <a:blipFill>
                <a:blip r:embed="rId2"/>
                <a:stretch>
                  <a:fillRect l="-683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2490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AFFE6-04CB-DB0A-D2F3-CBBA5FC6C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a PRG to realize efficient one-time pad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 Box 3">
                <a:extLst>
                  <a:ext uri="{FF2B5EF4-FFF2-40B4-BE49-F238E27FC236}">
                    <a16:creationId xmlns:a16="http://schemas.microsoft.com/office/drawing/2014/main" id="{F9810B1E-72AB-7174-BA3D-40CD153569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8640" y="4101360"/>
                <a:ext cx="11199717" cy="2369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800" dirty="0">
                    <a:latin typeface="+mn-lt"/>
                    <a:cs typeface="Corbel"/>
                  </a:rPr>
                  <a:t>Pros: 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latin typeface="+mn-lt"/>
                    <a:cs typeface="Corbel"/>
                  </a:rPr>
                  <a:t>Cost-effective usage of a secure channel. 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latin typeface="+mn-lt"/>
                    <a:cs typeface="Corbel"/>
                  </a:rPr>
                  <a:t>Instead of transmitting a long key (bit-length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𝐿</m:t>
                    </m:r>
                  </m:oMath>
                </a14:m>
                <a:r>
                  <a:rPr lang="en-GB" sz="2400" dirty="0">
                    <a:latin typeface="+mn-lt"/>
                    <a:cs typeface="Corbel"/>
                  </a:rPr>
                  <a:t>) over the secure channel, only transmit a short seed (bit-length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  <a:cs typeface="Corbel"/>
                      </a:rPr>
                      <m:t>ℓ</m:t>
                    </m:r>
                  </m:oMath>
                </a14:m>
                <a:r>
                  <a:rPr lang="en-GB" sz="2400" i="1" dirty="0">
                    <a:latin typeface="+mn-lt"/>
                    <a:cs typeface="Corbel"/>
                  </a:rPr>
                  <a:t>).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en-GB" sz="2000" i="1" dirty="0">
                  <a:latin typeface="+mn-lt"/>
                  <a:cs typeface="Corbel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800" b="1" dirty="0">
                    <a:latin typeface="+mn-lt"/>
                    <a:cs typeface="Corbel"/>
                  </a:rPr>
                  <a:t>But</a:t>
                </a:r>
                <a:r>
                  <a:rPr lang="en-GB" sz="2800" dirty="0">
                    <a:latin typeface="+mn-lt"/>
                    <a:cs typeface="Corbel"/>
                  </a:rPr>
                  <a:t> security is no longer perfect/unconditional, but only computational.</a:t>
                </a:r>
              </a:p>
            </p:txBody>
          </p:sp>
        </mc:Choice>
        <mc:Fallback xmlns="">
          <p:sp>
            <p:nvSpPr>
              <p:cNvPr id="18" name="Text Box 3">
                <a:extLst>
                  <a:ext uri="{FF2B5EF4-FFF2-40B4-BE49-F238E27FC236}">
                    <a16:creationId xmlns:a16="http://schemas.microsoft.com/office/drawing/2014/main" id="{F9810B1E-72AB-7174-BA3D-40CD153569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8640" y="4101360"/>
                <a:ext cx="11199717" cy="2369880"/>
              </a:xfrm>
              <a:prstGeom prst="rect">
                <a:avLst/>
              </a:prstGeom>
              <a:blipFill>
                <a:blip r:embed="rId2"/>
                <a:stretch>
                  <a:fillRect l="-980" t="-2571" b="-6427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BF9B2ADE-21C7-F6FC-E3F5-B61FCEA98928}"/>
              </a:ext>
            </a:extLst>
          </p:cNvPr>
          <p:cNvGrpSpPr/>
          <p:nvPr/>
        </p:nvGrpSpPr>
        <p:grpSpPr>
          <a:xfrm>
            <a:off x="3699201" y="1690688"/>
            <a:ext cx="4793598" cy="2374260"/>
            <a:chOff x="1894191" y="1575315"/>
            <a:chExt cx="4793598" cy="23742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044">
                  <a:extLst>
                    <a:ext uri="{FF2B5EF4-FFF2-40B4-BE49-F238E27FC236}">
                      <a16:creationId xmlns:a16="http://schemas.microsoft.com/office/drawing/2014/main" id="{7E290228-D1B2-AA09-EEE2-39CFEE3B5F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94191" y="3548823"/>
                  <a:ext cx="1834285" cy="4007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2075" tIns="46038" rIns="92075" bIns="46038">
                  <a:spAutoFit/>
                </a:bodyPr>
                <a:lstStyle/>
                <a:p>
                  <a:pPr algn="ctr"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𝑃</m:t>
                        </m:r>
                        <m:r>
                          <a:rPr lang="en-GB" sz="2000" i="1" baseline="-25000" dirty="0">
                            <a:latin typeface="Cambria Math" panose="02040503050406030204" pitchFamily="18" charset="0"/>
                            <a:cs typeface="Corbel"/>
                          </a:rPr>
                          <m:t>0 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, 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𝑃</m:t>
                        </m:r>
                        <m:r>
                          <a:rPr lang="en-GB" sz="2000" i="1" baseline="-25000" dirty="0">
                            <a:latin typeface="Cambria Math" panose="02040503050406030204" pitchFamily="18" charset="0"/>
                            <a:cs typeface="Corbel"/>
                          </a:rPr>
                          <m:t>1 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,…, </m:t>
                        </m:r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Pr>
                          <m:e>
                            <m:r>
                              <a:rPr lang="en-GB" sz="2000" i="1" dirty="0">
                                <a:latin typeface="Cambria Math" panose="02040503050406030204" pitchFamily="18" charset="0"/>
                                <a:cs typeface="Corbel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𝐿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−1</m:t>
                            </m:r>
                          </m:sub>
                        </m:sSub>
                      </m:oMath>
                    </m:oMathPara>
                  </a14:m>
                  <a:endParaRPr lang="en-GB" sz="2000" i="1" dirty="0">
                    <a:latin typeface="Corbel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20" name="Rectangle 1044">
                  <a:extLst>
                    <a:ext uri="{FF2B5EF4-FFF2-40B4-BE49-F238E27FC236}">
                      <a16:creationId xmlns:a16="http://schemas.microsoft.com/office/drawing/2014/main" id="{7E290228-D1B2-AA09-EEE2-39CFEE3B5FE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94191" y="3548823"/>
                  <a:ext cx="1834285" cy="400752"/>
                </a:xfrm>
                <a:prstGeom prst="rect">
                  <a:avLst/>
                </a:prstGeom>
                <a:blipFill>
                  <a:blip r:embed="rId3"/>
                  <a:stretch>
                    <a:fillRect b="-1515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1044">
                  <a:extLst>
                    <a:ext uri="{FF2B5EF4-FFF2-40B4-BE49-F238E27FC236}">
                      <a16:creationId xmlns:a16="http://schemas.microsoft.com/office/drawing/2014/main" id="{64C3A9FF-A5A0-CFD6-ADD5-CDCA64B8BE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64348" y="3548823"/>
                  <a:ext cx="1523441" cy="4007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2075" tIns="46038" rIns="92075" bIns="46038">
                  <a:spAutoFit/>
                </a:bodyPr>
                <a:lstStyle/>
                <a:p>
                  <a:pPr algn="ctr"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𝐶</m:t>
                        </m:r>
                        <m:r>
                          <a:rPr lang="en-GB" sz="2000" i="1" baseline="-25000" dirty="0">
                            <a:latin typeface="Cambria Math" panose="02040503050406030204" pitchFamily="18" charset="0"/>
                            <a:cs typeface="Corbel"/>
                          </a:rPr>
                          <m:t>0 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, 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𝐶</m:t>
                        </m:r>
                        <m:r>
                          <a:rPr lang="en-GB" sz="2000" i="1" baseline="-25000" dirty="0">
                            <a:latin typeface="Cambria Math" panose="02040503050406030204" pitchFamily="18" charset="0"/>
                            <a:cs typeface="Corbel"/>
                          </a:rPr>
                          <m:t>1 </m:t>
                        </m:r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,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…, </m:t>
                        </m:r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𝐿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−1</m:t>
                            </m:r>
                          </m:sub>
                        </m:sSub>
                      </m:oMath>
                    </m:oMathPara>
                  </a14:m>
                  <a:endParaRPr lang="en-GB" sz="2000" i="1" dirty="0">
                    <a:latin typeface="Corbel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21" name="Rectangle 1044">
                  <a:extLst>
                    <a:ext uri="{FF2B5EF4-FFF2-40B4-BE49-F238E27FC236}">
                      <a16:creationId xmlns:a16="http://schemas.microsoft.com/office/drawing/2014/main" id="{64C3A9FF-A5A0-CFD6-ADD5-CDCA64B8BE0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164348" y="3548823"/>
                  <a:ext cx="1523441" cy="400752"/>
                </a:xfrm>
                <a:prstGeom prst="rect">
                  <a:avLst/>
                </a:prstGeom>
                <a:blipFill>
                  <a:blip r:embed="rId4"/>
                  <a:stretch>
                    <a:fillRect l="-9200" r="-4000" b="-1515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10EEBF4-8185-2D0F-0419-6DC0B4CF59E5}"/>
                </a:ext>
              </a:extLst>
            </p:cNvPr>
            <p:cNvSpPr txBox="1"/>
            <p:nvPr/>
          </p:nvSpPr>
          <p:spPr>
            <a:xfrm>
              <a:off x="4212070" y="3214124"/>
              <a:ext cx="4210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dirty="0">
                  <a:sym typeface="Symbol" charset="0"/>
                </a:rPr>
                <a:t></a:t>
              </a:r>
              <a:r>
                <a:rPr lang="en-GB" sz="2400" dirty="0"/>
                <a:t> </a:t>
              </a:r>
              <a:endParaRPr lang="en-US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1031">
                  <a:extLst>
                    <a:ext uri="{FF2B5EF4-FFF2-40B4-BE49-F238E27FC236}">
                      <a16:creationId xmlns:a16="http://schemas.microsoft.com/office/drawing/2014/main" id="{2AEA7F19-8C50-3667-3697-2E3EE5A098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8927" y="2208333"/>
                  <a:ext cx="1448198" cy="529205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88" tIns="44450" rIns="90488" bIns="44450" anchor="ctr"/>
                <a:lstStyle/>
                <a:p>
                  <a:pPr algn="ctr" defTabSz="762000" eaLnBrk="0" hangingPunct="0">
                    <a:spcBef>
                      <a:spcPct val="5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3" name="Rectangle 1031">
                  <a:extLst>
                    <a:ext uri="{FF2B5EF4-FFF2-40B4-BE49-F238E27FC236}">
                      <a16:creationId xmlns:a16="http://schemas.microsoft.com/office/drawing/2014/main" id="{2AEA7F19-8C50-3667-3697-2E3EE5A0984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98927" y="2208333"/>
                  <a:ext cx="1448198" cy="52920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1038">
                  <a:extLst>
                    <a:ext uri="{FF2B5EF4-FFF2-40B4-BE49-F238E27FC236}">
                      <a16:creationId xmlns:a16="http://schemas.microsoft.com/office/drawing/2014/main" id="{242C9095-EC34-A4FA-2695-545405FDAC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67925" y="1575315"/>
                  <a:ext cx="1379032" cy="4007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2075" tIns="46038" rIns="92075" bIns="46038">
                  <a:spAutoFit/>
                </a:bodyPr>
                <a:lstStyle/>
                <a:p>
                  <a:pPr eaLnBrk="0" hangingPunct="0"/>
                  <a14:m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𝑠</m:t>
                      </m:r>
                    </m:oMath>
                  </a14:m>
                  <a:r>
                    <a:rPr lang="en-GB" sz="2000" i="1" dirty="0">
                      <a:latin typeface="Corbel"/>
                      <a:cs typeface="Corbel"/>
                    </a:rPr>
                    <a:t> </a:t>
                  </a:r>
                  <a:r>
                    <a:rPr lang="en-GB" sz="2000" dirty="0">
                      <a:latin typeface="Corbel"/>
                      <a:cs typeface="Corbel"/>
                    </a:rPr>
                    <a:t>(length </a:t>
                  </a:r>
                  <a14:m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ℓ</m:t>
                      </m:r>
                    </m:oMath>
                  </a14:m>
                  <a:r>
                    <a:rPr lang="en-GB" sz="2000" i="1" dirty="0">
                      <a:latin typeface="Corbel"/>
                      <a:cs typeface="Corbel"/>
                    </a:rPr>
                    <a:t>)</a:t>
                  </a:r>
                  <a:endParaRPr lang="en-GB" sz="2000" dirty="0">
                    <a:latin typeface="Corbel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24" name="Rectangle 1038">
                  <a:extLst>
                    <a:ext uri="{FF2B5EF4-FFF2-40B4-BE49-F238E27FC236}">
                      <a16:creationId xmlns:a16="http://schemas.microsoft.com/office/drawing/2014/main" id="{242C9095-EC34-A4FA-2695-545405FDAC6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67925" y="1575315"/>
                  <a:ext cx="1379032" cy="400752"/>
                </a:xfrm>
                <a:prstGeom prst="rect">
                  <a:avLst/>
                </a:prstGeom>
                <a:blipFill>
                  <a:blip r:embed="rId6"/>
                  <a:stretch>
                    <a:fillRect t="-7576" r="-3982" b="-25758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87D62C4A-C952-45B6-DD55-ED4F30F6572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414712" y="1991619"/>
              <a:ext cx="0" cy="206582"/>
            </a:xfrm>
            <a:prstGeom prst="straightConnector1">
              <a:avLst/>
            </a:prstGeom>
            <a:noFill/>
            <a:ln w="19050" cmpd="sng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AD4CF0F0-F892-AB75-3EBF-B148EFB2F1B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525429" y="3436613"/>
              <a:ext cx="2009287" cy="7521"/>
            </a:xfrm>
            <a:prstGeom prst="straightConnector1">
              <a:avLst/>
            </a:prstGeom>
            <a:noFill/>
            <a:ln w="19050" cmpd="sng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60D76D44-79F9-01CB-82D6-3A135D8BD47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4410729" y="2744968"/>
              <a:ext cx="13127" cy="604807"/>
            </a:xfrm>
            <a:prstGeom prst="straightConnector1">
              <a:avLst/>
            </a:prstGeom>
            <a:noFill/>
            <a:ln w="19050" cmpd="sng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D2496366-B343-0CA9-2EBF-5C814ACD229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293544" y="3437457"/>
              <a:ext cx="2009287" cy="7521"/>
            </a:xfrm>
            <a:prstGeom prst="straightConnector1">
              <a:avLst/>
            </a:prstGeom>
            <a:noFill/>
            <a:ln w="19050" cmpd="sng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FD755B5D-23E2-74F3-3A9D-D093DAE0EF42}"/>
                    </a:ext>
                  </a:extLst>
                </p:cNvPr>
                <p:cNvSpPr/>
                <p:nvPr/>
              </p:nvSpPr>
              <p:spPr>
                <a:xfrm>
                  <a:off x="4460608" y="2733687"/>
                  <a:ext cx="173194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𝐾</m:t>
                        </m:r>
                        <m:r>
                          <a:rPr lang="en-GB" i="1" baseline="-25000" dirty="0">
                            <a:latin typeface="Cambria Math" panose="02040503050406030204" pitchFamily="18" charset="0"/>
                            <a:cs typeface="Corbel"/>
                          </a:rPr>
                          <m:t>0 </m:t>
                        </m:r>
                        <m:r>
                          <a:rPr lang="en-GB" i="1" dirty="0">
                            <a:latin typeface="Cambria Math" panose="02040503050406030204" pitchFamily="18" charset="0"/>
                            <a:cs typeface="Corbel"/>
                          </a:rPr>
                          <m:t>,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𝐾</m:t>
                        </m:r>
                        <m:r>
                          <a:rPr lang="en-GB" i="1" baseline="-25000" dirty="0">
                            <a:latin typeface="Cambria Math" panose="02040503050406030204" pitchFamily="18" charset="0"/>
                            <a:cs typeface="Corbel"/>
                          </a:rPr>
                          <m:t>1 </m:t>
                        </m:r>
                        <m:r>
                          <a:rPr lang="en-GB" i="1" dirty="0">
                            <a:latin typeface="Cambria Math" panose="02040503050406030204" pitchFamily="18" charset="0"/>
                            <a:cs typeface="Corbel"/>
                          </a:rPr>
                          <m:t>,…, 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𝐾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  <a:cs typeface="Corbel"/>
                              </a:rPr>
                              <m:t>𝐿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cs typeface="Corbel"/>
                              </a:rPr>
                              <m:t>−1</m:t>
                            </m:r>
                          </m:sub>
                        </m:sSub>
                      </m:oMath>
                    </m:oMathPara>
                  </a14:m>
                  <a:endParaRPr lang="en-GB" i="1" dirty="0">
                    <a:latin typeface="Corbel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FD755B5D-23E2-74F3-3A9D-D093DAE0EF4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60608" y="2733687"/>
                  <a:ext cx="1731949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61657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AFFE6-04CB-DB0A-D2F3-CBBA5FC6C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a PRG to realize efficient one-time pad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C8A89CD-E806-8E66-F5A5-2BE09B8923D2}"/>
              </a:ext>
            </a:extLst>
          </p:cNvPr>
          <p:cNvGrpSpPr/>
          <p:nvPr/>
        </p:nvGrpSpPr>
        <p:grpSpPr>
          <a:xfrm>
            <a:off x="3699201" y="1690688"/>
            <a:ext cx="4793598" cy="2374260"/>
            <a:chOff x="1894191" y="1575315"/>
            <a:chExt cx="4793598" cy="23742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1044">
                  <a:extLst>
                    <a:ext uri="{FF2B5EF4-FFF2-40B4-BE49-F238E27FC236}">
                      <a16:creationId xmlns:a16="http://schemas.microsoft.com/office/drawing/2014/main" id="{E53A4FE7-41FD-A992-7EC4-6DBCCCB704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94191" y="3548823"/>
                  <a:ext cx="1834285" cy="4007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2075" tIns="46038" rIns="92075" bIns="46038">
                  <a:spAutoFit/>
                </a:bodyPr>
                <a:lstStyle/>
                <a:p>
                  <a:pPr algn="ctr"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𝑃</m:t>
                        </m:r>
                        <m:r>
                          <a:rPr lang="en-GB" sz="2000" i="1" baseline="-25000" dirty="0">
                            <a:latin typeface="Cambria Math" panose="02040503050406030204" pitchFamily="18" charset="0"/>
                            <a:cs typeface="Corbel"/>
                          </a:rPr>
                          <m:t>0 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, 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𝑃</m:t>
                        </m:r>
                        <m:r>
                          <a:rPr lang="en-GB" sz="2000" i="1" baseline="-25000" dirty="0">
                            <a:latin typeface="Cambria Math" panose="02040503050406030204" pitchFamily="18" charset="0"/>
                            <a:cs typeface="Corbel"/>
                          </a:rPr>
                          <m:t>1 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,…, </m:t>
                        </m:r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Pr>
                          <m:e>
                            <m:r>
                              <a:rPr lang="en-GB" sz="2000" i="1" dirty="0">
                                <a:latin typeface="Cambria Math" panose="02040503050406030204" pitchFamily="18" charset="0"/>
                                <a:cs typeface="Corbel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𝐿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−1</m:t>
                            </m:r>
                          </m:sub>
                        </m:sSub>
                      </m:oMath>
                    </m:oMathPara>
                  </a14:m>
                  <a:endParaRPr lang="en-GB" sz="2000" i="1" dirty="0">
                    <a:latin typeface="Corbel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6" name="Rectangle 1044">
                  <a:extLst>
                    <a:ext uri="{FF2B5EF4-FFF2-40B4-BE49-F238E27FC236}">
                      <a16:creationId xmlns:a16="http://schemas.microsoft.com/office/drawing/2014/main" id="{E53A4FE7-41FD-A992-7EC4-6DBCCCB7046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94191" y="3548823"/>
                  <a:ext cx="1834285" cy="400752"/>
                </a:xfrm>
                <a:prstGeom prst="rect">
                  <a:avLst/>
                </a:prstGeom>
                <a:blipFill>
                  <a:blip r:embed="rId2"/>
                  <a:stretch>
                    <a:fillRect b="-1515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1044">
                  <a:extLst>
                    <a:ext uri="{FF2B5EF4-FFF2-40B4-BE49-F238E27FC236}">
                      <a16:creationId xmlns:a16="http://schemas.microsoft.com/office/drawing/2014/main" id="{C5924E2C-12BC-7065-7498-F0F9DFE131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64348" y="3548823"/>
                  <a:ext cx="1523441" cy="4007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2075" tIns="46038" rIns="92075" bIns="46038">
                  <a:spAutoFit/>
                </a:bodyPr>
                <a:lstStyle/>
                <a:p>
                  <a:pPr algn="ctr"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𝐶</m:t>
                        </m:r>
                        <m:r>
                          <a:rPr lang="en-GB" sz="2000" i="1" baseline="-25000" dirty="0">
                            <a:latin typeface="Cambria Math" panose="02040503050406030204" pitchFamily="18" charset="0"/>
                            <a:cs typeface="Corbel"/>
                          </a:rPr>
                          <m:t>0 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, 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𝐶</m:t>
                        </m:r>
                        <m:r>
                          <a:rPr lang="en-GB" sz="2000" i="1" baseline="-25000" dirty="0">
                            <a:latin typeface="Cambria Math" panose="02040503050406030204" pitchFamily="18" charset="0"/>
                            <a:cs typeface="Corbel"/>
                          </a:rPr>
                          <m:t>1 </m:t>
                        </m:r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,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…, </m:t>
                        </m:r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𝐿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−1</m:t>
                            </m:r>
                          </m:sub>
                        </m:sSub>
                      </m:oMath>
                    </m:oMathPara>
                  </a14:m>
                  <a:endParaRPr lang="en-GB" sz="2000" i="1" dirty="0">
                    <a:latin typeface="Corbel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7" name="Rectangle 1044">
                  <a:extLst>
                    <a:ext uri="{FF2B5EF4-FFF2-40B4-BE49-F238E27FC236}">
                      <a16:creationId xmlns:a16="http://schemas.microsoft.com/office/drawing/2014/main" id="{C5924E2C-12BC-7065-7498-F0F9DFE1318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164348" y="3548823"/>
                  <a:ext cx="1523441" cy="400752"/>
                </a:xfrm>
                <a:prstGeom prst="rect">
                  <a:avLst/>
                </a:prstGeom>
                <a:blipFill>
                  <a:blip r:embed="rId3"/>
                  <a:stretch>
                    <a:fillRect l="-9200" r="-4000" b="-1515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213E5AB-1A13-BF5C-6C36-C1933707E17F}"/>
                </a:ext>
              </a:extLst>
            </p:cNvPr>
            <p:cNvSpPr txBox="1"/>
            <p:nvPr/>
          </p:nvSpPr>
          <p:spPr>
            <a:xfrm>
              <a:off x="4212070" y="3214124"/>
              <a:ext cx="4210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dirty="0">
                  <a:sym typeface="Symbol" charset="0"/>
                </a:rPr>
                <a:t></a:t>
              </a:r>
              <a:r>
                <a:rPr lang="en-GB" sz="2400" dirty="0"/>
                <a:t> </a:t>
              </a:r>
              <a:endParaRPr lang="en-US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031">
                  <a:extLst>
                    <a:ext uri="{FF2B5EF4-FFF2-40B4-BE49-F238E27FC236}">
                      <a16:creationId xmlns:a16="http://schemas.microsoft.com/office/drawing/2014/main" id="{C7860E44-B8C3-09CA-1E74-37EEC2140B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8927" y="2208333"/>
                  <a:ext cx="1448198" cy="529205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88" tIns="44450" rIns="90488" bIns="44450" anchor="ctr"/>
                <a:lstStyle/>
                <a:p>
                  <a:pPr algn="ctr" defTabSz="762000" eaLnBrk="0" hangingPunct="0">
                    <a:spcBef>
                      <a:spcPct val="5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6" name="Rectangle 1031">
                  <a:extLst>
                    <a:ext uri="{FF2B5EF4-FFF2-40B4-BE49-F238E27FC236}">
                      <a16:creationId xmlns:a16="http://schemas.microsoft.com/office/drawing/2014/main" id="{C7860E44-B8C3-09CA-1E74-37EEC2140B8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98927" y="2208333"/>
                  <a:ext cx="1448198" cy="52920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1038">
                  <a:extLst>
                    <a:ext uri="{FF2B5EF4-FFF2-40B4-BE49-F238E27FC236}">
                      <a16:creationId xmlns:a16="http://schemas.microsoft.com/office/drawing/2014/main" id="{710DA62A-F830-2064-5334-01A9F63009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67925" y="1575315"/>
                  <a:ext cx="1379032" cy="4007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2075" tIns="46038" rIns="92075" bIns="46038">
                  <a:spAutoFit/>
                </a:bodyPr>
                <a:lstStyle/>
                <a:p>
                  <a:pPr eaLnBrk="0" hangingPunct="0"/>
                  <a14:m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𝑠</m:t>
                      </m:r>
                    </m:oMath>
                  </a14:m>
                  <a:r>
                    <a:rPr lang="en-GB" sz="2000" i="1" dirty="0">
                      <a:latin typeface="Corbel"/>
                      <a:cs typeface="Corbel"/>
                    </a:rPr>
                    <a:t> </a:t>
                  </a:r>
                  <a:r>
                    <a:rPr lang="en-GB" sz="2000" dirty="0">
                      <a:latin typeface="Corbel"/>
                      <a:cs typeface="Corbel"/>
                    </a:rPr>
                    <a:t>(length </a:t>
                  </a:r>
                  <a14:m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ℓ</m:t>
                      </m:r>
                    </m:oMath>
                  </a14:m>
                  <a:r>
                    <a:rPr lang="en-GB" sz="2000" i="1" dirty="0">
                      <a:latin typeface="Corbel"/>
                      <a:cs typeface="Corbel"/>
                    </a:rPr>
                    <a:t>)</a:t>
                  </a:r>
                  <a:endParaRPr lang="en-GB" sz="2000" dirty="0">
                    <a:latin typeface="Corbel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10" name="Rectangle 1038">
                  <a:extLst>
                    <a:ext uri="{FF2B5EF4-FFF2-40B4-BE49-F238E27FC236}">
                      <a16:creationId xmlns:a16="http://schemas.microsoft.com/office/drawing/2014/main" id="{710DA62A-F830-2064-5334-01A9F630097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67925" y="1575315"/>
                  <a:ext cx="1379032" cy="400752"/>
                </a:xfrm>
                <a:prstGeom prst="rect">
                  <a:avLst/>
                </a:prstGeom>
                <a:blipFill>
                  <a:blip r:embed="rId5"/>
                  <a:stretch>
                    <a:fillRect t="-7576" r="-3982" b="-25758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0BEA0274-5832-8C41-0B4A-35B5EAE8FE1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414712" y="1991619"/>
              <a:ext cx="0" cy="206582"/>
            </a:xfrm>
            <a:prstGeom prst="straightConnector1">
              <a:avLst/>
            </a:prstGeom>
            <a:noFill/>
            <a:ln w="19050" cmpd="sng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B483C3C-0B9F-6209-2A37-AE28EC43E3A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525429" y="3436613"/>
              <a:ext cx="2009287" cy="7521"/>
            </a:xfrm>
            <a:prstGeom prst="straightConnector1">
              <a:avLst/>
            </a:prstGeom>
            <a:noFill/>
            <a:ln w="19050" cmpd="sng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BAC6CC9D-A1A4-0485-A606-666B34CDC4D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4410729" y="2744968"/>
              <a:ext cx="13127" cy="604807"/>
            </a:xfrm>
            <a:prstGeom prst="straightConnector1">
              <a:avLst/>
            </a:prstGeom>
            <a:noFill/>
            <a:ln w="19050" cmpd="sng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D7C74237-6D17-ADBC-96F4-38C0CE0E3C3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293544" y="3437457"/>
              <a:ext cx="2009287" cy="7521"/>
            </a:xfrm>
            <a:prstGeom prst="straightConnector1">
              <a:avLst/>
            </a:prstGeom>
            <a:noFill/>
            <a:ln w="19050" cmpd="sng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23C8763E-6976-1108-7A17-A7F11209A107}"/>
                    </a:ext>
                  </a:extLst>
                </p:cNvPr>
                <p:cNvSpPr/>
                <p:nvPr/>
              </p:nvSpPr>
              <p:spPr>
                <a:xfrm>
                  <a:off x="4460608" y="2733687"/>
                  <a:ext cx="173194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𝐾</m:t>
                        </m:r>
                        <m:r>
                          <a:rPr lang="en-GB" i="1" baseline="-25000" dirty="0">
                            <a:latin typeface="Cambria Math" panose="02040503050406030204" pitchFamily="18" charset="0"/>
                            <a:cs typeface="Corbel"/>
                          </a:rPr>
                          <m:t>0 </m:t>
                        </m:r>
                        <m:r>
                          <a:rPr lang="en-GB" i="1" dirty="0">
                            <a:latin typeface="Cambria Math" panose="02040503050406030204" pitchFamily="18" charset="0"/>
                            <a:cs typeface="Corbel"/>
                          </a:rPr>
                          <m:t>,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𝐾</m:t>
                        </m:r>
                        <m:r>
                          <a:rPr lang="en-GB" i="1" baseline="-25000" dirty="0">
                            <a:latin typeface="Cambria Math" panose="02040503050406030204" pitchFamily="18" charset="0"/>
                            <a:cs typeface="Corbel"/>
                          </a:rPr>
                          <m:t>1 </m:t>
                        </m:r>
                        <m:r>
                          <a:rPr lang="en-GB" i="1" dirty="0">
                            <a:latin typeface="Cambria Math" panose="02040503050406030204" pitchFamily="18" charset="0"/>
                            <a:cs typeface="Corbel"/>
                          </a:rPr>
                          <m:t>,…, 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𝐾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  <a:cs typeface="Corbel"/>
                              </a:rPr>
                              <m:t>𝐿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cs typeface="Corbel"/>
                              </a:rPr>
                              <m:t>−1</m:t>
                            </m:r>
                          </m:sub>
                        </m:sSub>
                      </m:oMath>
                    </m:oMathPara>
                  </a14:m>
                  <a:endParaRPr lang="en-GB" i="1" dirty="0">
                    <a:latin typeface="Corbel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23C8763E-6976-1108-7A17-A7F11209A10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60608" y="2733687"/>
                  <a:ext cx="1731949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8" name="Text Box 3">
            <a:extLst>
              <a:ext uri="{FF2B5EF4-FFF2-40B4-BE49-F238E27FC236}">
                <a16:creationId xmlns:a16="http://schemas.microsoft.com/office/drawing/2014/main" id="{F9810B1E-72AB-7174-BA3D-40CD15356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4511036"/>
            <a:ext cx="12192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endParaRPr lang="en-US" sz="2800" dirty="0">
              <a:latin typeface="+mn-lt"/>
              <a:cs typeface="Corbel"/>
            </a:endParaRPr>
          </a:p>
          <a:p>
            <a:pPr algn="ctr"/>
            <a:r>
              <a:rPr lang="en-US" sz="2800" dirty="0">
                <a:latin typeface="+mn-lt"/>
                <a:cs typeface="Corbel"/>
              </a:rPr>
              <a:t>Board exercise: How to argue security of the efficient one-time pad?</a:t>
            </a:r>
            <a:endParaRPr lang="en-GB" sz="2800" dirty="0">
              <a:latin typeface="+mn-lt"/>
              <a:cs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938739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BB3090-A8BD-4B3D-8FEC-EB255CAE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27" y="1709738"/>
            <a:ext cx="10913164" cy="2852737"/>
          </a:xfrm>
        </p:spPr>
        <p:txBody>
          <a:bodyPr>
            <a:normAutofit/>
          </a:bodyPr>
          <a:lstStyle/>
          <a:p>
            <a:r>
              <a:rPr lang="en-US" sz="4400" dirty="0"/>
              <a:t>PRGs in use: KeyStream Generators (KSGs)</a:t>
            </a:r>
          </a:p>
        </p:txBody>
      </p:sp>
    </p:spTree>
    <p:extLst>
      <p:ext uri="{BB962C8B-B14F-4D97-AF65-F5344CB8AC3E}">
        <p14:creationId xmlns:p14="http://schemas.microsoft.com/office/powerpoint/2010/main" val="7936643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B8512-32BE-34ED-A822-9F86A5B69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Keystream Generators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FB5F1830-768B-39F8-3A55-AAC8E6668BF5}"/>
                  </a:ext>
                </a:extLst>
              </p:cNvPr>
              <p:cNvSpPr/>
              <p:nvPr/>
            </p:nvSpPr>
            <p:spPr>
              <a:xfrm>
                <a:off x="662598" y="1889471"/>
                <a:ext cx="11062263" cy="1712153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endParaRPr lang="en-GB" sz="2400" b="1" dirty="0">
                  <a:cs typeface="Corbel"/>
                </a:endParaRPr>
              </a:p>
              <a:p>
                <a:r>
                  <a:rPr lang="en-US" sz="2400" dirty="0">
                    <a:cs typeface="Corbel"/>
                  </a:rPr>
                  <a:t>A </a:t>
                </a:r>
                <a:r>
                  <a:rPr lang="en-US" sz="2400" dirty="0">
                    <a:solidFill>
                      <a:srgbClr val="FF0000"/>
                    </a:solidFill>
                    <a:cs typeface="Corbel"/>
                  </a:rPr>
                  <a:t>keystream generator (KSG)</a:t>
                </a:r>
                <a:r>
                  <a:rPr lang="en-US" sz="2400" dirty="0">
                    <a:cs typeface="Corbel"/>
                  </a:rPr>
                  <a:t> is an efficient, deterministic algorithm that: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cs typeface="Corbel"/>
                  </a:rPr>
                  <a:t>takes as input a seed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  <a:cs typeface="Corbel"/>
                      </a:rPr>
                      <m:t>𝑠</m:t>
                    </m:r>
                  </m:oMath>
                </a14:m>
                <a:r>
                  <a:rPr lang="en-US" sz="2400" dirty="0">
                    <a:cs typeface="Corbel"/>
                  </a:rPr>
                  <a:t> and an initialization vector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 dirty="0" smtClean="0">
                        <a:latin typeface="Cambria Math" panose="02040503050406030204" pitchFamily="18" charset="0"/>
                        <a:cs typeface="Corbel"/>
                      </a:rPr>
                      <m:t>IV</m:t>
                    </m:r>
                  </m:oMath>
                </a14:m>
                <a:r>
                  <a:rPr lang="en-US" sz="2400" dirty="0">
                    <a:cs typeface="Corbel"/>
                  </a:rPr>
                  <a:t>, and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cs typeface="Corbel"/>
                  </a:rPr>
                  <a:t>outputs a </a:t>
                </a:r>
                <a:r>
                  <a:rPr lang="en-US" sz="2400" dirty="0">
                    <a:solidFill>
                      <a:srgbClr val="FF0000"/>
                    </a:solidFill>
                    <a:cs typeface="Corbel"/>
                  </a:rPr>
                  <a:t>stream of key bits</a:t>
                </a:r>
                <a:r>
                  <a:rPr lang="en-US" sz="2400" dirty="0">
                    <a:cs typeface="Corbe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Corbel"/>
                      </a:rPr>
                      <m:t>𝐾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Corbel"/>
                      </a:rPr>
                      <m:t> = 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𝐾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0</m:t>
                        </m:r>
                      </m:sub>
                    </m:sSub>
                    <m:r>
                      <a:rPr lang="en-US" sz="2400" i="1" dirty="0" smtClean="0">
                        <a:latin typeface="Cambria Math" panose="02040503050406030204" pitchFamily="18" charset="0"/>
                        <a:cs typeface="Corbel"/>
                      </a:rPr>
                      <m:t> , 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𝐾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1</m:t>
                        </m:r>
                      </m:sub>
                    </m:sSub>
                    <m:r>
                      <a:rPr lang="en-US" sz="2400" i="1" dirty="0" smtClean="0">
                        <a:latin typeface="Cambria Math" panose="02040503050406030204" pitchFamily="18" charset="0"/>
                        <a:cs typeface="Corbel"/>
                      </a:rPr>
                      <m:t>,…</m:t>
                    </m:r>
                    <m:r>
                      <a:rPr lang="en-US" sz="2400" b="0" i="0" dirty="0" smtClean="0">
                        <a:latin typeface="Cambria Math" panose="02040503050406030204" pitchFamily="18" charset="0"/>
                        <a:cs typeface="Corbel"/>
                      </a:rPr>
                      <m:t>, 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𝐾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𝐿</m:t>
                        </m:r>
                      </m:sub>
                    </m:sSub>
                  </m:oMath>
                </a14:m>
                <a:endParaRPr lang="en-GB" sz="2400" i="1" dirty="0">
                  <a:cs typeface="Corbel"/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FB5F1830-768B-39F8-3A55-AAC8E6668B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598" y="1889471"/>
                <a:ext cx="11062263" cy="1712153"/>
              </a:xfrm>
              <a:prstGeom prst="roundRect">
                <a:avLst/>
              </a:prstGeom>
              <a:blipFill>
                <a:blip r:embed="rId2"/>
                <a:stretch>
                  <a:fillRect l="-55" b="-31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175C6D35-D911-2518-014E-050A76187C36}"/>
              </a:ext>
            </a:extLst>
          </p:cNvPr>
          <p:cNvSpPr/>
          <p:nvPr/>
        </p:nvSpPr>
        <p:spPr>
          <a:xfrm>
            <a:off x="407504" y="1690688"/>
            <a:ext cx="3081131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Keystream Generators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9A1985D7-0C0A-F234-E05F-6756D158A903}"/>
                  </a:ext>
                </a:extLst>
              </p:cNvPr>
              <p:cNvSpPr/>
              <p:nvPr/>
            </p:nvSpPr>
            <p:spPr>
              <a:xfrm>
                <a:off x="662598" y="4036322"/>
                <a:ext cx="11062263" cy="1748251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dirty="0">
                  <a:cs typeface="Corbel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cs typeface="Corbel"/>
                  </a:rPr>
                  <a:t>A KSG is a function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  <a:cs typeface="Corbel"/>
                      </a:rPr>
                      <m:t>𝐻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: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Corbel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GB" sz="2400" i="1" dirty="0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GB" sz="2400" i="1" dirty="0" smtClean="0">
                            <a:latin typeface="Cambria Math" panose="02040503050406030204" pitchFamily="18" charset="0"/>
                            <a:cs typeface="Corbel"/>
                          </a:rPr>
                          <m:t>0,1</m:t>
                        </m:r>
                      </m:e>
                    </m:d>
                    <m:r>
                      <a:rPr lang="en-US" sz="2400" b="0" i="1" baseline="30000" dirty="0" smtClean="0">
                        <a:latin typeface="Cambria Math" panose="02040503050406030204" pitchFamily="18" charset="0"/>
                        <a:cs typeface="Corbel"/>
                      </a:rPr>
                      <m:t>ℓ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Corbel"/>
                      </a:rPr>
                      <m:t>×</m:t>
                    </m:r>
                    <m:sSup>
                      <m:s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𝑣</m:t>
                        </m:r>
                      </m:sup>
                    </m:sSup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→ </m:t>
                    </m:r>
                    <m:sSup>
                      <m:s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40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GB" sz="240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𝐿</m:t>
                        </m:r>
                      </m:sup>
                    </m:sSup>
                  </m:oMath>
                </a14:m>
                <a:endParaRPr lang="en-GB" sz="2400" i="1" baseline="30000" dirty="0">
                  <a:cs typeface="Calibri" panose="020F050202020403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i="1" dirty="0">
                  <a:latin typeface="Cambria Math" panose="02040503050406030204" pitchFamily="18" charset="0"/>
                  <a:cs typeface="Corbel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 dirty="0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GB" sz="2400" i="1" dirty="0" smtClean="0">
                            <a:latin typeface="Cambria Math" panose="02040503050406030204" pitchFamily="18" charset="0"/>
                            <a:cs typeface="Corbel"/>
                          </a:rPr>
                          <m:t>0,1</m:t>
                        </m:r>
                      </m:e>
                    </m:d>
                    <m:r>
                      <a:rPr lang="en-US" sz="2400" b="0" i="1" baseline="30000" dirty="0" smtClean="0">
                        <a:latin typeface="Cambria Math" panose="02040503050406030204" pitchFamily="18" charset="0"/>
                        <a:cs typeface="Corbel"/>
                      </a:rPr>
                      <m:t>ℓ</m:t>
                    </m:r>
                  </m:oMath>
                </a14:m>
                <a:r>
                  <a:rPr lang="en-GB" sz="2400" dirty="0">
                    <a:cs typeface="Corbel"/>
                  </a:rPr>
                  <a:t>  is called the </a:t>
                </a:r>
                <a:r>
                  <a:rPr lang="en-GB" sz="2400" b="1" dirty="0">
                    <a:cs typeface="Corbel"/>
                  </a:rPr>
                  <a:t>seed space</a:t>
                </a:r>
                <a:r>
                  <a:rPr lang="en-GB" sz="2400" dirty="0">
                    <a:cs typeface="Corbel"/>
                  </a:rPr>
                  <a:t>;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i="1" dirty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  <a:cs typeface="Corbel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  <a:cs typeface="Corbel"/>
                          </a:rPr>
                          <m:t>𝑣</m:t>
                        </m:r>
                      </m:sup>
                    </m:sSup>
                  </m:oMath>
                </a14:m>
                <a:r>
                  <a:rPr lang="en-GB" sz="2400" i="1" dirty="0">
                    <a:cs typeface="Corbel"/>
                  </a:rPr>
                  <a:t> </a:t>
                </a:r>
                <a:r>
                  <a:rPr lang="en-GB" sz="2400" dirty="0">
                    <a:cs typeface="Corbel"/>
                  </a:rPr>
                  <a:t>is called the </a:t>
                </a:r>
                <a:r>
                  <a:rPr lang="en-GB" sz="2400" b="1" dirty="0">
                    <a:cs typeface="Corbel"/>
                  </a:rPr>
                  <a:t>initialization vector space</a:t>
                </a:r>
              </a:p>
            </p:txBody>
          </p:sp>
        </mc:Choice>
        <mc:Fallback xmlns="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9A1985D7-0C0A-F234-E05F-6756D158A9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598" y="4036322"/>
                <a:ext cx="11062263" cy="1748251"/>
              </a:xfrm>
              <a:prstGeom prst="roundRect">
                <a:avLst/>
              </a:prstGeom>
              <a:blipFill>
                <a:blip r:embed="rId3"/>
                <a:stretch>
                  <a:fillRect b="-20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86575BE2-2AAA-D7E1-B6AA-DFAFE006367C}"/>
              </a:ext>
            </a:extLst>
          </p:cNvPr>
          <p:cNvSpPr/>
          <p:nvPr/>
        </p:nvSpPr>
        <p:spPr>
          <a:xfrm>
            <a:off x="407504" y="3837540"/>
            <a:ext cx="3081131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Formal syntax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03A5ED-6946-FAB5-1B92-4FFC79699B09}"/>
              </a:ext>
            </a:extLst>
          </p:cNvPr>
          <p:cNvSpPr txBox="1"/>
          <p:nvPr/>
        </p:nvSpPr>
        <p:spPr>
          <a:xfrm>
            <a:off x="536713" y="6013174"/>
            <a:ext cx="11188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cs typeface="Corbel"/>
              </a:rPr>
              <a:t>IV is typically set to be a counter in applications (need not be secret for security of KSG)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98619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7747E0A5-3B6C-B869-0619-1C74A018C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008" y="3332063"/>
            <a:ext cx="1981200" cy="143851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6">
                <a:extLst>
                  <a:ext uri="{FF2B5EF4-FFF2-40B4-BE49-F238E27FC236}">
                    <a16:creationId xmlns:a16="http://schemas.microsoft.com/office/drawing/2014/main" id="{07C8B413-D9A7-8D6A-ECE9-8BF542ABAE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15793" y="2942576"/>
                <a:ext cx="1790683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2000" b="0" dirty="0">
                    <a:cs typeface="Corbel"/>
                  </a:rPr>
                  <a:t>Distinguisher 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latin typeface="Cambria Math" panose="02040503050406030204" pitchFamily="18" charset="0"/>
                        <a:cs typeface="Corbel"/>
                      </a:rPr>
                      <m:t>𝐷</m:t>
                    </m:r>
                  </m:oMath>
                </a14:m>
                <a:endParaRPr lang="en-GB" sz="2000" b="0" i="1" dirty="0">
                  <a:cs typeface="Corbel"/>
                </a:endParaRPr>
              </a:p>
            </p:txBody>
          </p:sp>
        </mc:Choice>
        <mc:Fallback xmlns="">
          <p:sp>
            <p:nvSpPr>
              <p:cNvPr id="5" name="Text Box 6">
                <a:extLst>
                  <a:ext uri="{FF2B5EF4-FFF2-40B4-BE49-F238E27FC236}">
                    <a16:creationId xmlns:a16="http://schemas.microsoft.com/office/drawing/2014/main" id="{07C8B413-D9A7-8D6A-ECE9-8BF542ABAE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5793" y="2942576"/>
                <a:ext cx="1790683" cy="400110"/>
              </a:xfrm>
              <a:prstGeom prst="rect">
                <a:avLst/>
              </a:prstGeom>
              <a:blipFill>
                <a:blip r:embed="rId2"/>
                <a:stretch>
                  <a:fillRect l="-3401" t="-9231" b="-2769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ine 11">
            <a:extLst>
              <a:ext uri="{FF2B5EF4-FFF2-40B4-BE49-F238E27FC236}">
                <a16:creationId xmlns:a16="http://schemas.microsoft.com/office/drawing/2014/main" id="{82FAF850-0634-533A-180F-7CCFF8D84C2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17906" y="4329972"/>
            <a:ext cx="282170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13">
                <a:extLst>
                  <a:ext uri="{FF2B5EF4-FFF2-40B4-BE49-F238E27FC236}">
                    <a16:creationId xmlns:a16="http://schemas.microsoft.com/office/drawing/2014/main" id="{7F235A6A-52EC-F832-0215-B02EC17937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91283" y="3903985"/>
                <a:ext cx="1576422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𝑟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∈</m:t>
                      </m:r>
                      <m:sSup>
                        <m:sSup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d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  <m:t>𝐿</m:t>
                          </m:r>
                        </m:sup>
                      </m:sSup>
                    </m:oMath>
                  </m:oMathPara>
                </a14:m>
                <a:endParaRPr lang="en-GB" sz="2000" b="0" i="1" dirty="0">
                  <a:cs typeface="Corbel"/>
                </a:endParaRPr>
              </a:p>
            </p:txBody>
          </p:sp>
        </mc:Choice>
        <mc:Fallback xmlns="">
          <p:sp>
            <p:nvSpPr>
              <p:cNvPr id="7" name="Rectangle 13">
                <a:extLst>
                  <a:ext uri="{FF2B5EF4-FFF2-40B4-BE49-F238E27FC236}">
                    <a16:creationId xmlns:a16="http://schemas.microsoft.com/office/drawing/2014/main" id="{7F235A6A-52EC-F832-0215-B02EC17937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91283" y="3903985"/>
                <a:ext cx="1576422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19">
            <a:extLst>
              <a:ext uri="{FF2B5EF4-FFF2-40B4-BE49-F238E27FC236}">
                <a16:creationId xmlns:a16="http://schemas.microsoft.com/office/drawing/2014/main" id="{947DBB36-BF09-81BC-5234-A7B88558CFA2}"/>
              </a:ext>
            </a:extLst>
          </p:cNvPr>
          <p:cNvGrpSpPr>
            <a:grpSpLocks/>
          </p:cNvGrpSpPr>
          <p:nvPr/>
        </p:nvGrpSpPr>
        <p:grpSpPr bwMode="auto">
          <a:xfrm>
            <a:off x="3329612" y="4770577"/>
            <a:ext cx="1130302" cy="1134561"/>
            <a:chOff x="1152" y="2909"/>
            <a:chExt cx="712" cy="1138"/>
          </a:xfrm>
        </p:grpSpPr>
        <p:sp>
          <p:nvSpPr>
            <p:cNvPr id="9" name="Line 15">
              <a:extLst>
                <a:ext uri="{FF2B5EF4-FFF2-40B4-BE49-F238E27FC236}">
                  <a16:creationId xmlns:a16="http://schemas.microsoft.com/office/drawing/2014/main" id="{3B63700B-53D9-28A7-E5D4-833C735956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2909"/>
              <a:ext cx="0" cy="9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cs typeface="Corbel"/>
              </a:endParaRPr>
            </a:p>
          </p:txBody>
        </p:sp>
        <p:sp>
          <p:nvSpPr>
            <p:cNvPr id="10" name="Line 16">
              <a:extLst>
                <a:ext uri="{FF2B5EF4-FFF2-40B4-BE49-F238E27FC236}">
                  <a16:creationId xmlns:a16="http://schemas.microsoft.com/office/drawing/2014/main" id="{6CDAA2A0-79D3-2173-D89B-283B9BF474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3840"/>
              <a:ext cx="4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cs typeface="Corbe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 Box 17">
                  <a:extLst>
                    <a:ext uri="{FF2B5EF4-FFF2-40B4-BE49-F238E27FC236}">
                      <a16:creationId xmlns:a16="http://schemas.microsoft.com/office/drawing/2014/main" id="{2A7AE0EE-46A2-338E-35A5-E1B2C0EE2BF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83" y="3646"/>
                  <a:ext cx="281" cy="40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𝑏</m:t>
                        </m:r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′</m:t>
                        </m:r>
                      </m:oMath>
                    </m:oMathPara>
                  </a14:m>
                  <a:endParaRPr lang="en-GB" sz="2000" b="0" i="1" dirty="0"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11" name="Text Box 17">
                  <a:extLst>
                    <a:ext uri="{FF2B5EF4-FFF2-40B4-BE49-F238E27FC236}">
                      <a16:creationId xmlns:a16="http://schemas.microsoft.com/office/drawing/2014/main" id="{2A7AE0EE-46A2-338E-35A5-E1B2C0EE2B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83" y="3646"/>
                  <a:ext cx="281" cy="401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FEBF326-2021-6DB4-BFC5-7FDA85A9EA7E}"/>
              </a:ext>
            </a:extLst>
          </p:cNvPr>
          <p:cNvGrpSpPr/>
          <p:nvPr/>
        </p:nvGrpSpPr>
        <p:grpSpPr>
          <a:xfrm>
            <a:off x="5623306" y="2631866"/>
            <a:ext cx="4148592" cy="1055525"/>
            <a:chOff x="6297985" y="1851916"/>
            <a:chExt cx="4148592" cy="1055525"/>
          </a:xfrm>
        </p:grpSpPr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D45952EF-602F-2ED0-C153-4001D33B7B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5377" y="1851916"/>
              <a:ext cx="1981200" cy="105552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Corbe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 Box 8">
                  <a:extLst>
                    <a:ext uri="{FF2B5EF4-FFF2-40B4-BE49-F238E27FC236}">
                      <a16:creationId xmlns:a16="http://schemas.microsoft.com/office/drawing/2014/main" id="{A0F5C0F7-B82D-E40A-FBED-30B37646C53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604635" y="2012320"/>
                  <a:ext cx="1615645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14:m>
                    <m:oMath xmlns:m="http://schemas.openxmlformats.org/officeDocument/2006/math">
                      <m:r>
                        <a:rPr lang="en-GB" sz="2000" b="0" i="1" u="sng" dirty="0" smtClean="0">
                          <a:latin typeface="Cambria Math" panose="02040503050406030204" pitchFamily="18" charset="0"/>
                          <a:cs typeface="Corbel"/>
                        </a:rPr>
                        <m:t>𝑏</m:t>
                      </m:r>
                      <m:r>
                        <a:rPr lang="en-GB" sz="2000" b="0" i="1" u="sng" dirty="0" smtClean="0">
                          <a:latin typeface="Cambria Math" panose="02040503050406030204" pitchFamily="18" charset="0"/>
                          <a:cs typeface="Corbel"/>
                        </a:rPr>
                        <m:t> =0</m:t>
                      </m:r>
                    </m:oMath>
                  </a14:m>
                  <a:r>
                    <a:rPr lang="en-GB" sz="2000" b="0" dirty="0">
                      <a:cs typeface="Corbel"/>
                    </a:rPr>
                    <a:t>:</a:t>
                  </a:r>
                  <a:r>
                    <a:rPr lang="en-GB" sz="2000" b="0" i="1" dirty="0">
                      <a:cs typeface="Corbel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14" name="Text Box 8">
                  <a:extLst>
                    <a:ext uri="{FF2B5EF4-FFF2-40B4-BE49-F238E27FC236}">
                      <a16:creationId xmlns:a16="http://schemas.microsoft.com/office/drawing/2014/main" id="{A0F5C0F7-B82D-E40A-FBED-30B37646C5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04635" y="2012320"/>
                  <a:ext cx="1615645" cy="400110"/>
                </a:xfrm>
                <a:prstGeom prst="rect">
                  <a:avLst/>
                </a:prstGeom>
                <a:blipFill>
                  <a:blip r:embed="rId5"/>
                  <a:stretch>
                    <a:fillRect t="-7576" b="-25758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 Box 12">
                  <a:extLst>
                    <a:ext uri="{FF2B5EF4-FFF2-40B4-BE49-F238E27FC236}">
                      <a16:creationId xmlns:a16="http://schemas.microsoft.com/office/drawing/2014/main" id="{04C70A95-3ADD-5155-839A-2E772873236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624950" y="2476077"/>
                  <a:ext cx="1620635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𝑟</m:t>
                        </m:r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 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=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𝐻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(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𝑠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GB" sz="2000" i="0" dirty="0">
                            <a:latin typeface="Cambria Math" panose="02040503050406030204" pitchFamily="18" charset="0"/>
                            <a:cs typeface="Corbel"/>
                          </a:rPr>
                          <m:t>IV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)</m:t>
                        </m:r>
                      </m:oMath>
                    </m:oMathPara>
                  </a14:m>
                  <a:endParaRPr lang="en-GB" sz="2000" b="0" dirty="0"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15" name="Text Box 12">
                  <a:extLst>
                    <a:ext uri="{FF2B5EF4-FFF2-40B4-BE49-F238E27FC236}">
                      <a16:creationId xmlns:a16="http://schemas.microsoft.com/office/drawing/2014/main" id="{04C70A95-3ADD-5155-839A-2E77287323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24950" y="2476077"/>
                  <a:ext cx="1620635" cy="400110"/>
                </a:xfrm>
                <a:prstGeom prst="rect">
                  <a:avLst/>
                </a:prstGeom>
                <a:blipFill>
                  <a:blip r:embed="rId6"/>
                  <a:stretch>
                    <a:fillRect b="-15152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Text Box 20">
              <a:extLst>
                <a:ext uri="{FF2B5EF4-FFF2-40B4-BE49-F238E27FC236}">
                  <a16:creationId xmlns:a16="http://schemas.microsoft.com/office/drawing/2014/main" id="{5704E2AD-43DA-EB4C-795A-5964CF13A6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97985" y="1861435"/>
              <a:ext cx="184666" cy="2975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en-GB" sz="2000" b="0" i="1" baseline="30000" dirty="0">
                <a:cs typeface="Corbel"/>
              </a:endParaRPr>
            </a:p>
          </p:txBody>
        </p:sp>
      </p:grpSp>
      <p:pic>
        <p:nvPicPr>
          <p:cNvPr id="17" name="Picture 5" descr="C:\Documents and Settings\rist\Local Settings\Temporary Internet Files\Content.IE5\RRKU6J6Q\MCj03491210000[1].wmf">
            <a:extLst>
              <a:ext uri="{FF2B5EF4-FFF2-40B4-BE49-F238E27FC236}">
                <a16:creationId xmlns:a16="http://schemas.microsoft.com/office/drawing/2014/main" id="{708F870B-7E12-A8AA-267B-2B3A178CD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541" y="3491548"/>
            <a:ext cx="1218357" cy="110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Left Brace 17">
            <a:extLst>
              <a:ext uri="{FF2B5EF4-FFF2-40B4-BE49-F238E27FC236}">
                <a16:creationId xmlns:a16="http://schemas.microsoft.com/office/drawing/2014/main" id="{E6EF4F83-6141-C179-D41F-A03B8C838561}"/>
              </a:ext>
            </a:extLst>
          </p:cNvPr>
          <p:cNvSpPr/>
          <p:nvPr/>
        </p:nvSpPr>
        <p:spPr>
          <a:xfrm>
            <a:off x="7365907" y="2296167"/>
            <a:ext cx="359997" cy="3402268"/>
          </a:xfrm>
          <a:prstGeom prst="leftBrace">
            <a:avLst>
              <a:gd name="adj1" fmla="val 59134"/>
              <a:gd name="adj2" fmla="val 50000"/>
            </a:avLst>
          </a:prstGeom>
          <a:ln w="12700" cmpd="sng">
            <a:solidFill>
              <a:srgbClr val="0000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782D45A-599C-7977-E4E0-4FCD99526267}"/>
              </a:ext>
            </a:extLst>
          </p:cNvPr>
          <p:cNvCxnSpPr/>
          <p:nvPr/>
        </p:nvCxnSpPr>
        <p:spPr>
          <a:xfrm>
            <a:off x="7795712" y="3206120"/>
            <a:ext cx="1979998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Box 8">
                <a:extLst>
                  <a:ext uri="{FF2B5EF4-FFF2-40B4-BE49-F238E27FC236}">
                    <a16:creationId xmlns:a16="http://schemas.microsoft.com/office/drawing/2014/main" id="{1505D6B2-9581-044A-F99E-7DB3192A42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53238" y="1989980"/>
                <a:ext cx="2996398" cy="7007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2000" b="0" u="sng" dirty="0">
                    <a:cs typeface="Corbel"/>
                  </a:rPr>
                  <a:t>Setup:</a:t>
                </a: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𝑏</m:t>
                      </m:r>
                      <m:r>
                        <a:rPr lang="en-GB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 ←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cs typeface="Corbel"/>
                        </a:rPr>
                        <m:t>$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 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000" i="1" dirty="0" smtClean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r>
                            <a:rPr lang="en-GB" sz="2000" i="1" dirty="0" smtClean="0">
                              <a:latin typeface="Cambria Math" panose="02040503050406030204" pitchFamily="18" charset="0"/>
                              <a:cs typeface="Corbel"/>
                            </a:rPr>
                            <m:t>0,1</m:t>
                          </m:r>
                        </m:e>
                      </m:d>
                      <m:r>
                        <a:rPr lang="en-GB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;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𝑠</m:t>
                      </m:r>
                      <m:r>
                        <a:rPr lang="en-GB" sz="2000" dirty="0">
                          <a:latin typeface="Cambria Math" panose="02040503050406030204" pitchFamily="18" charset="0"/>
                          <a:cs typeface="Corbel"/>
                        </a:rPr>
                        <m:t>←</m:t>
                      </m:r>
                      <m:r>
                        <a:rPr lang="en-US" sz="1200" i="1">
                          <a:latin typeface="Cambria Math" panose="02040503050406030204" pitchFamily="18" charset="0"/>
                          <a:cs typeface="Corbel"/>
                        </a:rPr>
                        <m:t>$</m:t>
                      </m:r>
                      <m:r>
                        <a:rPr lang="en-GB" sz="2000" dirty="0">
                          <a:latin typeface="Cambria Math" panose="02040503050406030204" pitchFamily="18" charset="0"/>
                          <a:cs typeface="Corbel"/>
                        </a:rPr>
                        <m:t> 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0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r>
                            <a:rPr lang="en-GB" sz="2000" i="1" dirty="0">
                              <a:latin typeface="Cambria Math" panose="02040503050406030204" pitchFamily="18" charset="0"/>
                              <a:cs typeface="Corbel"/>
                            </a:rPr>
                            <m:t>0,1</m:t>
                          </m:r>
                        </m:e>
                      </m:d>
                      <m:r>
                        <a:rPr lang="en-US" sz="2000" b="0" i="1" baseline="30000" dirty="0" smtClean="0">
                          <a:latin typeface="Cambria Math" panose="02040503050406030204" pitchFamily="18" charset="0"/>
                          <a:cs typeface="Corbel"/>
                        </a:rPr>
                        <m:t>ℓ</m:t>
                      </m:r>
                    </m:oMath>
                  </m:oMathPara>
                </a14:m>
                <a:endParaRPr lang="en-GB" sz="2000" b="0" i="1" u="sng" baseline="30000" dirty="0">
                  <a:cs typeface="Corbel"/>
                </a:endParaRPr>
              </a:p>
            </p:txBody>
          </p:sp>
        </mc:Choice>
        <mc:Fallback xmlns="">
          <p:sp>
            <p:nvSpPr>
              <p:cNvPr id="20" name="Text Box 8">
                <a:extLst>
                  <a:ext uri="{FF2B5EF4-FFF2-40B4-BE49-F238E27FC236}">
                    <a16:creationId xmlns:a16="http://schemas.microsoft.com/office/drawing/2014/main" id="{1505D6B2-9581-044A-F99E-7DB3192A42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53238" y="1989980"/>
                <a:ext cx="2996398" cy="700769"/>
              </a:xfrm>
              <a:prstGeom prst="rect">
                <a:avLst/>
              </a:prstGeom>
              <a:blipFill>
                <a:blip r:embed="rId8"/>
                <a:stretch>
                  <a:fillRect l="-2033" t="-434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E3BC8179-6931-0EEC-7500-BBB3AB86A4BB}"/>
              </a:ext>
            </a:extLst>
          </p:cNvPr>
          <p:cNvGrpSpPr/>
          <p:nvPr/>
        </p:nvGrpSpPr>
        <p:grpSpPr>
          <a:xfrm>
            <a:off x="5634512" y="4332956"/>
            <a:ext cx="4149436" cy="1130982"/>
            <a:chOff x="6297985" y="1643925"/>
            <a:chExt cx="4149436" cy="1332111"/>
          </a:xfrm>
        </p:grpSpPr>
        <p:sp>
          <p:nvSpPr>
            <p:cNvPr id="22" name="Rectangle 5">
              <a:extLst>
                <a:ext uri="{FF2B5EF4-FFF2-40B4-BE49-F238E27FC236}">
                  <a16:creationId xmlns:a16="http://schemas.microsoft.com/office/drawing/2014/main" id="{36F656A0-C0C7-74F4-4758-7B45488B4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6221" y="1643925"/>
              <a:ext cx="1981200" cy="1332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Corbe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 Box 8">
                  <a:extLst>
                    <a:ext uri="{FF2B5EF4-FFF2-40B4-BE49-F238E27FC236}">
                      <a16:creationId xmlns:a16="http://schemas.microsoft.com/office/drawing/2014/main" id="{55054985-43A7-9A6E-64A9-94EA8B3A5DB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622516" y="1734304"/>
                  <a:ext cx="1615645" cy="47126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14:m>
                    <m:oMath xmlns:m="http://schemas.openxmlformats.org/officeDocument/2006/math">
                      <m:r>
                        <a:rPr lang="en-GB" sz="2000" b="0" i="1" u="sng" dirty="0" smtClean="0">
                          <a:latin typeface="Cambria Math" panose="02040503050406030204" pitchFamily="18" charset="0"/>
                          <a:cs typeface="Corbel"/>
                        </a:rPr>
                        <m:t>𝑏</m:t>
                      </m:r>
                      <m:r>
                        <a:rPr lang="en-GB" sz="2000" b="0" i="1" u="sng" dirty="0" smtClean="0">
                          <a:latin typeface="Cambria Math" panose="02040503050406030204" pitchFamily="18" charset="0"/>
                          <a:cs typeface="Corbel"/>
                        </a:rPr>
                        <m:t> =1</m:t>
                      </m:r>
                    </m:oMath>
                  </a14:m>
                  <a:r>
                    <a:rPr lang="en-GB" sz="2000" b="0" dirty="0">
                      <a:cs typeface="Corbel"/>
                    </a:rPr>
                    <a:t>:</a:t>
                  </a:r>
                  <a:r>
                    <a:rPr lang="en-GB" sz="2000" b="0" i="1" dirty="0">
                      <a:cs typeface="Corbel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23" name="Text Box 8">
                  <a:extLst>
                    <a:ext uri="{FF2B5EF4-FFF2-40B4-BE49-F238E27FC236}">
                      <a16:creationId xmlns:a16="http://schemas.microsoft.com/office/drawing/2014/main" id="{55054985-43A7-9A6E-64A9-94EA8B3A5DB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22516" y="1734304"/>
                  <a:ext cx="1615645" cy="471264"/>
                </a:xfrm>
                <a:prstGeom prst="rect">
                  <a:avLst/>
                </a:prstGeom>
                <a:blipFill>
                  <a:blip r:embed="rId9"/>
                  <a:stretch>
                    <a:fillRect t="-7576" b="-25758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 Box 12">
                  <a:extLst>
                    <a:ext uri="{FF2B5EF4-FFF2-40B4-BE49-F238E27FC236}">
                      <a16:creationId xmlns:a16="http://schemas.microsoft.com/office/drawing/2014/main" id="{2B5ADA2C-AFAC-58D4-C36A-F4F9EDF5E65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758627" y="2356309"/>
                  <a:ext cx="1606594" cy="46288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𝑟</m:t>
                        </m:r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 </m:t>
                        </m:r>
                        <m:r>
                          <a:rPr lang="en-GB" sz="2400" i="1" dirty="0">
                            <a:latin typeface="Cambria Math" panose="02040503050406030204" pitchFamily="18" charset="0"/>
                            <a:cs typeface="Corbel"/>
                          </a:rPr>
                          <m:t> ←</m:t>
                        </m:r>
                        <m:r>
                          <a:rPr lang="en-US" sz="1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orbel"/>
                          </a:rPr>
                          <m:t>$</m:t>
                        </m:r>
                        <m:r>
                          <a:rPr lang="en-US" sz="1200" i="1" smtClean="0">
                            <a:latin typeface="Cambria Math" panose="02040503050406030204" pitchFamily="18" charset="0"/>
                            <a:cs typeface="Corbel"/>
                          </a:rPr>
                          <m:t> </m:t>
                        </m:r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 dirty="0">
                                <a:latin typeface="Cambria Math" panose="02040503050406030204" pitchFamily="18" charset="0"/>
                                <a:cs typeface="Corbel"/>
                              </a:rPr>
                              <m:t>{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orbel"/>
                              </a:rPr>
                              <m:t>0,1}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orbel"/>
                              </a:rPr>
                              <m:t>𝐿</m:t>
                            </m:r>
                          </m:sup>
                        </m:sSup>
                      </m:oMath>
                    </m:oMathPara>
                  </a14:m>
                  <a:endParaRPr lang="en-GB" sz="2400" dirty="0"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24" name="Text Box 12">
                  <a:extLst>
                    <a:ext uri="{FF2B5EF4-FFF2-40B4-BE49-F238E27FC236}">
                      <a16:creationId xmlns:a16="http://schemas.microsoft.com/office/drawing/2014/main" id="{2B5ADA2C-AFAC-58D4-C36A-F4F9EDF5E6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58627" y="2356309"/>
                  <a:ext cx="1606594" cy="462881"/>
                </a:xfrm>
                <a:prstGeom prst="rect">
                  <a:avLst/>
                </a:prstGeom>
                <a:blipFill>
                  <a:blip r:embed="rId10"/>
                  <a:stretch>
                    <a:fillRect b="-15625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Text Box 20">
              <a:extLst>
                <a:ext uri="{FF2B5EF4-FFF2-40B4-BE49-F238E27FC236}">
                  <a16:creationId xmlns:a16="http://schemas.microsoft.com/office/drawing/2014/main" id="{AF7A9EC0-5643-6D13-C607-CB5A94F68D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97985" y="1861435"/>
              <a:ext cx="184731" cy="3504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en-GB" sz="2000" b="0" i="1" baseline="30000" dirty="0">
                <a:cs typeface="Corbel"/>
              </a:endParaRPr>
            </a:p>
          </p:txBody>
        </p: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50E0CF7-CFE5-3EF5-DE47-06E295EFB2F6}"/>
              </a:ext>
            </a:extLst>
          </p:cNvPr>
          <p:cNvCxnSpPr/>
          <p:nvPr/>
        </p:nvCxnSpPr>
        <p:spPr>
          <a:xfrm>
            <a:off x="7801460" y="4856542"/>
            <a:ext cx="1979998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CE53AD5-EFF3-9C71-FBA9-8478200143C3}"/>
                  </a:ext>
                </a:extLst>
              </p:cNvPr>
              <p:cNvSpPr txBox="1"/>
              <p:nvPr/>
            </p:nvSpPr>
            <p:spPr>
              <a:xfrm>
                <a:off x="1935220" y="1525209"/>
                <a:ext cx="3415679" cy="369332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GB" dirty="0">
                    <a:cs typeface="Corbel"/>
                  </a:rPr>
                  <a:t>KSG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Corbel"/>
                      </a:rPr>
                      <m:t>𝐻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Corbel"/>
                      </a:rPr>
                      <m:t>: </m:t>
                    </m:r>
                    <m:d>
                      <m:dPr>
                        <m:begChr m:val="{"/>
                        <m:endChr m:val="}"/>
                        <m:ctrlPr>
                          <a:rPr lang="en-GB" i="1" dirty="0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GB" i="1" dirty="0" smtClean="0">
                            <a:latin typeface="Cambria Math" panose="02040503050406030204" pitchFamily="18" charset="0"/>
                            <a:cs typeface="Corbel"/>
                          </a:rPr>
                          <m:t>0,1</m:t>
                        </m:r>
                      </m:e>
                    </m:d>
                    <m:r>
                      <a:rPr lang="en-US" b="0" i="1" baseline="30000" dirty="0" smtClean="0">
                        <a:latin typeface="Cambria Math" panose="02040503050406030204" pitchFamily="18" charset="0"/>
                        <a:cs typeface="Corbel"/>
                      </a:rPr>
                      <m:t>ℓ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cs typeface="Corbel"/>
                      </a:rPr>
                      <m:t>×</m:t>
                    </m:r>
                    <m:r>
                      <a:rPr lang="en-GB" i="1" dirty="0">
                        <a:latin typeface="Cambria Math" panose="02040503050406030204" pitchFamily="18" charset="0"/>
                        <a:cs typeface="Corbel"/>
                      </a:rPr>
                      <m:t>{0,1}</m:t>
                    </m:r>
                    <m:r>
                      <a:rPr lang="en-GB" i="1" baseline="30000" dirty="0">
                        <a:latin typeface="Cambria Math" panose="02040503050406030204" pitchFamily="18" charset="0"/>
                        <a:cs typeface="Corbel"/>
                      </a:rPr>
                      <m:t>𝑣</m:t>
                    </m:r>
                    <m:r>
                      <a:rPr lang="en-GB" i="1" baseline="30000" dirty="0">
                        <a:latin typeface="Cambria Math" panose="02040503050406030204" pitchFamily="18" charset="0"/>
                        <a:cs typeface="Corbel"/>
                      </a:rPr>
                      <m:t> → {0,1}</m:t>
                    </m:r>
                    <m:r>
                      <a:rPr lang="en-GB" i="1" baseline="30000" dirty="0">
                        <a:latin typeface="Cambria Math" panose="02040503050406030204" pitchFamily="18" charset="0"/>
                        <a:cs typeface="Corbel"/>
                      </a:rPr>
                      <m:t>𝐿</m:t>
                    </m:r>
                  </m:oMath>
                </a14:m>
                <a:endParaRPr lang="en-GB" i="1" dirty="0">
                  <a:cs typeface="Corbel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CE53AD5-EFF3-9C71-FBA9-8478200143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5220" y="1525209"/>
                <a:ext cx="3415679" cy="369332"/>
              </a:xfrm>
              <a:prstGeom prst="rect">
                <a:avLst/>
              </a:prstGeom>
              <a:blipFill>
                <a:blip r:embed="rId11"/>
                <a:stretch>
                  <a:fillRect l="-1243" t="-6349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Line 11">
            <a:extLst>
              <a:ext uri="{FF2B5EF4-FFF2-40B4-BE49-F238E27FC236}">
                <a16:creationId xmlns:a16="http://schemas.microsoft.com/office/drawing/2014/main" id="{0E9E97A0-3960-01BA-4E06-0F961E8050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51882" y="3738227"/>
            <a:ext cx="2821702" cy="450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13">
                <a:extLst>
                  <a:ext uri="{FF2B5EF4-FFF2-40B4-BE49-F238E27FC236}">
                    <a16:creationId xmlns:a16="http://schemas.microsoft.com/office/drawing/2014/main" id="{CA3D69D6-37F7-B759-F32A-5A7B893707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34091" y="3360756"/>
                <a:ext cx="1576422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i="0" dirty="0" smtClean="0">
                          <a:latin typeface="Cambria Math" panose="02040503050406030204" pitchFamily="18" charset="0"/>
                          <a:cs typeface="Corbel"/>
                        </a:rPr>
                        <m:t>IV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∈</m:t>
                      </m:r>
                      <m:sSup>
                        <m:sSup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d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  <m:t>𝑣</m:t>
                          </m:r>
                        </m:sup>
                      </m:sSup>
                    </m:oMath>
                  </m:oMathPara>
                </a14:m>
                <a:endParaRPr lang="en-GB" sz="2000" b="0" dirty="0">
                  <a:cs typeface="Corbel"/>
                </a:endParaRPr>
              </a:p>
            </p:txBody>
          </p:sp>
        </mc:Choice>
        <mc:Fallback xmlns="">
          <p:sp>
            <p:nvSpPr>
              <p:cNvPr id="29" name="Rectangle 13">
                <a:extLst>
                  <a:ext uri="{FF2B5EF4-FFF2-40B4-BE49-F238E27FC236}">
                    <a16:creationId xmlns:a16="http://schemas.microsoft.com/office/drawing/2014/main" id="{CA3D69D6-37F7-B759-F32A-5A7B893707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4091" y="3360756"/>
                <a:ext cx="157642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Circular Arrow 3">
            <a:extLst>
              <a:ext uri="{FF2B5EF4-FFF2-40B4-BE49-F238E27FC236}">
                <a16:creationId xmlns:a16="http://schemas.microsoft.com/office/drawing/2014/main" id="{16C62090-09DB-6E2A-936F-12168C2185BC}"/>
              </a:ext>
            </a:extLst>
          </p:cNvPr>
          <p:cNvSpPr/>
          <p:nvPr/>
        </p:nvSpPr>
        <p:spPr>
          <a:xfrm rot="5400000" flipH="1">
            <a:off x="5532348" y="3101277"/>
            <a:ext cx="1475467" cy="1892741"/>
          </a:xfrm>
          <a:prstGeom prst="circularArrow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37F812A-5952-83FE-1AB6-7A01F4B7B7CE}"/>
                  </a:ext>
                </a:extLst>
              </p:cNvPr>
              <p:cNvSpPr txBox="1"/>
              <p:nvPr/>
            </p:nvSpPr>
            <p:spPr>
              <a:xfrm>
                <a:off x="4852636" y="4488763"/>
                <a:ext cx="1676078" cy="120032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GB" i="1" dirty="0">
                    <a:solidFill>
                      <a:schemeClr val="bg1"/>
                    </a:solidFill>
                  </a:rPr>
                  <a:t> </a:t>
                </a:r>
                <a:r>
                  <a:rPr lang="en-GB" dirty="0">
                    <a:solidFill>
                      <a:schemeClr val="bg1"/>
                    </a:solidFill>
                  </a:rPr>
                  <a:t>makes up to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GB" i="1" dirty="0">
                    <a:solidFill>
                      <a:schemeClr val="bg1"/>
                    </a:solidFill>
                  </a:rPr>
                  <a:t> </a:t>
                </a:r>
                <a:r>
                  <a:rPr lang="en-GB" dirty="0">
                    <a:solidFill>
                      <a:schemeClr val="bg1"/>
                    </a:solidFill>
                  </a:rPr>
                  <a:t>queries on </a:t>
                </a:r>
                <a:r>
                  <a:rPr lang="en-GB" b="1" i="1" dirty="0">
                    <a:solidFill>
                      <a:schemeClr val="bg1"/>
                    </a:solidFill>
                  </a:rPr>
                  <a:t>distinct</a:t>
                </a:r>
                <a:r>
                  <a:rPr lang="en-GB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i="0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IV</m:t>
                    </m:r>
                  </m:oMath>
                </a14:m>
                <a:r>
                  <a:rPr lang="en-GB" dirty="0">
                    <a:solidFill>
                      <a:schemeClr val="bg1"/>
                    </a:solidFill>
                  </a:rPr>
                  <a:t>s of its choice.</a:t>
                </a:r>
                <a:endParaRPr lang="en-GB" i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37F812A-5952-83FE-1AB6-7A01F4B7B7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2636" y="4488763"/>
                <a:ext cx="1676078" cy="1200329"/>
              </a:xfrm>
              <a:prstGeom prst="rect">
                <a:avLst/>
              </a:prstGeom>
              <a:blipFill>
                <a:blip r:embed="rId13"/>
                <a:stretch>
                  <a:fillRect t="-2538" r="-1818" b="-7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27304397-164F-517C-BD5F-5A4401FB7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Security of KSG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Box 18">
                <a:extLst>
                  <a:ext uri="{FF2B5EF4-FFF2-40B4-BE49-F238E27FC236}">
                    <a16:creationId xmlns:a16="http://schemas.microsoft.com/office/drawing/2014/main" id="{AAA21725-75D4-4DCF-A2CF-965C41AA85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69164" y="5992677"/>
                <a:ext cx="4624097" cy="77713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  <a:alpha val="72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GB" sz="2000" dirty="0">
                              <a:latin typeface="Cambria Math" panose="02040503050406030204" pitchFamily="18" charset="0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0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KS</m:t>
                          </m:r>
                          <m:r>
                            <m:rPr>
                              <m:sty m:val="p"/>
                            </m:rPr>
                            <a:rPr lang="en-US" sz="2000" dirty="0">
                              <a:latin typeface="Cambria Math" panose="02040503050406030204" pitchFamily="18" charset="0"/>
                              <a:cs typeface="Corbel"/>
                            </a:rPr>
                            <m:t>G</m:t>
                          </m:r>
                        </m:sup>
                      </m:sSubSup>
                      <m:d>
                        <m:dPr>
                          <m:ctrlPr>
                            <a:rPr lang="en-GB" sz="2000" b="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r>
                            <a:rPr lang="en-GB" sz="2000" b="0" i="1" dirty="0">
                              <a:latin typeface="Cambria Math" panose="02040503050406030204" pitchFamily="18" charset="0"/>
                              <a:cs typeface="Corbel"/>
                            </a:rPr>
                            <m:t>𝐷</m:t>
                          </m:r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 </m:t>
                      </m:r>
                      <m:r>
                        <a:rPr lang="en-GB" sz="2000" b="0" i="1" dirty="0">
                          <a:latin typeface="Cambria Math" panose="02040503050406030204" pitchFamily="18" charset="0"/>
                          <a:cs typeface="Corbel"/>
                        </a:rPr>
                        <m:t>:=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2000" b="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GB" sz="20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000" i="0" dirty="0" err="1">
                                  <a:latin typeface="Cambria Math" panose="02040503050406030204" pitchFamily="18" charset="0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20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lang="en-GB" sz="20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′</m:t>
                                  </m:r>
                                  <m:r>
                                    <a:rPr lang="en-GB" sz="20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=</m:t>
                                  </m:r>
                                  <m:r>
                                    <a:rPr lang="en-GB" sz="20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en-GB" sz="2000" i="1" dirty="0">
                              <a:latin typeface="Cambria Math" panose="02040503050406030204" pitchFamily="18" charset="0"/>
                              <a:cs typeface="Corbel"/>
                            </a:rPr>
                            <m:t>–</m:t>
                          </m:r>
                          <m:f>
                            <m:fPr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Pr>
                            <m:num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.</m:t>
                      </m:r>
                    </m:oMath>
                  </m:oMathPara>
                </a14:m>
                <a:endParaRPr lang="en-GB" sz="2000" b="0" i="1" dirty="0">
                  <a:cs typeface="Corbel"/>
                </a:endParaRPr>
              </a:p>
            </p:txBody>
          </p:sp>
        </mc:Choice>
        <mc:Fallback xmlns="">
          <p:sp>
            <p:nvSpPr>
              <p:cNvPr id="3" name="Text Box 18">
                <a:extLst>
                  <a:ext uri="{FF2B5EF4-FFF2-40B4-BE49-F238E27FC236}">
                    <a16:creationId xmlns:a16="http://schemas.microsoft.com/office/drawing/2014/main" id="{AAA21725-75D4-4DCF-A2CF-965C41AA85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69164" y="5992677"/>
                <a:ext cx="4624097" cy="77713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3259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5F930-9060-6324-358C-619BC5B3B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KSG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/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GB" sz="2400" dirty="0">
                    <a:cs typeface="Corbel"/>
                  </a:rPr>
                  <a:t>A KSG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𝐻</m:t>
                    </m:r>
                  </m:oMath>
                </a14:m>
                <a:r>
                  <a:rPr lang="en-GB" sz="2400" i="1" dirty="0">
                    <a:cs typeface="Corbel"/>
                  </a:rPr>
                  <a:t> </a:t>
                </a:r>
                <a:r>
                  <a:rPr lang="en-GB" sz="2400" dirty="0">
                    <a:cs typeface="Corbel"/>
                  </a:rPr>
                  <a:t>is said to be </a:t>
                </a:r>
                <a14:m>
                  <m:oMath xmlns:m="http://schemas.openxmlformats.org/officeDocument/2006/math">
                    <m:r>
                      <a:rPr lang="en-GB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orbel"/>
                      </a:rPr>
                      <m:t>(</m:t>
                    </m:r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orbel"/>
                      </a:rPr>
                      <m:t>𝒒</m:t>
                    </m:r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orbel"/>
                      </a:rPr>
                      <m:t>𝒕</m:t>
                    </m:r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orbel"/>
                      </a:rPr>
                      <m:t>𝝐</m:t>
                    </m:r>
                    <m:r>
                      <a:rPr lang="en-GB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orbel"/>
                      </a:rPr>
                      <m:t>)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cs typeface="Corbel"/>
                  </a:rPr>
                  <a:t>-</a:t>
                </a:r>
                <a:r>
                  <a:rPr lang="en-GB" sz="2400" b="1" dirty="0">
                    <a:cs typeface="Corbel"/>
                  </a:rPr>
                  <a:t>secure</a:t>
                </a:r>
                <a:r>
                  <a:rPr lang="en-GB" sz="2400" dirty="0">
                    <a:cs typeface="Corbel"/>
                  </a:rPr>
                  <a:t> if, for </a:t>
                </a:r>
                <a:r>
                  <a:rPr lang="en-GB" sz="2400" b="1" dirty="0">
                    <a:solidFill>
                      <a:schemeClr val="tx1"/>
                    </a:solidFill>
                    <a:cs typeface="Corbel"/>
                  </a:rPr>
                  <a:t>all</a:t>
                </a:r>
                <a:r>
                  <a:rPr lang="en-GB" sz="2400" dirty="0">
                    <a:cs typeface="Corbel"/>
                  </a:rPr>
                  <a:t> distinguishers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𝐷</m:t>
                    </m:r>
                  </m:oMath>
                </a14:m>
                <a:r>
                  <a:rPr lang="en-GB" sz="2400" dirty="0">
                    <a:cs typeface="Corbel"/>
                  </a:rPr>
                  <a:t> </a:t>
                </a:r>
                <a:r>
                  <a:rPr lang="en-GB" sz="2400" b="1" dirty="0">
                    <a:solidFill>
                      <a:srgbClr val="FF0000"/>
                    </a:solidFill>
                    <a:cs typeface="Corbel"/>
                  </a:rPr>
                  <a:t>running in time at most </a:t>
                </a:r>
                <a14:m>
                  <m:oMath xmlns:m="http://schemas.openxmlformats.org/officeDocument/2006/math">
                    <m:r>
                      <a:rPr lang="en-GB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orbel"/>
                      </a:rPr>
                      <m:t>𝒕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cs typeface="Corbel"/>
                  </a:rPr>
                  <a:t> and making </a:t>
                </a:r>
                <a:r>
                  <a:rPr lang="en-GB" sz="2400" b="1" dirty="0">
                    <a:solidFill>
                      <a:srgbClr val="FF0000"/>
                    </a:solidFill>
                    <a:cs typeface="Corbel"/>
                  </a:rPr>
                  <a:t>at most </a:t>
                </a:r>
                <a14:m>
                  <m:oMath xmlns:m="http://schemas.openxmlformats.org/officeDocument/2006/math">
                    <m:r>
                      <a:rPr lang="en-GB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orbel"/>
                      </a:rPr>
                      <m:t>𝒒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cs typeface="Corbel"/>
                  </a:rPr>
                  <a:t> queries</a:t>
                </a:r>
                <a:r>
                  <a:rPr lang="en-GB" sz="2400" dirty="0">
                    <a:solidFill>
                      <a:srgbClr val="FF0000"/>
                    </a:solidFill>
                    <a:cs typeface="Corbel"/>
                  </a:rPr>
                  <a:t> on </a:t>
                </a:r>
                <a:r>
                  <a:rPr lang="en-GB" sz="2400" b="1" dirty="0">
                    <a:solidFill>
                      <a:srgbClr val="FF0000"/>
                    </a:solidFill>
                    <a:cs typeface="Corbel"/>
                  </a:rPr>
                  <a:t>distinct</a:t>
                </a:r>
                <a:r>
                  <a:rPr lang="en-GB" sz="2400" dirty="0">
                    <a:solidFill>
                      <a:srgbClr val="FF0000"/>
                    </a:solidFill>
                    <a:cs typeface="Corbel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orbel"/>
                      </a:rPr>
                      <m:t>IV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cs typeface="Corbel"/>
                  </a:rPr>
                  <a:t>s</a:t>
                </a:r>
              </a:p>
              <a:p>
                <a:endParaRPr lang="en-GB" sz="2400" dirty="0">
                  <a:cs typeface="Corbel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GB" sz="2400" dirty="0">
                              <a:latin typeface="Cambria Math" panose="02040503050406030204" pitchFamily="18" charset="0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4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KS</m:t>
                          </m:r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  <a:cs typeface="Corbel"/>
                            </a:rPr>
                            <m:t>G</m:t>
                          </m:r>
                        </m:sup>
                      </m:sSubSup>
                      <m:d>
                        <m:dPr>
                          <m:ctrlPr>
                            <a:rPr lang="en-GB" sz="2400" b="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r>
                            <a:rPr lang="en-GB" sz="2400" b="0" i="1" dirty="0">
                              <a:latin typeface="Cambria Math" panose="02040503050406030204" pitchFamily="18" charset="0"/>
                              <a:cs typeface="Corbel"/>
                            </a:rPr>
                            <m:t>𝐷</m:t>
                          </m:r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orbel"/>
                        </a:rPr>
                        <m:t> </m:t>
                      </m:r>
                      <m:r>
                        <a:rPr lang="en-GB" sz="2400" b="0" i="1" dirty="0">
                          <a:latin typeface="Cambria Math" panose="02040503050406030204" pitchFamily="18" charset="0"/>
                          <a:cs typeface="Corbel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2400" b="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GB" sz="24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400" i="0" dirty="0" err="1">
                                  <a:latin typeface="Cambria Math" panose="02040503050406030204" pitchFamily="18" charset="0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′</m:t>
                                  </m:r>
                                  <m: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=</m:t>
                                  </m:r>
                                  <m: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en-GB" sz="2400" i="1" dirty="0">
                              <a:latin typeface="Cambria Math" panose="02040503050406030204" pitchFamily="18" charset="0"/>
                              <a:cs typeface="Corbel"/>
                            </a:rPr>
                            <m:t>–</m:t>
                          </m:r>
                          <m:f>
                            <m:f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Pr>
                            <m:num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orbel"/>
                        </a:rPr>
                        <m:t>≤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orbel"/>
                        </a:rPr>
                        <m:t>𝜖</m:t>
                      </m:r>
                    </m:oMath>
                  </m:oMathPara>
                </a14:m>
                <a:endParaRPr lang="en-GB" sz="2400" b="0" i="1" dirty="0">
                  <a:cs typeface="Corbel"/>
                </a:endParaRPr>
              </a:p>
            </p:txBody>
          </p:sp>
        </mc:Choice>
        <mc:Fallback xmlns="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B9EEAF2C-EC06-B590-8249-853DF5D18D35}"/>
              </a:ext>
            </a:extLst>
          </p:cNvPr>
          <p:cNvSpPr/>
          <p:nvPr/>
        </p:nvSpPr>
        <p:spPr>
          <a:xfrm>
            <a:off x="407504" y="1690688"/>
            <a:ext cx="3081131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Definition (concrete)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4D9C899-3B35-377E-B08D-9ED68D3D2DEB}"/>
                  </a:ext>
                </a:extLst>
              </p:cNvPr>
              <p:cNvSpPr txBox="1"/>
              <p:nvPr/>
            </p:nvSpPr>
            <p:spPr>
              <a:xfrm>
                <a:off x="838200" y="5205755"/>
                <a:ext cx="1072100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cs typeface="Corbel"/>
                  </a:rPr>
                  <a:t>Bit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𝑏</m:t>
                    </m:r>
                  </m:oMath>
                </a14:m>
                <a:r>
                  <a:rPr lang="en-GB" sz="2400" i="1" dirty="0">
                    <a:cs typeface="Corbel"/>
                  </a:rPr>
                  <a:t> </a:t>
                </a:r>
                <a:r>
                  <a:rPr lang="en-GB" sz="2400" dirty="0">
                    <a:cs typeface="Corbel"/>
                  </a:rPr>
                  <a:t>and seed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𝑠</m:t>
                    </m:r>
                  </m:oMath>
                </a14:m>
                <a:r>
                  <a:rPr lang="en-GB" sz="2400" i="1" dirty="0">
                    <a:cs typeface="Corbel"/>
                  </a:rPr>
                  <a:t> </a:t>
                </a:r>
                <a:r>
                  <a:rPr lang="en-GB" sz="2400" dirty="0">
                    <a:cs typeface="Corbel"/>
                  </a:rPr>
                  <a:t>are chosen once, queries made by the adversary are </a:t>
                </a:r>
                <a:r>
                  <a:rPr lang="en-GB" sz="2400" i="1" dirty="0">
                    <a:cs typeface="Corbel"/>
                  </a:rPr>
                  <a:t>adaptive</a:t>
                </a:r>
                <a:r>
                  <a:rPr lang="en-GB" sz="2400" dirty="0">
                    <a:cs typeface="Corbel"/>
                  </a:rPr>
                  <a:t>.</a:t>
                </a:r>
                <a:endParaRPr lang="en-US" sz="2400" dirty="0">
                  <a:cs typeface="Corbel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400" dirty="0">
                  <a:cs typeface="Corbel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cs typeface="Corbel"/>
                  </a:rPr>
                  <a:t>Adversaries allowed to repeat IVs can trivially win the distinguishing game (why?)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4D9C899-3B35-377E-B08D-9ED68D3D2D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205755"/>
                <a:ext cx="10721009" cy="1200329"/>
              </a:xfrm>
              <a:prstGeom prst="rect">
                <a:avLst/>
              </a:prstGeom>
              <a:blipFill>
                <a:blip r:embed="rId3"/>
                <a:stretch>
                  <a:fillRect l="-796" t="-406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1776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7DAC6-D65D-FB20-2896-C0C611AA2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KSG from PRGs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B6996-F2D2-A3A4-E308-629F3E3A3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cs typeface="Corbel"/>
              </a:rPr>
              <a:t>A KSG can be built from a PRG via careful design choices that combine the key and the seed of the KSG into the seed of the PRG.</a:t>
            </a:r>
            <a:endParaRPr lang="en-US" dirty="0">
              <a:cs typeface="Corbel"/>
            </a:endParaRPr>
          </a:p>
          <a:p>
            <a:endParaRPr lang="en-US" sz="2800" dirty="0">
              <a:cs typeface="Corbel"/>
            </a:endParaRPr>
          </a:p>
          <a:p>
            <a:r>
              <a:rPr lang="en-US" sz="2800" dirty="0">
                <a:cs typeface="Corbel"/>
              </a:rPr>
              <a:t>Bad design choices can lead to catastrophic security vulnerabilities: </a:t>
            </a:r>
          </a:p>
          <a:p>
            <a:pPr lvl="1"/>
            <a:r>
              <a:rPr lang="en-US" dirty="0">
                <a:cs typeface="Corbel"/>
              </a:rPr>
              <a:t>Example: Wired Equivalent Privacy or WEP – an algorithm for 802.11 wireless networks, introduced as part of the IEEE 802.11 standard ratified in 1997). </a:t>
            </a:r>
            <a:endParaRPr lang="en-GB" b="1" dirty="0">
              <a:cs typeface="Corbel"/>
            </a:endParaRPr>
          </a:p>
          <a:p>
            <a:endParaRPr lang="en-US" dirty="0"/>
          </a:p>
          <a:p>
            <a:r>
              <a:rPr lang="en-US" dirty="0"/>
              <a:t>In practice, use dedicated designs that mix key and IV together before producing the keystream.</a:t>
            </a:r>
          </a:p>
        </p:txBody>
      </p:sp>
    </p:spTree>
    <p:extLst>
      <p:ext uri="{BB962C8B-B14F-4D97-AF65-F5344CB8AC3E}">
        <p14:creationId xmlns:p14="http://schemas.microsoft.com/office/powerpoint/2010/main" val="650963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AFFE6-04CB-DB0A-D2F3-CBBA5FC6C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a KSG to realize efficient one-time pad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 Box 3">
                <a:extLst>
                  <a:ext uri="{FF2B5EF4-FFF2-40B4-BE49-F238E27FC236}">
                    <a16:creationId xmlns:a16="http://schemas.microsoft.com/office/drawing/2014/main" id="{F9810B1E-72AB-7174-BA3D-40CD153569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8640" y="4101360"/>
                <a:ext cx="11199717" cy="2000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800" dirty="0">
                    <a:latin typeface="+mn-lt"/>
                    <a:cs typeface="Corbel"/>
                  </a:rPr>
                  <a:t>Pros: 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latin typeface="+mn-lt"/>
                    <a:cs typeface="Corbel"/>
                  </a:rPr>
                  <a:t>Only transmit a short seed (bit-length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  <a:cs typeface="Corbel"/>
                      </a:rPr>
                      <m:t>ℓ</m:t>
                    </m:r>
                  </m:oMath>
                </a14:m>
                <a:r>
                  <a:rPr lang="en-GB" sz="2400" i="1" dirty="0">
                    <a:latin typeface="+mn-lt"/>
                    <a:cs typeface="Corbel"/>
                  </a:rPr>
                  <a:t>).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latin typeface="+mn-lt"/>
                    <a:cs typeface="Corbel"/>
                  </a:rPr>
                  <a:t>IV can be sent publicly over the insecure channel along with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𝐶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=(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𝐶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,…,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𝐶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𝐿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−1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)</m:t>
                    </m:r>
                  </m:oMath>
                </a14:m>
                <a:endParaRPr lang="en-GB" sz="2400" dirty="0">
                  <a:latin typeface="+mn-lt"/>
                  <a:cs typeface="Corbel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en-GB" sz="2000" i="1" dirty="0">
                  <a:latin typeface="+mn-lt"/>
                  <a:cs typeface="Corbel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800" b="1" dirty="0">
                    <a:latin typeface="+mn-lt"/>
                    <a:cs typeface="Corbel"/>
                  </a:rPr>
                  <a:t>Again</a:t>
                </a:r>
                <a:r>
                  <a:rPr lang="en-GB" sz="2800" dirty="0">
                    <a:latin typeface="+mn-lt"/>
                    <a:cs typeface="Corbel"/>
                  </a:rPr>
                  <a:t>,</a:t>
                </a:r>
                <a:r>
                  <a:rPr lang="en-GB" sz="2800" b="1" dirty="0">
                    <a:latin typeface="+mn-lt"/>
                    <a:cs typeface="Corbel"/>
                  </a:rPr>
                  <a:t> </a:t>
                </a:r>
                <a:r>
                  <a:rPr lang="en-GB" sz="2800" dirty="0">
                    <a:latin typeface="+mn-lt"/>
                    <a:cs typeface="Corbel"/>
                  </a:rPr>
                  <a:t>security is not perfect/unconditional, but only computational.</a:t>
                </a:r>
              </a:p>
            </p:txBody>
          </p:sp>
        </mc:Choice>
        <mc:Fallback xmlns="">
          <p:sp>
            <p:nvSpPr>
              <p:cNvPr id="18" name="Text Box 3">
                <a:extLst>
                  <a:ext uri="{FF2B5EF4-FFF2-40B4-BE49-F238E27FC236}">
                    <a16:creationId xmlns:a16="http://schemas.microsoft.com/office/drawing/2014/main" id="{F9810B1E-72AB-7174-BA3D-40CD153569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8640" y="4101360"/>
                <a:ext cx="11199717" cy="2000548"/>
              </a:xfrm>
              <a:prstGeom prst="rect">
                <a:avLst/>
              </a:prstGeom>
              <a:blipFill>
                <a:blip r:embed="rId2"/>
                <a:stretch>
                  <a:fillRect l="-980" t="-3049" b="-7927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BF9B2ADE-21C7-F6FC-E3F5-B61FCEA98928}"/>
              </a:ext>
            </a:extLst>
          </p:cNvPr>
          <p:cNvGrpSpPr/>
          <p:nvPr/>
        </p:nvGrpSpPr>
        <p:grpSpPr>
          <a:xfrm>
            <a:off x="3699201" y="1690688"/>
            <a:ext cx="4793598" cy="2374260"/>
            <a:chOff x="1894191" y="1575315"/>
            <a:chExt cx="4793598" cy="23742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044">
                  <a:extLst>
                    <a:ext uri="{FF2B5EF4-FFF2-40B4-BE49-F238E27FC236}">
                      <a16:creationId xmlns:a16="http://schemas.microsoft.com/office/drawing/2014/main" id="{7E290228-D1B2-AA09-EEE2-39CFEE3B5F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94191" y="3548823"/>
                  <a:ext cx="1834285" cy="4007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2075" tIns="46038" rIns="92075" bIns="46038">
                  <a:spAutoFit/>
                </a:bodyPr>
                <a:lstStyle/>
                <a:p>
                  <a:pPr algn="ctr"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𝑃</m:t>
                        </m:r>
                        <m:r>
                          <a:rPr lang="en-GB" sz="2000" i="1" baseline="-25000" dirty="0">
                            <a:latin typeface="Cambria Math" panose="02040503050406030204" pitchFamily="18" charset="0"/>
                            <a:cs typeface="Corbel"/>
                          </a:rPr>
                          <m:t>0 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, 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𝑃</m:t>
                        </m:r>
                        <m:r>
                          <a:rPr lang="en-GB" sz="2000" i="1" baseline="-25000" dirty="0">
                            <a:latin typeface="Cambria Math" panose="02040503050406030204" pitchFamily="18" charset="0"/>
                            <a:cs typeface="Corbel"/>
                          </a:rPr>
                          <m:t>1 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,…, </m:t>
                        </m:r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Pr>
                          <m:e>
                            <m:r>
                              <a:rPr lang="en-GB" sz="2000" i="1" dirty="0">
                                <a:latin typeface="Cambria Math" panose="02040503050406030204" pitchFamily="18" charset="0"/>
                                <a:cs typeface="Corbel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𝐿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−1</m:t>
                            </m:r>
                          </m:sub>
                        </m:sSub>
                      </m:oMath>
                    </m:oMathPara>
                  </a14:m>
                  <a:endParaRPr lang="en-GB" sz="2000" i="1" dirty="0">
                    <a:latin typeface="Corbel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20" name="Rectangle 1044">
                  <a:extLst>
                    <a:ext uri="{FF2B5EF4-FFF2-40B4-BE49-F238E27FC236}">
                      <a16:creationId xmlns:a16="http://schemas.microsoft.com/office/drawing/2014/main" id="{7E290228-D1B2-AA09-EEE2-39CFEE3B5FE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94191" y="3548823"/>
                  <a:ext cx="1834285" cy="400752"/>
                </a:xfrm>
                <a:prstGeom prst="rect">
                  <a:avLst/>
                </a:prstGeom>
                <a:blipFill>
                  <a:blip r:embed="rId3"/>
                  <a:stretch>
                    <a:fillRect b="-1515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1044">
                  <a:extLst>
                    <a:ext uri="{FF2B5EF4-FFF2-40B4-BE49-F238E27FC236}">
                      <a16:creationId xmlns:a16="http://schemas.microsoft.com/office/drawing/2014/main" id="{64C3A9FF-A5A0-CFD6-ADD5-CDCA64B8BE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64348" y="3548823"/>
                  <a:ext cx="1523441" cy="4007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2075" tIns="46038" rIns="92075" bIns="46038">
                  <a:spAutoFit/>
                </a:bodyPr>
                <a:lstStyle/>
                <a:p>
                  <a:pPr algn="ctr"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𝐶</m:t>
                        </m:r>
                        <m:r>
                          <a:rPr lang="en-GB" sz="2000" i="1" baseline="-25000" dirty="0">
                            <a:latin typeface="Cambria Math" panose="02040503050406030204" pitchFamily="18" charset="0"/>
                            <a:cs typeface="Corbel"/>
                          </a:rPr>
                          <m:t>0 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, 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𝐶</m:t>
                        </m:r>
                        <m:r>
                          <a:rPr lang="en-GB" sz="2000" i="1" baseline="-25000" dirty="0">
                            <a:latin typeface="Cambria Math" panose="02040503050406030204" pitchFamily="18" charset="0"/>
                            <a:cs typeface="Corbel"/>
                          </a:rPr>
                          <m:t>1 </m:t>
                        </m:r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,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…, </m:t>
                        </m:r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𝐿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−1</m:t>
                            </m:r>
                          </m:sub>
                        </m:sSub>
                      </m:oMath>
                    </m:oMathPara>
                  </a14:m>
                  <a:endParaRPr lang="en-GB" sz="2000" i="1" dirty="0">
                    <a:latin typeface="Corbel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21" name="Rectangle 1044">
                  <a:extLst>
                    <a:ext uri="{FF2B5EF4-FFF2-40B4-BE49-F238E27FC236}">
                      <a16:creationId xmlns:a16="http://schemas.microsoft.com/office/drawing/2014/main" id="{64C3A9FF-A5A0-CFD6-ADD5-CDCA64B8BE0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164348" y="3548823"/>
                  <a:ext cx="1523441" cy="400752"/>
                </a:xfrm>
                <a:prstGeom prst="rect">
                  <a:avLst/>
                </a:prstGeom>
                <a:blipFill>
                  <a:blip r:embed="rId4"/>
                  <a:stretch>
                    <a:fillRect l="-9200" r="-4000" b="-1515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10EEBF4-8185-2D0F-0419-6DC0B4CF59E5}"/>
                </a:ext>
              </a:extLst>
            </p:cNvPr>
            <p:cNvSpPr txBox="1"/>
            <p:nvPr/>
          </p:nvSpPr>
          <p:spPr>
            <a:xfrm>
              <a:off x="4212070" y="3214124"/>
              <a:ext cx="4210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dirty="0">
                  <a:sym typeface="Symbol" charset="0"/>
                </a:rPr>
                <a:t></a:t>
              </a:r>
              <a:r>
                <a:rPr lang="en-GB" sz="2400" dirty="0"/>
                <a:t> </a:t>
              </a:r>
              <a:endParaRPr lang="en-US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1031">
                  <a:extLst>
                    <a:ext uri="{FF2B5EF4-FFF2-40B4-BE49-F238E27FC236}">
                      <a16:creationId xmlns:a16="http://schemas.microsoft.com/office/drawing/2014/main" id="{2AEA7F19-8C50-3667-3697-2E3EE5A098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8927" y="2208333"/>
                  <a:ext cx="1448198" cy="529205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88" tIns="44450" rIns="90488" bIns="44450" anchor="ctr"/>
                <a:lstStyle/>
                <a:p>
                  <a:pPr algn="ctr" defTabSz="762000" eaLnBrk="0" hangingPunct="0">
                    <a:spcBef>
                      <a:spcPct val="5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3" name="Rectangle 1031">
                  <a:extLst>
                    <a:ext uri="{FF2B5EF4-FFF2-40B4-BE49-F238E27FC236}">
                      <a16:creationId xmlns:a16="http://schemas.microsoft.com/office/drawing/2014/main" id="{2AEA7F19-8C50-3667-3697-2E3EE5A0984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98927" y="2208333"/>
                  <a:ext cx="1448198" cy="52920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1038">
                  <a:extLst>
                    <a:ext uri="{FF2B5EF4-FFF2-40B4-BE49-F238E27FC236}">
                      <a16:creationId xmlns:a16="http://schemas.microsoft.com/office/drawing/2014/main" id="{242C9095-EC34-A4FA-2695-545405FDAC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67925" y="1575315"/>
                  <a:ext cx="361125" cy="4007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2075" tIns="46038" rIns="92075" bIns="46038">
                  <a:spAutoFit/>
                </a:bodyPr>
                <a:lstStyle/>
                <a:p>
                  <a:pPr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𝑠</m:t>
                        </m:r>
                      </m:oMath>
                    </m:oMathPara>
                  </a14:m>
                  <a:endParaRPr lang="en-GB" sz="2000" dirty="0">
                    <a:latin typeface="Corbel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24" name="Rectangle 1038">
                  <a:extLst>
                    <a:ext uri="{FF2B5EF4-FFF2-40B4-BE49-F238E27FC236}">
                      <a16:creationId xmlns:a16="http://schemas.microsoft.com/office/drawing/2014/main" id="{242C9095-EC34-A4FA-2695-545405FDAC6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67925" y="1575315"/>
                  <a:ext cx="361125" cy="40075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87D62C4A-C952-45B6-DD55-ED4F30F6572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937635" y="1991619"/>
              <a:ext cx="0" cy="206582"/>
            </a:xfrm>
            <a:prstGeom prst="straightConnector1">
              <a:avLst/>
            </a:prstGeom>
            <a:noFill/>
            <a:ln w="19050" cmpd="sng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AD4CF0F0-F892-AB75-3EBF-B148EFB2F1B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525429" y="3436613"/>
              <a:ext cx="2009287" cy="7521"/>
            </a:xfrm>
            <a:prstGeom prst="straightConnector1">
              <a:avLst/>
            </a:prstGeom>
            <a:noFill/>
            <a:ln w="19050" cmpd="sng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60D76D44-79F9-01CB-82D6-3A135D8BD47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4410729" y="2744968"/>
              <a:ext cx="13127" cy="604807"/>
            </a:xfrm>
            <a:prstGeom prst="straightConnector1">
              <a:avLst/>
            </a:prstGeom>
            <a:noFill/>
            <a:ln w="19050" cmpd="sng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D2496366-B343-0CA9-2EBF-5C814ACD229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293544" y="3437457"/>
              <a:ext cx="2009287" cy="7521"/>
            </a:xfrm>
            <a:prstGeom prst="straightConnector1">
              <a:avLst/>
            </a:prstGeom>
            <a:noFill/>
            <a:ln w="19050" cmpd="sng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FD755B5D-23E2-74F3-3A9D-D093DAE0EF42}"/>
                    </a:ext>
                  </a:extLst>
                </p:cNvPr>
                <p:cNvSpPr/>
                <p:nvPr/>
              </p:nvSpPr>
              <p:spPr>
                <a:xfrm>
                  <a:off x="4460608" y="2733687"/>
                  <a:ext cx="173194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𝐾</m:t>
                        </m:r>
                        <m:r>
                          <a:rPr lang="en-GB" i="1" baseline="-25000" dirty="0">
                            <a:latin typeface="Cambria Math" panose="02040503050406030204" pitchFamily="18" charset="0"/>
                            <a:cs typeface="Corbel"/>
                          </a:rPr>
                          <m:t>0 </m:t>
                        </m:r>
                        <m:r>
                          <a:rPr lang="en-GB" i="1" dirty="0">
                            <a:latin typeface="Cambria Math" panose="02040503050406030204" pitchFamily="18" charset="0"/>
                            <a:cs typeface="Corbel"/>
                          </a:rPr>
                          <m:t>,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𝐾</m:t>
                        </m:r>
                        <m:r>
                          <a:rPr lang="en-GB" i="1" baseline="-25000" dirty="0">
                            <a:latin typeface="Cambria Math" panose="02040503050406030204" pitchFamily="18" charset="0"/>
                            <a:cs typeface="Corbel"/>
                          </a:rPr>
                          <m:t>1 </m:t>
                        </m:r>
                        <m:r>
                          <a:rPr lang="en-GB" i="1" dirty="0">
                            <a:latin typeface="Cambria Math" panose="02040503050406030204" pitchFamily="18" charset="0"/>
                            <a:cs typeface="Corbel"/>
                          </a:rPr>
                          <m:t>,…, 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𝐾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  <a:cs typeface="Corbel"/>
                              </a:rPr>
                              <m:t>𝐿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cs typeface="Corbel"/>
                              </a:rPr>
                              <m:t>−1</m:t>
                            </m:r>
                          </m:sub>
                        </m:sSub>
                      </m:oMath>
                    </m:oMathPara>
                  </a14:m>
                  <a:endParaRPr lang="en-GB" i="1" dirty="0">
                    <a:latin typeface="Corbel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FD755B5D-23E2-74F3-3A9D-D093DAE0EF4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60608" y="2733687"/>
                  <a:ext cx="1731949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83CDDAFF-A1BD-ED05-EC74-262BE5DEB8E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610663" y="2117124"/>
            <a:ext cx="0" cy="206582"/>
          </a:xfrm>
          <a:prstGeom prst="straightConnector1">
            <a:avLst/>
          </a:prstGeom>
          <a:noFill/>
          <a:ln w="19050" cmpd="sng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1038">
                <a:extLst>
                  <a:ext uri="{FF2B5EF4-FFF2-40B4-BE49-F238E27FC236}">
                    <a16:creationId xmlns:a16="http://schemas.microsoft.com/office/drawing/2014/main" id="{D0F7E499-B36D-1EBC-8B98-2EE4EDB365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0100" y="1712801"/>
                <a:ext cx="476092" cy="4007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b="0" i="0" dirty="0" smtClean="0">
                          <a:latin typeface="Cambria Math" panose="02040503050406030204" pitchFamily="18" charset="0"/>
                          <a:cs typeface="Corbel"/>
                        </a:rPr>
                        <m:t>IV</m:t>
                      </m:r>
                    </m:oMath>
                  </m:oMathPara>
                </a14:m>
                <a:endParaRPr lang="en-GB" sz="2000" dirty="0">
                  <a:latin typeface="Corbel"/>
                  <a:cs typeface="Corbel"/>
                </a:endParaRPr>
              </a:p>
            </p:txBody>
          </p:sp>
        </mc:Choice>
        <mc:Fallback xmlns="">
          <p:sp>
            <p:nvSpPr>
              <p:cNvPr id="5" name="Rectangle 1038">
                <a:extLst>
                  <a:ext uri="{FF2B5EF4-FFF2-40B4-BE49-F238E27FC236}">
                    <a16:creationId xmlns:a16="http://schemas.microsoft.com/office/drawing/2014/main" id="{D0F7E499-B36D-1EBC-8B98-2EE4EDB365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0100" y="1712801"/>
                <a:ext cx="476092" cy="40075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476045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AFFE6-04CB-DB0A-D2F3-CBBA5FC6C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a KSG to realize efficient one-time pad</a:t>
            </a:r>
          </a:p>
        </p:txBody>
      </p:sp>
      <p:sp>
        <p:nvSpPr>
          <p:cNvPr id="18" name="Text Box 3">
            <a:extLst>
              <a:ext uri="{FF2B5EF4-FFF2-40B4-BE49-F238E27FC236}">
                <a16:creationId xmlns:a16="http://schemas.microsoft.com/office/drawing/2014/main" id="{F9810B1E-72AB-7174-BA3D-40CD15356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4511036"/>
            <a:ext cx="12192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endParaRPr lang="en-US" sz="2800" dirty="0">
              <a:latin typeface="+mn-lt"/>
              <a:cs typeface="Corbel"/>
            </a:endParaRPr>
          </a:p>
          <a:p>
            <a:pPr algn="ctr"/>
            <a:r>
              <a:rPr lang="en-US" sz="2800" dirty="0">
                <a:latin typeface="+mn-lt"/>
                <a:cs typeface="Corbel"/>
              </a:rPr>
              <a:t>Argument for security – similar to that for the PRG-based one-time pad</a:t>
            </a:r>
            <a:endParaRPr lang="en-GB" sz="2800" dirty="0">
              <a:latin typeface="+mn-lt"/>
              <a:cs typeface="Corbel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575242C-34D5-F08E-7B1C-DDA218714ED4}"/>
              </a:ext>
            </a:extLst>
          </p:cNvPr>
          <p:cNvGrpSpPr/>
          <p:nvPr/>
        </p:nvGrpSpPr>
        <p:grpSpPr>
          <a:xfrm>
            <a:off x="3699201" y="1690688"/>
            <a:ext cx="4793598" cy="2374260"/>
            <a:chOff x="1894191" y="1575315"/>
            <a:chExt cx="4793598" cy="23742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1044">
                  <a:extLst>
                    <a:ext uri="{FF2B5EF4-FFF2-40B4-BE49-F238E27FC236}">
                      <a16:creationId xmlns:a16="http://schemas.microsoft.com/office/drawing/2014/main" id="{D9CAB1A8-FAF2-83F8-6C2C-97F4E18A4C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94191" y="3548823"/>
                  <a:ext cx="1834285" cy="4007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2075" tIns="46038" rIns="92075" bIns="46038">
                  <a:spAutoFit/>
                </a:bodyPr>
                <a:lstStyle/>
                <a:p>
                  <a:pPr algn="ctr"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𝑃</m:t>
                        </m:r>
                        <m:r>
                          <a:rPr lang="en-GB" sz="2000" i="1" baseline="-25000" dirty="0">
                            <a:latin typeface="Cambria Math" panose="02040503050406030204" pitchFamily="18" charset="0"/>
                            <a:cs typeface="Corbel"/>
                          </a:rPr>
                          <m:t>0 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, 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𝑃</m:t>
                        </m:r>
                        <m:r>
                          <a:rPr lang="en-GB" sz="2000" i="1" baseline="-25000" dirty="0">
                            <a:latin typeface="Cambria Math" panose="02040503050406030204" pitchFamily="18" charset="0"/>
                            <a:cs typeface="Corbel"/>
                          </a:rPr>
                          <m:t>1 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,…, </m:t>
                        </m:r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Pr>
                          <m:e>
                            <m:r>
                              <a:rPr lang="en-GB" sz="2000" i="1" dirty="0">
                                <a:latin typeface="Cambria Math" panose="02040503050406030204" pitchFamily="18" charset="0"/>
                                <a:cs typeface="Corbel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𝐿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−1</m:t>
                            </m:r>
                          </m:sub>
                        </m:sSub>
                      </m:oMath>
                    </m:oMathPara>
                  </a14:m>
                  <a:endParaRPr lang="en-GB" sz="2000" i="1" dirty="0">
                    <a:latin typeface="Corbel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29" name="Rectangle 1044">
                  <a:extLst>
                    <a:ext uri="{FF2B5EF4-FFF2-40B4-BE49-F238E27FC236}">
                      <a16:creationId xmlns:a16="http://schemas.microsoft.com/office/drawing/2014/main" id="{D9CAB1A8-FAF2-83F8-6C2C-97F4E18A4C0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94191" y="3548823"/>
                  <a:ext cx="1834285" cy="400752"/>
                </a:xfrm>
                <a:prstGeom prst="rect">
                  <a:avLst/>
                </a:prstGeom>
                <a:blipFill>
                  <a:blip r:embed="rId2"/>
                  <a:stretch>
                    <a:fillRect b="-1515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1044">
                  <a:extLst>
                    <a:ext uri="{FF2B5EF4-FFF2-40B4-BE49-F238E27FC236}">
                      <a16:creationId xmlns:a16="http://schemas.microsoft.com/office/drawing/2014/main" id="{28DFB6AF-A837-F01A-2885-298BB43286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64348" y="3548823"/>
                  <a:ext cx="1523441" cy="4007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2075" tIns="46038" rIns="92075" bIns="46038">
                  <a:spAutoFit/>
                </a:bodyPr>
                <a:lstStyle/>
                <a:p>
                  <a:pPr algn="ctr"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𝐶</m:t>
                        </m:r>
                        <m:r>
                          <a:rPr lang="en-GB" sz="2000" i="1" baseline="-25000" dirty="0">
                            <a:latin typeface="Cambria Math" panose="02040503050406030204" pitchFamily="18" charset="0"/>
                            <a:cs typeface="Corbel"/>
                          </a:rPr>
                          <m:t>0 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, 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𝐶</m:t>
                        </m:r>
                        <m:r>
                          <a:rPr lang="en-GB" sz="2000" i="1" baseline="-25000" dirty="0">
                            <a:latin typeface="Cambria Math" panose="02040503050406030204" pitchFamily="18" charset="0"/>
                            <a:cs typeface="Corbel"/>
                          </a:rPr>
                          <m:t>1 </m:t>
                        </m:r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,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…, </m:t>
                        </m:r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𝐿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−1</m:t>
                            </m:r>
                          </m:sub>
                        </m:sSub>
                      </m:oMath>
                    </m:oMathPara>
                  </a14:m>
                  <a:endParaRPr lang="en-GB" sz="2000" i="1" dirty="0">
                    <a:latin typeface="Corbel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30" name="Rectangle 1044">
                  <a:extLst>
                    <a:ext uri="{FF2B5EF4-FFF2-40B4-BE49-F238E27FC236}">
                      <a16:creationId xmlns:a16="http://schemas.microsoft.com/office/drawing/2014/main" id="{28DFB6AF-A837-F01A-2885-298BB432866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164348" y="3548823"/>
                  <a:ext cx="1523441" cy="400752"/>
                </a:xfrm>
                <a:prstGeom prst="rect">
                  <a:avLst/>
                </a:prstGeom>
                <a:blipFill>
                  <a:blip r:embed="rId3"/>
                  <a:stretch>
                    <a:fillRect l="-9200" r="-4000" b="-1515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42B39F1-4A1D-8F7E-86F4-A0A206EBC53C}"/>
                </a:ext>
              </a:extLst>
            </p:cNvPr>
            <p:cNvSpPr txBox="1"/>
            <p:nvPr/>
          </p:nvSpPr>
          <p:spPr>
            <a:xfrm>
              <a:off x="4212070" y="3214124"/>
              <a:ext cx="4210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dirty="0">
                  <a:sym typeface="Symbol" charset="0"/>
                </a:rPr>
                <a:t></a:t>
              </a:r>
              <a:r>
                <a:rPr lang="en-GB" sz="2400" dirty="0"/>
                <a:t> </a:t>
              </a:r>
              <a:endParaRPr lang="en-US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1031">
                  <a:extLst>
                    <a:ext uri="{FF2B5EF4-FFF2-40B4-BE49-F238E27FC236}">
                      <a16:creationId xmlns:a16="http://schemas.microsoft.com/office/drawing/2014/main" id="{36E7B7C2-50F0-EA60-E680-B11668BFF7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8927" y="2208333"/>
                  <a:ext cx="1448198" cy="529205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88" tIns="44450" rIns="90488" bIns="44450" anchor="ctr"/>
                <a:lstStyle/>
                <a:p>
                  <a:pPr algn="ctr" defTabSz="762000" eaLnBrk="0" hangingPunct="0">
                    <a:spcBef>
                      <a:spcPct val="5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32" name="Rectangle 1031">
                  <a:extLst>
                    <a:ext uri="{FF2B5EF4-FFF2-40B4-BE49-F238E27FC236}">
                      <a16:creationId xmlns:a16="http://schemas.microsoft.com/office/drawing/2014/main" id="{36E7B7C2-50F0-EA60-E680-B11668BFF76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98927" y="2208333"/>
                  <a:ext cx="1448198" cy="52920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1038">
                  <a:extLst>
                    <a:ext uri="{FF2B5EF4-FFF2-40B4-BE49-F238E27FC236}">
                      <a16:creationId xmlns:a16="http://schemas.microsoft.com/office/drawing/2014/main" id="{8BBC1DF1-AFFF-D7F4-9096-9ADDBC6AE0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67925" y="1575315"/>
                  <a:ext cx="361125" cy="4007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2075" tIns="46038" rIns="92075" bIns="46038">
                  <a:spAutoFit/>
                </a:bodyPr>
                <a:lstStyle/>
                <a:p>
                  <a:pPr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𝑠</m:t>
                        </m:r>
                      </m:oMath>
                    </m:oMathPara>
                  </a14:m>
                  <a:endParaRPr lang="en-GB" sz="2000" dirty="0">
                    <a:latin typeface="Corbel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33" name="Rectangle 1038">
                  <a:extLst>
                    <a:ext uri="{FF2B5EF4-FFF2-40B4-BE49-F238E27FC236}">
                      <a16:creationId xmlns:a16="http://schemas.microsoft.com/office/drawing/2014/main" id="{8BBC1DF1-AFFF-D7F4-9096-9ADDBC6AE09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67925" y="1575315"/>
                  <a:ext cx="361125" cy="40075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653181BD-4977-58E2-5C98-62D2B7BA275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937635" y="1991619"/>
              <a:ext cx="0" cy="206582"/>
            </a:xfrm>
            <a:prstGeom prst="straightConnector1">
              <a:avLst/>
            </a:prstGeom>
            <a:noFill/>
            <a:ln w="19050" cmpd="sng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F5339615-A4BE-9777-3EDE-8756A75095D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525429" y="3436613"/>
              <a:ext cx="2009287" cy="7521"/>
            </a:xfrm>
            <a:prstGeom prst="straightConnector1">
              <a:avLst/>
            </a:prstGeom>
            <a:noFill/>
            <a:ln w="19050" cmpd="sng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15910044-AD2C-1E14-C37D-C04F75FD997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4410729" y="2744968"/>
              <a:ext cx="13127" cy="604807"/>
            </a:xfrm>
            <a:prstGeom prst="straightConnector1">
              <a:avLst/>
            </a:prstGeom>
            <a:noFill/>
            <a:ln w="19050" cmpd="sng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EC3A3AF1-C898-9DA8-65E8-DD716F99886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293544" y="3437457"/>
              <a:ext cx="2009287" cy="7521"/>
            </a:xfrm>
            <a:prstGeom prst="straightConnector1">
              <a:avLst/>
            </a:prstGeom>
            <a:noFill/>
            <a:ln w="19050" cmpd="sng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43A49F66-9066-E798-B317-3D6F4B26E3AD}"/>
                    </a:ext>
                  </a:extLst>
                </p:cNvPr>
                <p:cNvSpPr/>
                <p:nvPr/>
              </p:nvSpPr>
              <p:spPr>
                <a:xfrm>
                  <a:off x="4460608" y="2733687"/>
                  <a:ext cx="173194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𝐾</m:t>
                        </m:r>
                        <m:r>
                          <a:rPr lang="en-GB" i="1" baseline="-25000" dirty="0">
                            <a:latin typeface="Cambria Math" panose="02040503050406030204" pitchFamily="18" charset="0"/>
                            <a:cs typeface="Corbel"/>
                          </a:rPr>
                          <m:t>0 </m:t>
                        </m:r>
                        <m:r>
                          <a:rPr lang="en-GB" i="1" dirty="0">
                            <a:latin typeface="Cambria Math" panose="02040503050406030204" pitchFamily="18" charset="0"/>
                            <a:cs typeface="Corbel"/>
                          </a:rPr>
                          <m:t>,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𝐾</m:t>
                        </m:r>
                        <m:r>
                          <a:rPr lang="en-GB" i="1" baseline="-25000" dirty="0">
                            <a:latin typeface="Cambria Math" panose="02040503050406030204" pitchFamily="18" charset="0"/>
                            <a:cs typeface="Corbel"/>
                          </a:rPr>
                          <m:t>1 </m:t>
                        </m:r>
                        <m:r>
                          <a:rPr lang="en-GB" i="1" dirty="0">
                            <a:latin typeface="Cambria Math" panose="02040503050406030204" pitchFamily="18" charset="0"/>
                            <a:cs typeface="Corbel"/>
                          </a:rPr>
                          <m:t>,…, 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cs typeface="Corbel"/>
                              </a:rPr>
                              <m:t>𝐾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  <a:cs typeface="Corbel"/>
                              </a:rPr>
                              <m:t>𝐿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cs typeface="Corbel"/>
                              </a:rPr>
                              <m:t>−1</m:t>
                            </m:r>
                          </m:sub>
                        </m:sSub>
                      </m:oMath>
                    </m:oMathPara>
                  </a14:m>
                  <a:endParaRPr lang="en-GB" i="1" dirty="0">
                    <a:latin typeface="Corbel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43A49F66-9066-E798-B317-3D6F4B26E3A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60608" y="2733687"/>
                  <a:ext cx="1731949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7C0F27C-EC3E-BA17-0692-FFCD1EAB18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610663" y="2117124"/>
            <a:ext cx="0" cy="206582"/>
          </a:xfrm>
          <a:prstGeom prst="straightConnector1">
            <a:avLst/>
          </a:prstGeom>
          <a:noFill/>
          <a:ln w="19050" cmpd="sng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1038">
                <a:extLst>
                  <a:ext uri="{FF2B5EF4-FFF2-40B4-BE49-F238E27FC236}">
                    <a16:creationId xmlns:a16="http://schemas.microsoft.com/office/drawing/2014/main" id="{B664836D-11BA-4762-A89D-F7377AA328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0100" y="1712801"/>
                <a:ext cx="476092" cy="4007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b="0" i="0" dirty="0" smtClean="0">
                          <a:latin typeface="Cambria Math" panose="02040503050406030204" pitchFamily="18" charset="0"/>
                          <a:cs typeface="Corbel"/>
                        </a:rPr>
                        <m:t>IV</m:t>
                      </m:r>
                    </m:oMath>
                  </m:oMathPara>
                </a14:m>
                <a:endParaRPr lang="en-GB" sz="2000" dirty="0">
                  <a:latin typeface="Corbel"/>
                  <a:cs typeface="Corbel"/>
                </a:endParaRPr>
              </a:p>
            </p:txBody>
          </p:sp>
        </mc:Choice>
        <mc:Fallback xmlns="">
          <p:sp>
            <p:nvSpPr>
              <p:cNvPr id="40" name="Rectangle 1038">
                <a:extLst>
                  <a:ext uri="{FF2B5EF4-FFF2-40B4-BE49-F238E27FC236}">
                    <a16:creationId xmlns:a16="http://schemas.microsoft.com/office/drawing/2014/main" id="{B664836D-11BA-4762-A89D-F7377AA328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0100" y="1712801"/>
                <a:ext cx="476092" cy="40075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45906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BB3090-A8BD-4B3D-8FEC-EB255CAE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27" y="1709738"/>
            <a:ext cx="10913164" cy="2852737"/>
          </a:xfrm>
        </p:spPr>
        <p:txBody>
          <a:bodyPr/>
          <a:lstStyle/>
          <a:p>
            <a:r>
              <a:rPr lang="en-US" dirty="0"/>
              <a:t>KSGs/PRGs in practice</a:t>
            </a:r>
          </a:p>
        </p:txBody>
      </p:sp>
    </p:spTree>
    <p:extLst>
      <p:ext uri="{BB962C8B-B14F-4D97-AF65-F5344CB8AC3E}">
        <p14:creationId xmlns:p14="http://schemas.microsoft.com/office/powerpoint/2010/main" val="344447395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85C7E1F6-E55C-DD43-F0C5-F301EB50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979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Stream cipher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A6C6830-21C4-3F9E-77D3-C38467FC82B8}"/>
                  </a:ext>
                </a:extLst>
              </p:cNvPr>
              <p:cNvSpPr txBox="1"/>
              <p:nvPr/>
            </p:nvSpPr>
            <p:spPr>
              <a:xfrm>
                <a:off x="596348" y="1500811"/>
                <a:ext cx="11042374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cs typeface="Corbel"/>
                  </a:rPr>
                  <a:t>A stream cipher attempts to efficiently replicate the properties of the one-time pad:</a:t>
                </a:r>
              </a:p>
              <a:p>
                <a:endParaRPr lang="en-GB" sz="2400" dirty="0">
                  <a:cs typeface="Corbel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b="1" dirty="0">
                    <a:cs typeface="Corbel"/>
                  </a:rPr>
                  <a:t>One-time pad:</a:t>
                </a:r>
                <a:r>
                  <a:rPr lang="en-GB" sz="2400" dirty="0">
                    <a:cs typeface="Corbel"/>
                  </a:rPr>
                  <a:t> Key             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𝐾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 = </m:t>
                    </m:r>
                    <m:r>
                      <a:rPr lang="en-GB" sz="2400" i="1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𝐾</m:t>
                    </m:r>
                    <m:r>
                      <a:rPr lang="en-GB" sz="2400" i="1" baseline="-25000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0 </m:t>
                    </m:r>
                    <m:r>
                      <a:rPr lang="en-GB" sz="2400" i="1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, </m:t>
                    </m:r>
                    <m:r>
                      <a:rPr lang="en-GB" sz="2400" i="1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𝐾</m:t>
                    </m:r>
                    <m:r>
                      <a:rPr lang="en-GB" sz="2400" i="1" baseline="-25000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1 </m:t>
                    </m:r>
                    <m:r>
                      <a:rPr lang="en-GB" sz="2400" i="1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, </m:t>
                    </m:r>
                    <m:r>
                      <a:rPr lang="en-GB" sz="2400" i="1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𝐾</m:t>
                    </m:r>
                    <m:r>
                      <a:rPr lang="en-GB" sz="2400" i="1" baseline="-25000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2 </m:t>
                    </m:r>
                    <m:r>
                      <a:rPr lang="en-GB" sz="2400" i="1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,…</m:t>
                    </m:r>
                  </m:oMath>
                </a14:m>
                <a:r>
                  <a:rPr lang="en-GB" sz="2400" dirty="0">
                    <a:solidFill>
                      <a:srgbClr val="C0504D"/>
                    </a:solidFill>
                    <a:cs typeface="Corbel"/>
                  </a:rPr>
                  <a:t> :</a:t>
                </a:r>
                <a:r>
                  <a:rPr lang="en-GB" sz="2400" i="1" dirty="0">
                    <a:solidFill>
                      <a:srgbClr val="C0504D"/>
                    </a:solidFill>
                    <a:cs typeface="Corbel"/>
                  </a:rPr>
                  <a:t> </a:t>
                </a:r>
                <a:r>
                  <a:rPr lang="en-GB" sz="2400" dirty="0">
                    <a:solidFill>
                      <a:srgbClr val="C0504D"/>
                    </a:solidFill>
                    <a:cs typeface="Corbel"/>
                  </a:rPr>
                  <a:t>a sequence of </a:t>
                </a:r>
                <a:r>
                  <a:rPr lang="en-GB" sz="2400" b="1" dirty="0">
                    <a:solidFill>
                      <a:srgbClr val="C0504D"/>
                    </a:solidFill>
                    <a:cs typeface="Corbel"/>
                  </a:rPr>
                  <a:t>random</a:t>
                </a:r>
                <a:r>
                  <a:rPr lang="en-GB" sz="2400" dirty="0">
                    <a:solidFill>
                      <a:srgbClr val="C0504D"/>
                    </a:solidFill>
                    <a:cs typeface="Corbel"/>
                  </a:rPr>
                  <a:t> bits</a:t>
                </a:r>
              </a:p>
              <a:p>
                <a:endParaRPr lang="en-GB" sz="2400" dirty="0">
                  <a:cs typeface="Corbel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b="1" dirty="0">
                    <a:cs typeface="Corbel"/>
                  </a:rPr>
                  <a:t>Stream cipher:</a:t>
                </a:r>
                <a:r>
                  <a:rPr lang="en-GB" sz="2400" dirty="0">
                    <a:cs typeface="Corbel"/>
                  </a:rPr>
                  <a:t> Keystream 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𝐾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 = </m:t>
                    </m:r>
                    <m:r>
                      <a:rPr lang="en-GB" sz="2400" i="1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𝐾</m:t>
                    </m:r>
                    <m:r>
                      <a:rPr lang="en-GB" sz="2400" i="1" baseline="-25000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0 </m:t>
                    </m:r>
                    <m:r>
                      <a:rPr lang="en-GB" sz="2400" i="1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, </m:t>
                    </m:r>
                    <m:r>
                      <a:rPr lang="en-GB" sz="2400" i="1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𝐾</m:t>
                    </m:r>
                    <m:r>
                      <a:rPr lang="en-GB" sz="2400" i="1" baseline="-25000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1 </m:t>
                    </m:r>
                    <m:r>
                      <a:rPr lang="en-GB" sz="2400" i="1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, </m:t>
                    </m:r>
                    <m:r>
                      <a:rPr lang="en-GB" sz="2400" i="1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𝐾</m:t>
                    </m:r>
                    <m:r>
                      <a:rPr lang="en-GB" sz="2400" i="1" baseline="-25000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2 </m:t>
                    </m:r>
                    <m:r>
                      <a:rPr lang="en-GB" sz="2400" i="1" dirty="0" smtClean="0">
                        <a:solidFill>
                          <a:srgbClr val="C0504D"/>
                        </a:solidFill>
                        <a:latin typeface="Cambria Math" panose="02040503050406030204" pitchFamily="18" charset="0"/>
                        <a:cs typeface="Corbel"/>
                      </a:rPr>
                      <m:t>,…</m:t>
                    </m:r>
                  </m:oMath>
                </a14:m>
                <a:r>
                  <a:rPr lang="en-GB" sz="2400" dirty="0">
                    <a:solidFill>
                      <a:srgbClr val="C0504D"/>
                    </a:solidFill>
                    <a:cs typeface="Corbel"/>
                  </a:rPr>
                  <a:t> : a sequence of </a:t>
                </a:r>
                <a:r>
                  <a:rPr lang="en-GB" sz="2400" b="1" dirty="0">
                    <a:solidFill>
                      <a:srgbClr val="C0504D"/>
                    </a:solidFill>
                    <a:cs typeface="Corbel"/>
                  </a:rPr>
                  <a:t>pseudorandom</a:t>
                </a:r>
                <a:r>
                  <a:rPr lang="en-GB" sz="2400" dirty="0">
                    <a:solidFill>
                      <a:srgbClr val="C0504D"/>
                    </a:solidFill>
                    <a:cs typeface="Corbel"/>
                  </a:rPr>
                  <a:t> bits</a:t>
                </a:r>
              </a:p>
              <a:p>
                <a:endParaRPr lang="en-GB" sz="2400" dirty="0">
                  <a:cs typeface="Corbel"/>
                </a:endParaRPr>
              </a:p>
              <a:p>
                <a:endParaRPr lang="en-GB" sz="2400" b="1" dirty="0">
                  <a:cs typeface="Corbel"/>
                </a:endParaRPr>
              </a:p>
              <a:p>
                <a:r>
                  <a:rPr lang="en-GB" sz="2400" b="1" dirty="0">
                    <a:cs typeface="Corbel"/>
                  </a:rPr>
                  <a:t>Security (pseudorandom bits)</a:t>
                </a:r>
                <a:r>
                  <a:rPr lang="en-GB" sz="2400" dirty="0">
                    <a:cs typeface="Corbel"/>
                  </a:rPr>
                  <a:t>: </a:t>
                </a:r>
              </a:p>
              <a:p>
                <a:endParaRPr lang="en-GB" sz="2400" dirty="0">
                  <a:cs typeface="Corbel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cs typeface="Corbel"/>
                  </a:rPr>
                  <a:t>Indistinguishable from random bits to a </a:t>
                </a:r>
                <a:r>
                  <a:rPr lang="en-GB" sz="2400" b="1" dirty="0">
                    <a:cs typeface="Corbel"/>
                  </a:rPr>
                  <a:t>computationally bounded adversary</a:t>
                </a:r>
                <a:r>
                  <a:rPr lang="en-GB" sz="2400" dirty="0">
                    <a:cs typeface="Corbel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dirty="0">
                  <a:cs typeface="Corbel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cs typeface="Corbel"/>
                  </a:rPr>
                  <a:t>Based on practical variants of a PRG</a:t>
                </a:r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A6C6830-21C4-3F9E-77D3-C38467FC82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348" y="1500811"/>
                <a:ext cx="11042374" cy="4524315"/>
              </a:xfrm>
              <a:prstGeom prst="rect">
                <a:avLst/>
              </a:prstGeom>
              <a:blipFill>
                <a:blip r:embed="rId2"/>
                <a:stretch>
                  <a:fillRect l="-883" t="-1078" b="-2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501559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B99B4-1C3A-5DD1-8F7C-3B7C07502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stream ciphers: RC4</a:t>
            </a:r>
          </a:p>
        </p:txBody>
      </p:sp>
      <p:sp>
        <p:nvSpPr>
          <p:cNvPr id="23" name="Text Box 3">
            <a:extLst>
              <a:ext uri="{FF2B5EF4-FFF2-40B4-BE49-F238E27FC236}">
                <a16:creationId xmlns:a16="http://schemas.microsoft.com/office/drawing/2014/main" id="{A46CEC73-2807-6983-699D-2E2C80DB2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6633" y="1830326"/>
            <a:ext cx="8382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GB" sz="2000" dirty="0">
              <a:solidFill>
                <a:srgbClr val="000000"/>
              </a:solidFill>
              <a:latin typeface="Corbel"/>
              <a:cs typeface="Corbel"/>
            </a:endParaRPr>
          </a:p>
        </p:txBody>
      </p:sp>
      <p:sp>
        <p:nvSpPr>
          <p:cNvPr id="24" name="Text Box 3">
            <a:extLst>
              <a:ext uri="{FF2B5EF4-FFF2-40B4-BE49-F238E27FC236}">
                <a16:creationId xmlns:a16="http://schemas.microsoft.com/office/drawing/2014/main" id="{FA122441-1C7C-B988-2F89-F7A5105654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6633" y="1835416"/>
            <a:ext cx="83820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000" dirty="0">
                <a:latin typeface="Corbel"/>
                <a:cs typeface="Corbel"/>
              </a:rPr>
              <a:t> </a:t>
            </a:r>
            <a:endParaRPr lang="en-GB" sz="2000" dirty="0">
              <a:latin typeface="Corbel"/>
              <a:cs typeface="Corbel"/>
              <a:sym typeface="Symbol" charset="0"/>
            </a:endParaRPr>
          </a:p>
          <a:p>
            <a:endParaRPr lang="en-GB" sz="2000" dirty="0">
              <a:latin typeface="Corbel"/>
              <a:cs typeface="Corbel"/>
              <a:sym typeface="Symbol" charset="0"/>
            </a:endParaRPr>
          </a:p>
          <a:p>
            <a:endParaRPr lang="en-GB" sz="2000" dirty="0">
              <a:latin typeface="Corbel"/>
              <a:cs typeface="Corbel"/>
            </a:endParaRPr>
          </a:p>
          <a:p>
            <a:endParaRPr lang="en-GB" sz="2000" b="1" dirty="0">
              <a:latin typeface="Corbel"/>
              <a:cs typeface="Corbel"/>
            </a:endParaRPr>
          </a:p>
          <a:p>
            <a:endParaRPr lang="en-GB" sz="2000" b="1" dirty="0">
              <a:latin typeface="Corbel"/>
              <a:cs typeface="Corbel"/>
            </a:endParaRPr>
          </a:p>
        </p:txBody>
      </p:sp>
      <p:sp>
        <p:nvSpPr>
          <p:cNvPr id="25" name="AutoShape 24">
            <a:extLst>
              <a:ext uri="{FF2B5EF4-FFF2-40B4-BE49-F238E27FC236}">
                <a16:creationId xmlns:a16="http://schemas.microsoft.com/office/drawing/2014/main" id="{1AD071D2-10D9-BF0E-312A-AD9E5034BDF5}"/>
              </a:ext>
            </a:extLst>
          </p:cNvPr>
          <p:cNvSpPr>
            <a:spLocks/>
          </p:cNvSpPr>
          <p:nvPr/>
        </p:nvSpPr>
        <p:spPr bwMode="auto">
          <a:xfrm>
            <a:off x="1943584" y="1918131"/>
            <a:ext cx="7286625" cy="795337"/>
          </a:xfrm>
          <a:prstGeom prst="roundRect">
            <a:avLst>
              <a:gd name="adj" fmla="val 16852"/>
            </a:avLst>
          </a:prstGeom>
          <a:solidFill>
            <a:schemeClr val="bg1"/>
          </a:solidFill>
          <a:ln>
            <a:noFill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:a14="http://schemas.microsoft.com/office/drawing/2010/main" xmlns="" w="25400" cap="flat">
                <a:solidFill>
                  <a:srgbClr val="60606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26" name="AutoShape 18">
            <a:extLst>
              <a:ext uri="{FF2B5EF4-FFF2-40B4-BE49-F238E27FC236}">
                <a16:creationId xmlns:a16="http://schemas.microsoft.com/office/drawing/2014/main" id="{18B6E87A-4E2D-2A8A-E8DB-354753B12C07}"/>
              </a:ext>
            </a:extLst>
          </p:cNvPr>
          <p:cNvSpPr>
            <a:spLocks/>
          </p:cNvSpPr>
          <p:nvPr/>
        </p:nvSpPr>
        <p:spPr bwMode="auto">
          <a:xfrm>
            <a:off x="1943584" y="2817810"/>
            <a:ext cx="3938588" cy="3234027"/>
          </a:xfrm>
          <a:prstGeom prst="roundRect">
            <a:avLst>
              <a:gd name="adj" fmla="val 4097"/>
            </a:avLst>
          </a:prstGeom>
          <a:solidFill>
            <a:schemeClr val="bg1"/>
          </a:solidFill>
          <a:ln>
            <a:noFill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:a14="http://schemas.microsoft.com/office/drawing/2010/main" xmlns="" w="25400" cap="flat">
                <a:solidFill>
                  <a:srgbClr val="60606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27" name="Line 21">
            <a:extLst>
              <a:ext uri="{FF2B5EF4-FFF2-40B4-BE49-F238E27FC236}">
                <a16:creationId xmlns:a16="http://schemas.microsoft.com/office/drawing/2014/main" id="{4FB314E5-5C85-3576-EDA9-B523D1EB1A8B}"/>
              </a:ext>
            </a:extLst>
          </p:cNvPr>
          <p:cNvSpPr>
            <a:spLocks noChangeShapeType="1"/>
          </p:cNvSpPr>
          <p:nvPr/>
        </p:nvSpPr>
        <p:spPr bwMode="auto">
          <a:xfrm>
            <a:off x="6504471" y="4067173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b="0">
              <a:latin typeface="+mn-lt"/>
              <a:ea typeface="+mn-ea"/>
              <a:cs typeface="+mn-cs"/>
            </a:endParaRPr>
          </a:p>
        </p:txBody>
      </p:sp>
      <p:sp>
        <p:nvSpPr>
          <p:cNvPr id="28" name="Line 23">
            <a:extLst>
              <a:ext uri="{FF2B5EF4-FFF2-40B4-BE49-F238E27FC236}">
                <a16:creationId xmlns:a16="http://schemas.microsoft.com/office/drawing/2014/main" id="{CE1B5596-AD97-5BFD-E8F6-70CB550D8518}"/>
              </a:ext>
            </a:extLst>
          </p:cNvPr>
          <p:cNvSpPr>
            <a:spLocks noChangeShapeType="1"/>
          </p:cNvSpPr>
          <p:nvPr/>
        </p:nvSpPr>
        <p:spPr bwMode="auto">
          <a:xfrm>
            <a:off x="7974496" y="3706811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b="0">
              <a:latin typeface="+mn-lt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A839AAC-A5F9-8C5A-9A49-2B78D35DC47A}"/>
              </a:ext>
            </a:extLst>
          </p:cNvPr>
          <p:cNvGrpSpPr>
            <a:grpSpLocks/>
          </p:cNvGrpSpPr>
          <p:nvPr/>
        </p:nvGrpSpPr>
        <p:grpSpPr bwMode="auto">
          <a:xfrm>
            <a:off x="6699734" y="3130548"/>
            <a:ext cx="1295400" cy="431800"/>
            <a:chOff x="4468" y="2160"/>
            <a:chExt cx="816" cy="272"/>
          </a:xfrm>
          <a:solidFill>
            <a:schemeClr val="accent6"/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5B70083-A9DC-56D8-BC90-D6EE6458B6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8" y="2160"/>
              <a:ext cx="816" cy="27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b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Text Box 30">
              <a:extLst>
                <a:ext uri="{FF2B5EF4-FFF2-40B4-BE49-F238E27FC236}">
                  <a16:creationId xmlns:a16="http://schemas.microsoft.com/office/drawing/2014/main" id="{F47C72F4-57EA-ADE8-1813-E33BC0ED37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4" y="2195"/>
              <a:ext cx="551" cy="19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wrap="none"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b="0" dirty="0">
                  <a:latin typeface="+mn-lt"/>
                  <a:cs typeface="Arial" charset="0"/>
                </a:rPr>
                <a:t>MAC tag</a:t>
              </a:r>
            </a:p>
          </p:txBody>
        </p:sp>
      </p:grpSp>
      <p:sp>
        <p:nvSpPr>
          <p:cNvPr id="32" name="Rectangle 3">
            <a:extLst>
              <a:ext uri="{FF2B5EF4-FFF2-40B4-BE49-F238E27FC236}">
                <a16:creationId xmlns:a16="http://schemas.microsoft.com/office/drawing/2014/main" id="{5A0E73E6-3D38-3D6C-FA10-37E0616FD745}"/>
              </a:ext>
            </a:extLst>
          </p:cNvPr>
          <p:cNvSpPr>
            <a:spLocks/>
          </p:cNvSpPr>
          <p:nvPr/>
        </p:nvSpPr>
        <p:spPr bwMode="auto">
          <a:xfrm>
            <a:off x="6264759" y="3416298"/>
            <a:ext cx="1384300" cy="357188"/>
          </a:xfrm>
          <a:prstGeom prst="rect">
            <a:avLst/>
          </a:prstGeom>
          <a:solidFill>
            <a:schemeClr val="accent1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/>
          <a:p>
            <a:pPr>
              <a:defRPr/>
            </a:pPr>
            <a:r>
              <a:rPr lang="en-US" sz="1600">
                <a:cs typeface="Helvetica Neue Light" charset="0"/>
              </a:rPr>
              <a:t>MAC tag</a:t>
            </a:r>
          </a:p>
        </p:txBody>
      </p:sp>
      <p:sp>
        <p:nvSpPr>
          <p:cNvPr id="33" name="Line 6">
            <a:extLst>
              <a:ext uri="{FF2B5EF4-FFF2-40B4-BE49-F238E27FC236}">
                <a16:creationId xmlns:a16="http://schemas.microsoft.com/office/drawing/2014/main" id="{27BADB21-8019-1202-7C09-25DBC0EB4887}"/>
              </a:ext>
            </a:extLst>
          </p:cNvPr>
          <p:cNvSpPr>
            <a:spLocks noChangeShapeType="1"/>
          </p:cNvSpPr>
          <p:nvPr/>
        </p:nvSpPr>
        <p:spPr bwMode="auto">
          <a:xfrm>
            <a:off x="6944209" y="3068636"/>
            <a:ext cx="1587" cy="27305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4" name="AutoShape 19">
            <a:extLst>
              <a:ext uri="{FF2B5EF4-FFF2-40B4-BE49-F238E27FC236}">
                <a16:creationId xmlns:a16="http://schemas.microsoft.com/office/drawing/2014/main" id="{976AA53F-2126-A865-E5E2-8598AB504108}"/>
              </a:ext>
            </a:extLst>
          </p:cNvPr>
          <p:cNvSpPr>
            <a:spLocks/>
          </p:cNvSpPr>
          <p:nvPr/>
        </p:nvSpPr>
        <p:spPr bwMode="auto">
          <a:xfrm>
            <a:off x="6202846" y="2817811"/>
            <a:ext cx="3027363" cy="3268662"/>
          </a:xfrm>
          <a:prstGeom prst="roundRect">
            <a:avLst>
              <a:gd name="adj" fmla="val 4421"/>
            </a:avLst>
          </a:prstGeom>
          <a:solidFill>
            <a:schemeClr val="bg1"/>
          </a:solidFill>
          <a:ln>
            <a:noFill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:a14="http://schemas.microsoft.com/office/drawing/2010/main" xmlns="" w="25400" cap="flat">
                <a:solidFill>
                  <a:srgbClr val="60606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35" name="Rectangle 20">
            <a:extLst>
              <a:ext uri="{FF2B5EF4-FFF2-40B4-BE49-F238E27FC236}">
                <a16:creationId xmlns:a16="http://schemas.microsoft.com/office/drawing/2014/main" id="{F0A739A5-B11D-940F-C6D4-BAD486BE2CE8}"/>
              </a:ext>
            </a:extLst>
          </p:cNvPr>
          <p:cNvSpPr>
            <a:spLocks/>
          </p:cNvSpPr>
          <p:nvPr/>
        </p:nvSpPr>
        <p:spPr bwMode="auto">
          <a:xfrm>
            <a:off x="2095984" y="2911473"/>
            <a:ext cx="19685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/>
          <a:p>
            <a:r>
              <a:rPr lang="en-US" sz="1600" u="sng">
                <a:solidFill>
                  <a:srgbClr val="333333"/>
                </a:solidFill>
                <a:latin typeface="Helvetica Neue" charset="0"/>
                <a:cs typeface="Helvetica Neue" charset="0"/>
                <a:sym typeface="Helvetica Neue" charset="0"/>
              </a:rPr>
              <a:t>RC4 Key scheduling</a:t>
            </a:r>
          </a:p>
        </p:txBody>
      </p:sp>
      <p:sp>
        <p:nvSpPr>
          <p:cNvPr id="36" name="Rectangle 21">
            <a:extLst>
              <a:ext uri="{FF2B5EF4-FFF2-40B4-BE49-F238E27FC236}">
                <a16:creationId xmlns:a16="http://schemas.microsoft.com/office/drawing/2014/main" id="{72D5F62E-5E46-54C0-6F26-9F0DB4D17D27}"/>
              </a:ext>
            </a:extLst>
          </p:cNvPr>
          <p:cNvSpPr>
            <a:spLocks/>
          </p:cNvSpPr>
          <p:nvPr/>
        </p:nvSpPr>
        <p:spPr bwMode="auto">
          <a:xfrm>
            <a:off x="6374296" y="2874961"/>
            <a:ext cx="2633663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/>
          <a:p>
            <a:r>
              <a:rPr lang="en-US" sz="1600" u="sng" dirty="0">
                <a:solidFill>
                  <a:srgbClr val="333333"/>
                </a:solidFill>
                <a:latin typeface="Helvetica Neue" charset="0"/>
                <a:cs typeface="Helvetica Neue" charset="0"/>
                <a:sym typeface="Helvetica Neue" charset="0"/>
              </a:rPr>
              <a:t>RC4 Keystream generation</a:t>
            </a:r>
          </a:p>
        </p:txBody>
      </p:sp>
      <p:pic>
        <p:nvPicPr>
          <p:cNvPr id="37" name="Picture 23">
            <a:extLst>
              <a:ext uri="{FF2B5EF4-FFF2-40B4-BE49-F238E27FC236}">
                <a16:creationId xmlns:a16="http://schemas.microsoft.com/office/drawing/2014/main" id="{01AC5971-C7AA-4455-12E8-A2617938F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096" y="3219448"/>
            <a:ext cx="2571750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Rectangle 25">
            <a:extLst>
              <a:ext uri="{FF2B5EF4-FFF2-40B4-BE49-F238E27FC236}">
                <a16:creationId xmlns:a16="http://schemas.microsoft.com/office/drawing/2014/main" id="{C223F1D1-012A-5FC9-75D5-9BFC3B276145}"/>
              </a:ext>
            </a:extLst>
          </p:cNvPr>
          <p:cNvSpPr>
            <a:spLocks/>
          </p:cNvSpPr>
          <p:nvPr/>
        </p:nvSpPr>
        <p:spPr bwMode="auto">
          <a:xfrm>
            <a:off x="2089634" y="2000248"/>
            <a:ext cx="987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/>
          <a:p>
            <a:r>
              <a:rPr lang="en-US" sz="1600" u="sng" dirty="0">
                <a:solidFill>
                  <a:srgbClr val="333333"/>
                </a:solidFill>
                <a:latin typeface="Helvetica Neue" charset="0"/>
                <a:cs typeface="Helvetica Neue" charset="0"/>
                <a:sym typeface="Helvetica Neue" charset="0"/>
              </a:rPr>
              <a:t>RC4 State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FB9DC44B-25DD-D6F9-1A56-3F33366DE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309" y="3246436"/>
            <a:ext cx="3554412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ectangle 26">
            <a:extLst>
              <a:ext uri="{FF2B5EF4-FFF2-40B4-BE49-F238E27FC236}">
                <a16:creationId xmlns:a16="http://schemas.microsoft.com/office/drawing/2014/main" id="{D769A9D1-ADE7-B2F8-4BEB-A5F11585CA78}"/>
              </a:ext>
            </a:extLst>
          </p:cNvPr>
          <p:cNvSpPr>
            <a:spLocks/>
          </p:cNvSpPr>
          <p:nvPr/>
        </p:nvSpPr>
        <p:spPr bwMode="auto">
          <a:xfrm>
            <a:off x="2092809" y="2265361"/>
            <a:ext cx="4124325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r>
              <a:rPr lang="en-US" sz="1600" b="0" dirty="0">
                <a:solidFill>
                  <a:srgbClr val="333333"/>
                </a:solidFill>
                <a:latin typeface="Helvetica Neue" charset="0"/>
                <a:cs typeface="Helvetica Neue" charset="0"/>
                <a:sym typeface="Helvetica Neue" charset="0"/>
              </a:rPr>
              <a:t>Byte permutation    and indices </a:t>
            </a:r>
            <a:r>
              <a:rPr lang="en-US" sz="1600" b="0" i="1" dirty="0" err="1">
                <a:solidFill>
                  <a:srgbClr val="333333"/>
                </a:solidFill>
                <a:latin typeface="Helvetica Neue" charset="0"/>
                <a:cs typeface="Helvetica Neue" charset="0"/>
                <a:sym typeface="Helvetica Neue" charset="0"/>
              </a:rPr>
              <a:t>i</a:t>
            </a:r>
            <a:r>
              <a:rPr lang="en-US" sz="1600" b="0" dirty="0">
                <a:solidFill>
                  <a:srgbClr val="333333"/>
                </a:solidFill>
                <a:latin typeface="Helvetica Neue" charset="0"/>
                <a:cs typeface="Helvetica Neue" charset="0"/>
                <a:sym typeface="Helvetica Neue" charset="0"/>
              </a:rPr>
              <a:t> and </a:t>
            </a:r>
            <a:r>
              <a:rPr lang="en-US" sz="1600" b="0" i="1" dirty="0">
                <a:solidFill>
                  <a:srgbClr val="333333"/>
                </a:solidFill>
                <a:latin typeface="Helvetica Neue" charset="0"/>
                <a:cs typeface="Helvetica Neue" charset="0"/>
                <a:sym typeface="Helvetica Neue" charset="0"/>
              </a:rPr>
              <a:t>j</a:t>
            </a:r>
          </a:p>
        </p:txBody>
      </p:sp>
      <p:pic>
        <p:nvPicPr>
          <p:cNvPr id="41" name="Picture 27">
            <a:extLst>
              <a:ext uri="{FF2B5EF4-FFF2-40B4-BE49-F238E27FC236}">
                <a16:creationId xmlns:a16="http://schemas.microsoft.com/office/drawing/2014/main" id="{44F14008-6B4C-5C44-DB29-ABFDDB508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2329" y="2389186"/>
            <a:ext cx="142875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195585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B99B4-1C3A-5DD1-8F7C-3B7C07502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stream ciphers: RC4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EDCCF3-E901-AFE4-227A-A3AE9BBEC808}"/>
              </a:ext>
            </a:extLst>
          </p:cNvPr>
          <p:cNvSpPr txBox="1"/>
          <p:nvPr/>
        </p:nvSpPr>
        <p:spPr>
          <a:xfrm>
            <a:off x="251792" y="1761953"/>
            <a:ext cx="11688416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5000"/>
              <a:buFont typeface="Arial"/>
              <a:buChar char="•"/>
              <a:defRPr/>
            </a:pPr>
            <a:r>
              <a:rPr lang="en-GB" sz="2800" b="1" dirty="0">
                <a:cs typeface="Corbel"/>
              </a:rPr>
              <a:t>Designed by Ron Rivest in late 1980s, became public in 1994.</a:t>
            </a:r>
          </a:p>
          <a:p>
            <a:pPr marL="1073150" lvl="1" indent="-357188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5000"/>
              <a:buFont typeface="Arial"/>
              <a:buChar char="•"/>
              <a:defRPr/>
            </a:pPr>
            <a:r>
              <a:rPr lang="en-GB" sz="2400" dirty="0">
                <a:cs typeface="Corbel"/>
              </a:rPr>
              <a:t>A byte-oriented algorithm with a variable-length key.</a:t>
            </a:r>
          </a:p>
          <a:p>
            <a:pPr marL="1073150" lvl="1" indent="-357188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5000"/>
              <a:buFont typeface="Arial"/>
              <a:buChar char="•"/>
              <a:defRPr/>
            </a:pPr>
            <a:r>
              <a:rPr lang="en-GB" sz="2400" dirty="0">
                <a:cs typeface="Corbel"/>
              </a:rPr>
              <a:t>Elegant design, fast in software, very compact description, easy to implement in a few lines of ‘C’.</a:t>
            </a:r>
          </a:p>
          <a:p>
            <a:pPr marL="1073150" lvl="1" indent="-357188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5000"/>
              <a:buFont typeface="Arial"/>
              <a:buChar char="•"/>
              <a:defRPr/>
            </a:pPr>
            <a:r>
              <a:rPr lang="en-GB" sz="2400" dirty="0">
                <a:cs typeface="Corbel"/>
              </a:rPr>
              <a:t>Heuristic realization of a PRG rather than a KSG – input is a key </a:t>
            </a:r>
            <a:r>
              <a:rPr lang="en-GB" sz="2400" i="1" dirty="0">
                <a:cs typeface="Corbel"/>
              </a:rPr>
              <a:t>K</a:t>
            </a:r>
            <a:r>
              <a:rPr lang="en-GB" sz="2400" dirty="0">
                <a:cs typeface="Corbel"/>
              </a:rPr>
              <a:t>, and there is no IV.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5000"/>
              <a:defRPr/>
            </a:pPr>
            <a:endParaRPr lang="en-GB" sz="2800" dirty="0">
              <a:cs typeface="Corbel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5000"/>
              <a:buFont typeface="Arial"/>
              <a:buChar char="•"/>
              <a:defRPr/>
            </a:pPr>
            <a:r>
              <a:rPr lang="en-GB" sz="2800" b="1" dirty="0">
                <a:cs typeface="Corbel"/>
              </a:rPr>
              <a:t>Became very widely adopted in secure communications protocols:</a:t>
            </a:r>
          </a:p>
          <a:p>
            <a:pPr marL="1068388" lvl="1" indent="-352425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5000"/>
              <a:buFont typeface="Arial"/>
              <a:buChar char="•"/>
              <a:defRPr/>
            </a:pPr>
            <a:r>
              <a:rPr lang="en-GB" sz="2400" dirty="0">
                <a:cs typeface="Corbel"/>
              </a:rPr>
              <a:t>TLS, WEP, WPA/TKIP, Kerberos.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1402AC-680B-0140-1FD6-44F31B0A328F}"/>
              </a:ext>
            </a:extLst>
          </p:cNvPr>
          <p:cNvSpPr txBox="1"/>
          <p:nvPr/>
        </p:nvSpPr>
        <p:spPr>
          <a:xfrm>
            <a:off x="0" y="5496339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  <a:cs typeface="Corbel"/>
              </a:rPr>
              <a:t>RC4 has </a:t>
            </a:r>
            <a:r>
              <a:rPr lang="en-GB" sz="3200" b="1" dirty="0">
                <a:solidFill>
                  <a:srgbClr val="FF0000"/>
                </a:solidFill>
                <a:cs typeface="Corbel"/>
              </a:rPr>
              <a:t>serious security vulnerabilities</a:t>
            </a:r>
            <a:r>
              <a:rPr lang="en-GB" sz="3200" dirty="0">
                <a:solidFill>
                  <a:srgbClr val="FF0000"/>
                </a:solidFill>
                <a:cs typeface="Corbel"/>
              </a:rPr>
              <a:t> and is now </a:t>
            </a:r>
            <a:r>
              <a:rPr lang="en-GB" sz="3200" b="1" dirty="0">
                <a:solidFill>
                  <a:srgbClr val="FF0000"/>
                </a:solidFill>
                <a:cs typeface="Corbel"/>
              </a:rPr>
              <a:t>deprecated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58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05694-0F11-96D3-32D7-D03671DD6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stream ciphers: </a:t>
            </a:r>
            <a:r>
              <a:rPr lang="en-US" sz="4400" dirty="0"/>
              <a:t>A5/1</a:t>
            </a:r>
            <a:endParaRPr lang="en-US" dirty="0"/>
          </a:p>
        </p:txBody>
      </p:sp>
      <p:pic>
        <p:nvPicPr>
          <p:cNvPr id="4" name="Content Placeholder 3" descr="a5-1.png">
            <a:extLst>
              <a:ext uri="{FF2B5EF4-FFF2-40B4-BE49-F238E27FC236}">
                <a16:creationId xmlns:a16="http://schemas.microsoft.com/office/drawing/2014/main" id="{EACF775E-577F-322F-6420-5673F25DE4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36" y="1875321"/>
            <a:ext cx="6733212" cy="435133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3C1CE1C-DD54-E131-249D-45B837F885C1}"/>
              </a:ext>
            </a:extLst>
          </p:cNvPr>
          <p:cNvSpPr/>
          <p:nvPr/>
        </p:nvSpPr>
        <p:spPr>
          <a:xfrm>
            <a:off x="7195930" y="1690688"/>
            <a:ext cx="4771333" cy="49387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5000"/>
              <a:buFont typeface="Arial"/>
              <a:buChar char="•"/>
              <a:defRPr/>
            </a:pPr>
            <a:r>
              <a:rPr lang="en-GB" sz="2400" dirty="0">
                <a:cs typeface="Corbel"/>
              </a:rPr>
              <a:t>Linear Feedback Shift Register (LFSR)-based design with stuttered clocking.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5000"/>
              <a:buFont typeface="Arial"/>
              <a:buChar char="•"/>
              <a:defRPr/>
            </a:pPr>
            <a:r>
              <a:rPr lang="en-GB" sz="2400" dirty="0">
                <a:cs typeface="Corbel"/>
              </a:rPr>
              <a:t>Usage: 1980s till present day.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5000"/>
              <a:buFont typeface="Arial"/>
              <a:buChar char="•"/>
              <a:defRPr/>
            </a:pPr>
            <a:r>
              <a:rPr lang="en-GB" sz="2400" dirty="0">
                <a:cs typeface="Corbel"/>
              </a:rPr>
              <a:t>Fast, low gate-count in hardware 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5000"/>
              <a:buFont typeface="Arial"/>
              <a:buChar char="•"/>
              <a:defRPr/>
            </a:pPr>
            <a:r>
              <a:rPr lang="en-GB" sz="2400" dirty="0">
                <a:cs typeface="Corbel"/>
              </a:rPr>
              <a:t>Throughput: 114 bits/4.615ms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5000"/>
              <a:buFont typeface="Arial"/>
              <a:buChar char="•"/>
              <a:defRPr/>
            </a:pPr>
            <a:r>
              <a:rPr lang="en-GB" sz="2400" dirty="0">
                <a:cs typeface="Corbel"/>
              </a:rPr>
              <a:t>Significant cryptanalysis.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5000"/>
              <a:buFont typeface="Arial"/>
              <a:buChar char="•"/>
              <a:defRPr/>
            </a:pPr>
            <a:r>
              <a:rPr lang="en-GB" sz="2000" dirty="0">
                <a:cs typeface="Corbel"/>
              </a:rPr>
              <a:t>Now considered insecure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5000"/>
              <a:buFont typeface="Arial"/>
              <a:buChar char="•"/>
              <a:defRPr/>
            </a:pPr>
            <a:r>
              <a:rPr lang="en-GB" sz="2000" dirty="0">
                <a:cs typeface="Corbel"/>
              </a:rPr>
              <a:t>Can recover key in a few seconds given a few hundred known plaintext bits.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05397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6CBB7-6436-399F-AED4-507914253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992" y="345247"/>
            <a:ext cx="10515600" cy="976658"/>
          </a:xfrm>
        </p:spPr>
        <p:txBody>
          <a:bodyPr/>
          <a:lstStyle/>
          <a:p>
            <a:r>
              <a:rPr lang="en-US" dirty="0"/>
              <a:t>Modern examples of stream ciphers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65006-F7E0-873D-6C4C-9B37E160D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478" y="1520687"/>
            <a:ext cx="11817626" cy="5257800"/>
          </a:xfrm>
        </p:spPr>
        <p:txBody>
          <a:bodyPr>
            <a:noAutofit/>
          </a:bodyPr>
          <a:lstStyle/>
          <a:p>
            <a:r>
              <a:rPr lang="en-US" sz="2400" dirty="0">
                <a:cs typeface="Corbel"/>
              </a:rPr>
              <a:t>Stream ciphers standardized by NIST (US):</a:t>
            </a:r>
          </a:p>
          <a:p>
            <a:pPr lvl="1"/>
            <a:r>
              <a:rPr lang="en-US" sz="2200" dirty="0">
                <a:cs typeface="Corbel"/>
              </a:rPr>
              <a:t>AES in counter mode (in a few slides).</a:t>
            </a:r>
          </a:p>
          <a:p>
            <a:pPr marL="342900" indent="-342900">
              <a:buFont typeface="Arial"/>
              <a:buChar char="•"/>
            </a:pPr>
            <a:endParaRPr lang="en-US" sz="2400" dirty="0">
              <a:cs typeface="Corbel"/>
            </a:endParaRPr>
          </a:p>
          <a:p>
            <a:r>
              <a:rPr lang="en-US" sz="2400" dirty="0">
                <a:cs typeface="Corbel"/>
              </a:rPr>
              <a:t>Stream ciphers with IV identified by </a:t>
            </a:r>
            <a:r>
              <a:rPr lang="en-US" sz="2400" dirty="0" err="1">
                <a:cs typeface="Corbel"/>
              </a:rPr>
              <a:t>eSTREAM</a:t>
            </a:r>
            <a:r>
              <a:rPr lang="en-US" sz="2400" dirty="0">
                <a:cs typeface="Corbel"/>
              </a:rPr>
              <a:t> (EU project, 2008):</a:t>
            </a:r>
          </a:p>
          <a:p>
            <a:pPr lvl="1"/>
            <a:r>
              <a:rPr lang="en-US" sz="2200" dirty="0">
                <a:cs typeface="Corbel"/>
              </a:rPr>
              <a:t>Profile 1 (“high throughput software applications”) </a:t>
            </a:r>
          </a:p>
          <a:p>
            <a:pPr marL="1257300" lvl="2" indent="-342900">
              <a:buFont typeface="Arial"/>
              <a:buChar char="•"/>
            </a:pPr>
            <a:r>
              <a:rPr lang="en-US" sz="2200" dirty="0">
                <a:cs typeface="Corbel"/>
              </a:rPr>
              <a:t>HC-128, Rabbit, Salsa20/12, SOSEMANUK </a:t>
            </a:r>
          </a:p>
          <a:p>
            <a:pPr marL="800100" lvl="1" indent="-342900">
              <a:buFont typeface="Arial"/>
              <a:buChar char="•"/>
            </a:pPr>
            <a:r>
              <a:rPr lang="en-US" sz="2200" dirty="0">
                <a:cs typeface="Corbel"/>
              </a:rPr>
              <a:t>Profile 2 (“hardware applications with limited silicon area, power”)</a:t>
            </a:r>
          </a:p>
          <a:p>
            <a:pPr marL="1257300" lvl="2" indent="-342900">
              <a:buFont typeface="Arial"/>
              <a:buChar char="•"/>
            </a:pPr>
            <a:r>
              <a:rPr lang="en-US" sz="2200" dirty="0">
                <a:cs typeface="Corbel"/>
              </a:rPr>
              <a:t>Grain , MICKEY, Trivium </a:t>
            </a:r>
          </a:p>
          <a:p>
            <a:pPr marL="800100" lvl="1" indent="-342900">
              <a:buFont typeface="Arial"/>
              <a:buChar char="•"/>
            </a:pPr>
            <a:endParaRPr lang="en-US" dirty="0">
              <a:cs typeface="Corbel"/>
            </a:endParaRPr>
          </a:p>
          <a:p>
            <a:r>
              <a:rPr lang="en-US" sz="2400" dirty="0">
                <a:cs typeface="Corbel"/>
              </a:rPr>
              <a:t>Later development: </a:t>
            </a:r>
            <a:r>
              <a:rPr lang="en-US" sz="2400" dirty="0" err="1">
                <a:cs typeface="Corbel"/>
              </a:rPr>
              <a:t>ChaCha</a:t>
            </a:r>
            <a:r>
              <a:rPr lang="en-US" sz="2400" dirty="0">
                <a:cs typeface="Corbel"/>
              </a:rPr>
              <a:t>, a variant of Salsa, adopted by IETF for use in TLS.</a:t>
            </a:r>
          </a:p>
          <a:p>
            <a:pPr lvl="2"/>
            <a:r>
              <a:rPr lang="en-US" sz="2200" dirty="0">
                <a:cs typeface="Corbel"/>
              </a:rPr>
              <a:t>Also, the default cipher in OpenSSH since release 6.8.</a:t>
            </a:r>
          </a:p>
          <a:p>
            <a:pPr lvl="2"/>
            <a:r>
              <a:rPr lang="en-US" sz="2200" dirty="0">
                <a:cs typeface="Corbel"/>
              </a:rPr>
              <a:t>Also, used in Signal, Noise protocol framework, …</a:t>
            </a:r>
          </a:p>
        </p:txBody>
      </p:sp>
    </p:spTree>
    <p:extLst>
      <p:ext uri="{BB962C8B-B14F-4D97-AF65-F5344CB8AC3E}">
        <p14:creationId xmlns:p14="http://schemas.microsoft.com/office/powerpoint/2010/main" val="335168788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7DBF5-0662-B4A1-A010-A567A94B2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issues with stream ciphers in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CC07E-1932-3702-AD0F-7CE4D4446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Keystream reuse</a:t>
            </a:r>
          </a:p>
          <a:p>
            <a:endParaRPr lang="en-US" dirty="0"/>
          </a:p>
          <a:p>
            <a:r>
              <a:rPr lang="en-US" dirty="0"/>
              <a:t>Inherent weaknesses in generated keystream</a:t>
            </a:r>
          </a:p>
          <a:p>
            <a:endParaRPr lang="en-US" dirty="0"/>
          </a:p>
          <a:p>
            <a:r>
              <a:rPr lang="en-US" dirty="0"/>
              <a:t>Complete lack of integrity checks</a:t>
            </a:r>
          </a:p>
        </p:txBody>
      </p:sp>
    </p:spTree>
    <p:extLst>
      <p:ext uri="{BB962C8B-B14F-4D97-AF65-F5344CB8AC3E}">
        <p14:creationId xmlns:p14="http://schemas.microsoft.com/office/powerpoint/2010/main" val="150458222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7DBF5-0662-B4A1-A010-A567A94B2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issues with stream ciphers in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CC07E-1932-3702-AD0F-7CE4D4446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Keystream reuse</a:t>
            </a:r>
          </a:p>
          <a:p>
            <a:endParaRPr lang="en-US" dirty="0"/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Inherent weaknesses in generated keystream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Complete lack of integrity checks</a:t>
            </a:r>
          </a:p>
        </p:txBody>
      </p:sp>
    </p:spTree>
    <p:extLst>
      <p:ext uri="{BB962C8B-B14F-4D97-AF65-F5344CB8AC3E}">
        <p14:creationId xmlns:p14="http://schemas.microsoft.com/office/powerpoint/2010/main" val="266026050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05765-FE64-0C2C-255C-6E1A5214B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Keystream reuse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880363-585E-73AA-08EE-7412364C8CC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cs typeface="Corbel"/>
                  </a:rPr>
                  <a:t>Suppose plaintexts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𝑃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Corbel"/>
                      </a:rPr>
                      <m:t>1 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,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𝑃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Corbel"/>
                      </a:rPr>
                      <m:t>2</m:t>
                    </m:r>
                  </m:oMath>
                </a14:m>
                <a:r>
                  <a:rPr lang="en-GB" sz="2400" dirty="0">
                    <a:cs typeface="Corbel"/>
                  </a:rPr>
                  <a:t> are encrypted with the same keystream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𝐾</m:t>
                    </m:r>
                  </m:oMath>
                </a14:m>
                <a:r>
                  <a:rPr lang="en-GB" sz="2400" dirty="0">
                    <a:cs typeface="Corbel"/>
                  </a:rPr>
                  <a:t>. So:</a:t>
                </a:r>
              </a:p>
              <a:p>
                <a:pPr marL="0" indent="0">
                  <a:buNone/>
                </a:pPr>
                <a:r>
                  <a:rPr lang="en-GB" sz="2400" dirty="0">
                    <a:cs typeface="Corbel"/>
                  </a:rPr>
                  <a:t>				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𝐶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Corbel"/>
                      </a:rPr>
                      <m:t> 1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=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𝑃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Corbel"/>
                      </a:rPr>
                      <m:t>1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  <a:sym typeface="Symbol" charset="0"/>
                      </a:rPr>
                      <m:t>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  <a:sym typeface="Symbol" charset="0"/>
                      </a:rPr>
                      <m:t>𝐾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  <a:sym typeface="Symbol" charset="0"/>
                      </a:rPr>
                      <m:t>, 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  <a:sym typeface="Symbol" charset="0"/>
                      </a:rPr>
                      <m:t>𝐶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Corbel"/>
                        <a:sym typeface="Symbol" charset="0"/>
                      </a:rPr>
                      <m:t>2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  <a:sym typeface="Symbol" charset="0"/>
                      </a:rPr>
                      <m:t> =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𝑃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Corbel"/>
                      </a:rPr>
                      <m:t>2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  <a:sym typeface="Symbol" charset="0"/>
                      </a:rPr>
                      <m:t>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  <a:sym typeface="Symbol" charset="0"/>
                      </a:rPr>
                      <m:t>𝐾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  <a:sym typeface="Symbol" charset="0"/>
                      </a:rPr>
                      <m:t>.</m:t>
                    </m:r>
                  </m:oMath>
                </a14:m>
                <a:endParaRPr lang="en-GB" sz="2400" i="1" dirty="0">
                  <a:cs typeface="Corbel"/>
                  <a:sym typeface="Symbol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dirty="0">
                  <a:cs typeface="Corbel"/>
                  <a:sym typeface="Symbol" charset="0"/>
                </a:endParaRPr>
              </a:p>
              <a:p>
                <a:pPr marL="342900" indent="-342900"/>
                <a:r>
                  <a:rPr lang="en-GB" sz="2400" dirty="0">
                    <a:cs typeface="Corbel"/>
                    <a:sym typeface="Symbol" charset="0"/>
                  </a:rPr>
                  <a:t>Then, given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cs typeface="Corbel"/>
                      </a:rPr>
                      <m:t>𝐶</m:t>
                    </m:r>
                    <m:r>
                      <a:rPr lang="en-GB" sz="2400" i="1" baseline="-25000" dirty="0">
                        <a:latin typeface="Cambria Math" panose="02040503050406030204" pitchFamily="18" charset="0"/>
                        <a:cs typeface="Corbel"/>
                      </a:rPr>
                      <m:t>1</m:t>
                    </m:r>
                  </m:oMath>
                </a14:m>
                <a:r>
                  <a:rPr lang="en-GB" sz="2400" dirty="0">
                    <a:cs typeface="Corbel"/>
                    <a:sym typeface="Symbol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cs typeface="Corbel"/>
                      </a:rPr>
                      <m:t>𝐶</m:t>
                    </m:r>
                    <m:r>
                      <a:rPr lang="en-US" sz="2400" b="0" i="1" baseline="-25000" dirty="0" smtClean="0">
                        <a:latin typeface="Cambria Math" panose="02040503050406030204" pitchFamily="18" charset="0"/>
                        <a:cs typeface="Corbel"/>
                      </a:rPr>
                      <m:t>2</m:t>
                    </m:r>
                  </m:oMath>
                </a14:m>
                <a:r>
                  <a:rPr lang="en-GB" sz="2400" dirty="0">
                    <a:cs typeface="Corbel"/>
                    <a:sym typeface="Symbol" charset="0"/>
                  </a:rPr>
                  <a:t> , the adversary obtains: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𝐶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Corbel"/>
                      </a:rPr>
                      <m:t> 1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  <a:sym typeface="Symbol" charset="0"/>
                      </a:rPr>
                      <m:t>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  <a:sym typeface="Symbol" charset="0"/>
                      </a:rPr>
                      <m:t>𝐶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Corbel"/>
                        <a:sym typeface="Symbol" charset="0"/>
                      </a:rPr>
                      <m:t>2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  <a:sym typeface="Symbol" charset="0"/>
                      </a:rPr>
                      <m:t> =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𝑃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Corbel"/>
                      </a:rPr>
                      <m:t>1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  <a:sym typeface="Symbol" charset="0"/>
                      </a:rPr>
                      <m:t>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𝑃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Corbel"/>
                      </a:rPr>
                      <m:t>2</m:t>
                    </m:r>
                  </m:oMath>
                </a14:m>
                <a:endParaRPr lang="en-GB" sz="2400" dirty="0">
                  <a:cs typeface="Corbel"/>
                  <a:sym typeface="Symbol" charset="0"/>
                </a:endParaRPr>
              </a:p>
              <a:p>
                <a:endParaRPr lang="en-GB" sz="2400" dirty="0">
                  <a:cs typeface="Corbel"/>
                  <a:sym typeface="Symbol" charset="0"/>
                </a:endParaRPr>
              </a:p>
              <a:p>
                <a:pPr marL="342900" indent="-342900"/>
                <a:r>
                  <a:rPr lang="en-GB" sz="2400" dirty="0">
                    <a:cs typeface="Corbel"/>
                    <a:sym typeface="Symbol" charset="0"/>
                  </a:rPr>
                  <a:t>From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𝑃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Corbel"/>
                      </a:rPr>
                      <m:t>1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  <a:sym typeface="Symbol" charset="0"/>
                      </a:rPr>
                      <m:t>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𝑃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Corbel"/>
                      </a:rPr>
                      <m:t>2 </m:t>
                    </m:r>
                  </m:oMath>
                </a14:m>
                <a:r>
                  <a:rPr lang="en-GB" sz="2400" dirty="0">
                    <a:cs typeface="Corbel"/>
                  </a:rPr>
                  <a:t>, it </a:t>
                </a:r>
                <a:r>
                  <a:rPr lang="en-GB" sz="2400" i="1" dirty="0">
                    <a:cs typeface="Corbel"/>
                  </a:rPr>
                  <a:t>may</a:t>
                </a:r>
                <a:r>
                  <a:rPr lang="en-GB" sz="2400" dirty="0">
                    <a:cs typeface="Corbel"/>
                  </a:rPr>
                  <a:t> be possible to learn the individual plaintexts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𝑃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Corbel"/>
                      </a:rPr>
                      <m:t>1</m:t>
                    </m:r>
                  </m:oMath>
                </a14:m>
                <a:r>
                  <a:rPr lang="en-GB" sz="2400" dirty="0">
                    <a:cs typeface="Corbel"/>
                    <a:sym typeface="Symbol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cs typeface="Corbel"/>
                      </a:rPr>
                      <m:t>𝑃</m:t>
                    </m:r>
                    <m:r>
                      <a:rPr lang="en-GB" sz="2400" i="1" baseline="-25000" dirty="0">
                        <a:latin typeface="Cambria Math" panose="02040503050406030204" pitchFamily="18" charset="0"/>
                        <a:cs typeface="Corbel"/>
                      </a:rPr>
                      <m:t>2</m:t>
                    </m:r>
                  </m:oMath>
                </a14:m>
                <a:r>
                  <a:rPr lang="en-GB" sz="2400" dirty="0">
                    <a:cs typeface="Corbel"/>
                    <a:sym typeface="Symbol" charset="0"/>
                  </a:rPr>
                  <a:t>.</a:t>
                </a:r>
              </a:p>
              <a:p>
                <a:pPr marL="800100" lvl="1" indent="-342900"/>
                <a:r>
                  <a:rPr lang="en-GB" sz="2000" dirty="0">
                    <a:cs typeface="Corbel"/>
                    <a:sym typeface="Symbol" charset="0"/>
                  </a:rPr>
                  <a:t>Depends heavily on the plaintext distribution/statistics </a:t>
                </a:r>
              </a:p>
              <a:p>
                <a:pPr marL="800100" lvl="1" indent="-342900"/>
                <a:r>
                  <a:rPr lang="en-GB" sz="2000" dirty="0">
                    <a:cs typeface="Corbel"/>
                    <a:sym typeface="Symbol" charset="0"/>
                  </a:rPr>
                  <a:t>Possible for natural language, application protocols such as HTTP, etc.</a:t>
                </a:r>
              </a:p>
              <a:p>
                <a:pPr marL="800100" lvl="1" indent="-342900"/>
                <a:r>
                  <a:rPr lang="en-GB" sz="2000" dirty="0">
                    <a:cs typeface="Corbel"/>
                    <a:sym typeface="Symbol" charset="0"/>
                  </a:rPr>
                  <a:t>See Mason </a:t>
                </a:r>
                <a:r>
                  <a:rPr lang="en-GB" sz="2000" i="1" dirty="0">
                    <a:cs typeface="Corbel"/>
                    <a:sym typeface="Symbol" charset="0"/>
                  </a:rPr>
                  <a:t>et al</a:t>
                </a:r>
                <a:r>
                  <a:rPr lang="en-GB" sz="2000" dirty="0">
                    <a:cs typeface="Corbel"/>
                    <a:sym typeface="Symbol" charset="0"/>
                  </a:rPr>
                  <a:t>., “</a:t>
                </a:r>
                <a:r>
                  <a:rPr lang="en-GB" sz="2000" dirty="0"/>
                  <a:t>A Natural Language Approach to Automated Cryptanalysis of Two-time Pads”</a:t>
                </a:r>
                <a:r>
                  <a:rPr lang="en-GB" sz="2000" dirty="0">
                    <a:cs typeface="Corbel"/>
                    <a:sym typeface="Symbol" charset="0"/>
                  </a:rPr>
                  <a:t> (</a:t>
                </a:r>
                <a:r>
                  <a:rPr lang="en-GB" sz="2000" dirty="0">
                    <a:hlinkClick r:id="rId2"/>
                  </a:rPr>
                  <a:t>https://www.cs.jhu.edu/~jason/papers/mason+al.ccs06.pdf</a:t>
                </a:r>
                <a:r>
                  <a:rPr lang="en-GB" sz="2000" dirty="0"/>
                  <a:t>).</a:t>
                </a:r>
                <a:endParaRPr lang="en-GB" sz="2000" dirty="0">
                  <a:cs typeface="Corbel"/>
                  <a:sym typeface="Symbol" charset="0"/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880363-585E-73AA-08EE-7412364C8C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9126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5CDC4-9268-F5DA-C59B-48344DD3F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Keystream reuse in practice: Example-1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41D170-7B0D-B44D-C6CC-EDDCDEB0377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98202" y="1590261"/>
                <a:ext cx="11619424" cy="4902614"/>
              </a:xfrm>
            </p:spPr>
            <p:txBody>
              <a:bodyPr>
                <a:normAutofit fontScale="85000" lnSpcReduction="20000"/>
              </a:bodyPr>
              <a:lstStyle/>
              <a:p>
                <a:pPr marL="342900" indent="-342900">
                  <a:lnSpc>
                    <a:spcPct val="110000"/>
                  </a:lnSpc>
                  <a:buFont typeface="Arial"/>
                  <a:buChar char="•"/>
                </a:pPr>
                <a:r>
                  <a:rPr lang="en-GB" sz="2800" b="1" dirty="0">
                    <a:cs typeface="Corbel"/>
                  </a:rPr>
                  <a:t>Lorenz</a:t>
                </a:r>
                <a:r>
                  <a:rPr lang="en-GB" sz="2800" dirty="0">
                    <a:cs typeface="Corbel"/>
                  </a:rPr>
                  <a:t> </a:t>
                </a:r>
                <a:r>
                  <a:rPr lang="en-GB" sz="2800" b="1" dirty="0">
                    <a:cs typeface="Corbel"/>
                  </a:rPr>
                  <a:t>cipher</a:t>
                </a:r>
                <a:r>
                  <a:rPr lang="en-GB" sz="2800" dirty="0">
                    <a:cs typeface="Corbel"/>
                  </a:rPr>
                  <a:t>: A stream cipher operating on 5-bit teletype characters (used by German high command in WWII for wireless communications).</a:t>
                </a:r>
              </a:p>
              <a:p>
                <a:pPr marL="342900" indent="-342900">
                  <a:lnSpc>
                    <a:spcPct val="110000"/>
                  </a:lnSpc>
                  <a:buFont typeface="Arial"/>
                  <a:buChar char="•"/>
                </a:pPr>
                <a:endParaRPr lang="en-GB" sz="2800" b="1" dirty="0">
                  <a:cs typeface="Corbel"/>
                </a:endParaRPr>
              </a:p>
              <a:p>
                <a:pPr marL="342900" indent="-342900">
                  <a:lnSpc>
                    <a:spcPct val="110000"/>
                  </a:lnSpc>
                  <a:buFont typeface="Arial"/>
                  <a:buChar char="•"/>
                </a:pPr>
                <a:endParaRPr lang="en-GB" sz="2800" b="1" dirty="0">
                  <a:cs typeface="Corbel"/>
                </a:endParaRPr>
              </a:p>
              <a:p>
                <a:pPr marL="342900" indent="-342900">
                  <a:lnSpc>
                    <a:spcPct val="110000"/>
                  </a:lnSpc>
                  <a:buFont typeface="Arial"/>
                  <a:buChar char="•"/>
                </a:pPr>
                <a:r>
                  <a:rPr lang="en-GB" sz="2800" b="1" dirty="0">
                    <a:cs typeface="Corbel"/>
                  </a:rPr>
                  <a:t>August 1941:</a:t>
                </a:r>
                <a:r>
                  <a:rPr lang="en-GB" sz="2800" dirty="0">
                    <a:cs typeface="Corbel"/>
                  </a:rPr>
                  <a:t> Operator error led to a repeated keystream </a:t>
                </a:r>
              </a:p>
              <a:p>
                <a:pPr marL="800100" lvl="1" indent="-342900">
                  <a:lnSpc>
                    <a:spcPct val="110000"/>
                  </a:lnSpc>
                  <a:buFont typeface="Arial"/>
                  <a:buChar char="•"/>
                </a:pPr>
                <a:r>
                  <a:rPr lang="en-GB" dirty="0">
                    <a:cs typeface="Corbel"/>
                  </a:rPr>
                  <a:t>Revealed by repeated IV “HQIBPEXEZMUG”.</a:t>
                </a:r>
              </a:p>
              <a:p>
                <a:pPr marL="342900" indent="-342900">
                  <a:lnSpc>
                    <a:spcPct val="110000"/>
                  </a:lnSpc>
                  <a:buFont typeface="Arial"/>
                  <a:buChar char="•"/>
                </a:pPr>
                <a:r>
                  <a:rPr lang="en-GB" sz="2800" b="1" dirty="0">
                    <a:cs typeface="Corbel"/>
                  </a:rPr>
                  <a:t>British recovered</a:t>
                </a:r>
                <a:r>
                  <a:rPr lang="en-GB" sz="2800" dirty="0">
                    <a:cs typeface="Corbel"/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  <a:cs typeface="Corbel"/>
                      </a:rPr>
                      <m:t>𝑃</m:t>
                    </m:r>
                    <m:r>
                      <a:rPr lang="en-GB" sz="2800" i="1" baseline="-25000" dirty="0" smtClean="0">
                        <a:latin typeface="Cambria Math" panose="02040503050406030204" pitchFamily="18" charset="0"/>
                        <a:cs typeface="Corbel"/>
                      </a:rPr>
                      <m:t>1</m:t>
                    </m:r>
                    <m:r>
                      <a:rPr lang="en-GB" sz="2800" i="1" dirty="0" smtClean="0">
                        <a:latin typeface="Cambria Math" panose="02040503050406030204" pitchFamily="18" charset="0"/>
                        <a:cs typeface="Corbel"/>
                      </a:rPr>
                      <m:t> </m:t>
                    </m:r>
                    <m:r>
                      <a:rPr lang="en-GB" sz="2800" i="1" dirty="0" smtClean="0">
                        <a:latin typeface="Cambria Math" panose="02040503050406030204" pitchFamily="18" charset="0"/>
                        <a:cs typeface="Corbel"/>
                        <a:sym typeface="Symbol" charset="0"/>
                      </a:rPr>
                      <m:t> </m:t>
                    </m:r>
                    <m:r>
                      <a:rPr lang="en-GB" sz="2800" i="1" dirty="0" smtClean="0">
                        <a:latin typeface="Cambria Math" panose="02040503050406030204" pitchFamily="18" charset="0"/>
                        <a:cs typeface="Corbel"/>
                      </a:rPr>
                      <m:t>𝑃</m:t>
                    </m:r>
                    <m:r>
                      <a:rPr lang="en-GB" sz="2800" i="1" baseline="-25000" dirty="0" smtClean="0">
                        <a:latin typeface="Cambria Math" panose="02040503050406030204" pitchFamily="18" charset="0"/>
                        <a:cs typeface="Corbel"/>
                      </a:rPr>
                      <m:t>2</m:t>
                    </m:r>
                  </m:oMath>
                </a14:m>
                <a:r>
                  <a:rPr lang="en-GB" sz="2800" dirty="0">
                    <a:cs typeface="Corbel"/>
                  </a:rPr>
                  <a:t>, then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  <a:cs typeface="Corbel"/>
                      </a:rPr>
                      <m:t>𝑃</m:t>
                    </m:r>
                    <m:r>
                      <a:rPr lang="en-GB" sz="2800" i="1" baseline="-25000" dirty="0" smtClean="0">
                        <a:latin typeface="Cambria Math" panose="02040503050406030204" pitchFamily="18" charset="0"/>
                        <a:cs typeface="Corbel"/>
                      </a:rPr>
                      <m:t>1</m:t>
                    </m:r>
                  </m:oMath>
                </a14:m>
                <a:r>
                  <a:rPr lang="en-GB" sz="2800" dirty="0">
                    <a:cs typeface="Corbel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  <a:cs typeface="Corbel"/>
                      </a:rPr>
                      <m:t>𝑃</m:t>
                    </m:r>
                    <m:r>
                      <a:rPr lang="en-GB" sz="2800" i="1" baseline="-25000" dirty="0" smtClean="0">
                        <a:latin typeface="Cambria Math" panose="02040503050406030204" pitchFamily="18" charset="0"/>
                        <a:cs typeface="Corbel"/>
                      </a:rPr>
                      <m:t>2</m:t>
                    </m:r>
                  </m:oMath>
                </a14:m>
                <a:r>
                  <a:rPr lang="en-GB" sz="2800" dirty="0">
                    <a:cs typeface="Corbel"/>
                  </a:rPr>
                  <a:t>, then </a:t>
                </a:r>
                <a:r>
                  <a:rPr lang="en-GB" sz="2800" b="1" dirty="0">
                    <a:cs typeface="Corbel"/>
                  </a:rPr>
                  <a:t>the keystream</a:t>
                </a:r>
                <a:r>
                  <a:rPr lang="en-GB" sz="2800" dirty="0">
                    <a:cs typeface="Corbel"/>
                  </a:rPr>
                  <a:t> (John </a:t>
                </a:r>
                <a:r>
                  <a:rPr lang="en-GB" sz="2800" dirty="0" err="1">
                    <a:cs typeface="Corbel"/>
                  </a:rPr>
                  <a:t>Tiltman</a:t>
                </a:r>
                <a:r>
                  <a:rPr lang="en-GB" sz="2800" dirty="0">
                    <a:cs typeface="Corbel"/>
                  </a:rPr>
                  <a:t>), and eventually </a:t>
                </a:r>
                <a:r>
                  <a:rPr lang="en-GB" sz="2800" b="1" dirty="0">
                    <a:cs typeface="Corbel"/>
                  </a:rPr>
                  <a:t>reconstructed the entire Lorenz cipher</a:t>
                </a:r>
                <a:r>
                  <a:rPr lang="en-GB" sz="2800" dirty="0">
                    <a:cs typeface="Corbel"/>
                  </a:rPr>
                  <a:t> (William Tutte and others).</a:t>
                </a:r>
              </a:p>
              <a:p>
                <a:pPr marL="800100" lvl="1" indent="-342900">
                  <a:lnSpc>
                    <a:spcPct val="110000"/>
                  </a:lnSpc>
                  <a:buFont typeface="Arial"/>
                  <a:buChar char="•"/>
                </a:pPr>
                <a:r>
                  <a:rPr lang="en-GB" dirty="0">
                    <a:cs typeface="Corbel"/>
                  </a:rPr>
                  <a:t>Developed some of the first electronic computers to industrialise the breaking of Lorenz (Tommy Flowers and the Colossus).</a:t>
                </a:r>
              </a:p>
              <a:p>
                <a:pPr marL="342900" indent="-342900">
                  <a:lnSpc>
                    <a:spcPct val="110000"/>
                  </a:lnSpc>
                  <a:buFont typeface="Arial"/>
                  <a:buChar char="•"/>
                </a:pPr>
                <a:endParaRPr lang="en-GB" dirty="0">
                  <a:solidFill>
                    <a:srgbClr val="FF0000"/>
                  </a:solidFill>
                  <a:cs typeface="Corbel"/>
                </a:endParaRPr>
              </a:p>
              <a:p>
                <a:pPr marL="342900" indent="-342900">
                  <a:lnSpc>
                    <a:spcPct val="110000"/>
                  </a:lnSpc>
                  <a:buFont typeface="Arial"/>
                  <a:buChar char="•"/>
                </a:pPr>
                <a:r>
                  <a:rPr lang="en-GB" dirty="0">
                    <a:solidFill>
                      <a:srgbClr val="FF0000"/>
                    </a:solidFill>
                    <a:cs typeface="Corbel"/>
                  </a:rPr>
                  <a:t>… t</a:t>
                </a:r>
                <a:r>
                  <a:rPr lang="en-GB" sz="2800" dirty="0">
                    <a:solidFill>
                      <a:srgbClr val="FF0000"/>
                    </a:solidFill>
                    <a:cs typeface="Corbel"/>
                  </a:rPr>
                  <a:t>he British never saw an actual Lorenz machine.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41D170-7B0D-B44D-C6CC-EDDCDEB0377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202" y="1590261"/>
                <a:ext cx="11619424" cy="4902614"/>
              </a:xfrm>
              <a:blipFill>
                <a:blip r:embed="rId2"/>
                <a:stretch>
                  <a:fillRect l="-735" t="-1741" b="-1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lorenz.jpeg">
            <a:extLst>
              <a:ext uri="{FF2B5EF4-FFF2-40B4-BE49-F238E27FC236}">
                <a16:creationId xmlns:a16="http://schemas.microsoft.com/office/drawing/2014/main" id="{3B23F096-6384-DD59-8FA8-67314660CF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476" y="2001889"/>
            <a:ext cx="2723324" cy="203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25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5CDC4-9268-F5DA-C59B-48344DD3F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Keystream reuse in practice: Example-2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41D170-7B0D-B44D-C6CC-EDDCDEB0377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WEP (as used in WLANs) uses the RC4 stream cipher with a 40-bit seed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and a 24-bit initialization vector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IV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/>
                <a:r>
                  <a:rPr lang="en-US" dirty="0"/>
                  <a:t>IV and seed are concatenated to make the actual RC4 seed: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’ = </m:t>
                    </m:r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IV</m:t>
                    </m:r>
                    <m:r>
                      <a:rPr lang="en-US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/>
                <a:r>
                  <a:rPr lang="en-US" dirty="0"/>
                  <a:t>The seed is typically set by the user once and left fixed forever.</a:t>
                </a:r>
              </a:p>
              <a:p>
                <a:pPr lvl="1"/>
                <a:r>
                  <a:rPr lang="en-US" dirty="0"/>
                  <a:t>The IV is usually a counter (incremented for each frame sent on the network).</a:t>
                </a:r>
              </a:p>
              <a:p>
                <a:endParaRPr lang="en-US" dirty="0"/>
              </a:p>
              <a:p>
                <a:r>
                  <a:rPr lang="en-US" dirty="0"/>
                  <a:t>Every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24</m:t>
                        </m:r>
                      </m:sup>
                    </m:sSup>
                  </m:oMath>
                </a14:m>
                <a:r>
                  <a:rPr lang="en-US" dirty="0"/>
                  <a:t> frames, the seed and IV used as input to RC4 will repeat.</a:t>
                </a:r>
              </a:p>
              <a:p>
                <a:pPr lvl="1"/>
                <a:r>
                  <a:rPr lang="en-US" dirty="0"/>
                  <a:t>This results in repeated keystreams.</a:t>
                </a:r>
              </a:p>
              <a:p>
                <a:pPr lvl="1"/>
                <a:r>
                  <a:rPr lang="en-US" dirty="0"/>
                  <a:t>WEP has worse problems: combination of seed and IV by concatenation leads to correlations between seed bytes and output bytes.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41D170-7B0D-B44D-C6CC-EDDCDEB0377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825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7DBF5-0662-B4A1-A010-A567A94B2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issues with stream ciphers in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CC07E-1932-3702-AD0F-7CE4D4446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Keystream reuse</a:t>
            </a:r>
          </a:p>
          <a:p>
            <a:endParaRPr lang="en-US" dirty="0"/>
          </a:p>
          <a:p>
            <a:r>
              <a:rPr lang="en-US" dirty="0"/>
              <a:t>Inherent weaknesses in generated keystream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Complete lack of integrity checks</a:t>
            </a:r>
          </a:p>
        </p:txBody>
      </p:sp>
    </p:spTree>
    <p:extLst>
      <p:ext uri="{BB962C8B-B14F-4D97-AF65-F5344CB8AC3E}">
        <p14:creationId xmlns:p14="http://schemas.microsoft.com/office/powerpoint/2010/main" val="312340454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B8E3C-C8F1-0A06-3C48-EA9FF5A64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Keystream biases: Example for RC4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A29E0-E89B-64C4-0F60-11F4F4EE2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296" y="1557270"/>
            <a:ext cx="11718234" cy="466725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GB" sz="2400" dirty="0">
                <a:cs typeface="Corbel"/>
              </a:rPr>
              <a:t>For many stream ciphers, keystreams can be efficiently distinguished from random in practice using simple statistical tests.</a:t>
            </a:r>
          </a:p>
          <a:p>
            <a:pPr>
              <a:lnSpc>
                <a:spcPct val="110000"/>
              </a:lnSpc>
            </a:pPr>
            <a:r>
              <a:rPr lang="en-GB" sz="2400" b="1" dirty="0">
                <a:cs typeface="Corbel"/>
              </a:rPr>
              <a:t>Example (RC4):</a:t>
            </a:r>
            <a:endParaRPr lang="en-GB" sz="2400" dirty="0">
              <a:cs typeface="Corbel"/>
            </a:endParaRPr>
          </a:p>
          <a:p>
            <a:pPr lvl="1">
              <a:lnSpc>
                <a:spcPct val="110000"/>
              </a:lnSpc>
            </a:pPr>
            <a:r>
              <a:rPr lang="en-GB" sz="2000" b="1" dirty="0">
                <a:cs typeface="Corbel"/>
              </a:rPr>
              <a:t>Mantin-Shamir (2001)</a:t>
            </a:r>
            <a:r>
              <a:rPr lang="en-GB" sz="2000" dirty="0">
                <a:cs typeface="Corbel"/>
              </a:rPr>
              <a:t>: Prob[second byte in RC4-generated keystream = 0x00]  = 1/128  (ideally 1/256).</a:t>
            </a:r>
          </a:p>
          <a:p>
            <a:pPr lvl="1">
              <a:lnSpc>
                <a:spcPct val="110000"/>
              </a:lnSpc>
            </a:pPr>
            <a:r>
              <a:rPr lang="en-GB" sz="2000" b="1" dirty="0">
                <a:cs typeface="Corbel"/>
              </a:rPr>
              <a:t>Fluhrer-McGrew (2000) </a:t>
            </a:r>
            <a:r>
              <a:rPr lang="en-GB" sz="2000" dirty="0">
                <a:cs typeface="Corbel"/>
              </a:rPr>
              <a:t>and </a:t>
            </a:r>
            <a:r>
              <a:rPr lang="en-GB" sz="2000" b="1" dirty="0">
                <a:cs typeface="Corbel"/>
              </a:rPr>
              <a:t>Mantin (2005)</a:t>
            </a:r>
            <a:r>
              <a:rPr lang="en-GB" sz="2000" dirty="0">
                <a:cs typeface="Corbel"/>
              </a:rPr>
              <a:t>: </a:t>
            </a:r>
            <a:r>
              <a:rPr lang="en-GB" sz="2000" i="1" dirty="0">
                <a:cs typeface="Corbel"/>
              </a:rPr>
              <a:t>multibyte</a:t>
            </a:r>
            <a:r>
              <a:rPr lang="en-GB" sz="2000" dirty="0">
                <a:cs typeface="Corbel"/>
              </a:rPr>
              <a:t> biases in RC4-generated keystream.</a:t>
            </a:r>
          </a:p>
          <a:p>
            <a:pPr lvl="1">
              <a:lnSpc>
                <a:spcPct val="110000"/>
              </a:lnSpc>
            </a:pPr>
            <a:r>
              <a:rPr lang="en-GB" sz="2000" b="1" dirty="0">
                <a:cs typeface="Corbel"/>
              </a:rPr>
              <a:t>AlFardan-Bernstein-Paterson-</a:t>
            </a:r>
            <a:r>
              <a:rPr lang="en-GB" sz="2000" b="1" dirty="0" err="1">
                <a:cs typeface="Corbel"/>
              </a:rPr>
              <a:t>Poettering</a:t>
            </a:r>
            <a:r>
              <a:rPr lang="en-GB" sz="2000" b="1" dirty="0">
                <a:cs typeface="Corbel"/>
              </a:rPr>
              <a:t>-Schuldt (2013)</a:t>
            </a:r>
            <a:r>
              <a:rPr lang="en-GB" sz="2000" dirty="0">
                <a:cs typeface="Corbel"/>
              </a:rPr>
              <a:t>: for 128-bit seeds</a:t>
            </a:r>
            <a:r>
              <a:rPr lang="en-GB" sz="2000" i="1" dirty="0">
                <a:cs typeface="Corbel"/>
              </a:rPr>
              <a:t>, </a:t>
            </a:r>
            <a:r>
              <a:rPr lang="en-GB" sz="2000" dirty="0">
                <a:cs typeface="Corbel"/>
              </a:rPr>
              <a:t>all of the first 256 keystream bytes of RC4 are biased!</a:t>
            </a:r>
          </a:p>
          <a:p>
            <a:pPr marL="285750" indent="-285750">
              <a:lnSpc>
                <a:spcPct val="110000"/>
              </a:lnSpc>
              <a:buFont typeface="Arial"/>
              <a:buChar char="•"/>
            </a:pPr>
            <a:r>
              <a:rPr lang="en-GB" sz="2400" dirty="0">
                <a:cs typeface="Corbel"/>
              </a:rPr>
              <a:t>These biases can be exploited to produce near-practical attacks on RC4 in various applications, including TLS and WPA/TKIP (the successor to WEP).</a:t>
            </a:r>
          </a:p>
          <a:p>
            <a:pPr marL="742950" lvl="1" indent="-285750">
              <a:lnSpc>
                <a:spcPct val="110000"/>
              </a:lnSpc>
              <a:buFont typeface="Arial"/>
              <a:buChar char="•"/>
            </a:pPr>
            <a:r>
              <a:rPr lang="en-GB" sz="2000" dirty="0">
                <a:cs typeface="Corbel"/>
              </a:rPr>
              <a:t>See for example </a:t>
            </a:r>
            <a:r>
              <a:rPr lang="en-GB" sz="2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https://www.usenix.org/conference/usenixsecurity13/technical-sessions/paper/alFardan</a:t>
            </a:r>
            <a:endParaRPr lang="en-GB" sz="2000" dirty="0">
              <a:cs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07036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7DBF5-0662-B4A1-A010-A567A94B2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issues with stream ciphers in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CC07E-1932-3702-AD0F-7CE4D4446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Keystream reuse</a:t>
            </a:r>
          </a:p>
          <a:p>
            <a:endParaRPr lang="en-US" dirty="0"/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Inherent weaknesses in generated keystream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/>
              <a:t>Complete lack of integrity checks</a:t>
            </a:r>
          </a:p>
        </p:txBody>
      </p:sp>
    </p:spTree>
    <p:extLst>
      <p:ext uri="{BB962C8B-B14F-4D97-AF65-F5344CB8AC3E}">
        <p14:creationId xmlns:p14="http://schemas.microsoft.com/office/powerpoint/2010/main" val="289863804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18126-DF85-DD25-D0B6-2FCDF4B21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 ciphers do not provide integrity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69ECDA-6191-311D-221B-803EA9317A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1852" y="1497634"/>
                <a:ext cx="11708296" cy="4833592"/>
              </a:xfrm>
            </p:spPr>
            <p:txBody>
              <a:bodyPr>
                <a:noAutofit/>
              </a:bodyPr>
              <a:lstStyle/>
              <a:p>
                <a:pPr marL="342900" indent="-342900">
                  <a:spcBef>
                    <a:spcPct val="50000"/>
                  </a:spcBef>
                  <a:buFont typeface="Arial"/>
                  <a:buChar char="•"/>
                </a:pPr>
                <a:r>
                  <a:rPr lang="en-GB" sz="2400" dirty="0">
                    <a:cs typeface="Times New Roman" charset="0"/>
                  </a:rPr>
                  <a:t>Stream ciphers provide no </a:t>
                </a:r>
                <a:r>
                  <a:rPr lang="en-GB" sz="2400" b="1" dirty="0">
                    <a:cs typeface="Times New Roman" charset="0"/>
                  </a:rPr>
                  <a:t>integrity (authorization checks)</a:t>
                </a:r>
                <a:r>
                  <a:rPr lang="en-GB" sz="2400" i="1" dirty="0">
                    <a:cs typeface="Times New Roman" charset="0"/>
                  </a:rPr>
                  <a:t> </a:t>
                </a:r>
                <a:r>
                  <a:rPr lang="en-GB" sz="2400" dirty="0">
                    <a:cs typeface="Times New Roman" charset="0"/>
                  </a:rPr>
                  <a:t>against active attackers.</a:t>
                </a:r>
              </a:p>
              <a:p>
                <a:pPr marL="342900" indent="-342900">
                  <a:spcBef>
                    <a:spcPct val="50000"/>
                  </a:spcBef>
                  <a:buFont typeface="Arial"/>
                  <a:buChar char="•"/>
                </a:pPr>
                <a:endParaRPr lang="en-GB" sz="2400" dirty="0">
                  <a:cs typeface="Corbel"/>
                </a:endParaRPr>
              </a:p>
              <a:p>
                <a:pPr marL="342900" indent="-342900">
                  <a:spcBef>
                    <a:spcPct val="50000"/>
                  </a:spcBef>
                  <a:buFont typeface="Arial"/>
                  <a:buChar char="•"/>
                </a:pPr>
                <a:r>
                  <a:rPr lang="en-GB" sz="2400" dirty="0">
                    <a:cs typeface="Corbel"/>
                  </a:rPr>
                  <a:t>Flipping a bit (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0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Corbel"/>
                      </a:rPr>
                      <m:t>→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1 </m:t>
                    </m:r>
                  </m:oMath>
                </a14:m>
                <a:r>
                  <a:rPr lang="en-GB" sz="2400" dirty="0">
                    <a:cs typeface="Corbel"/>
                  </a:rPr>
                  <a:t>or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1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Corbel"/>
                      </a:rPr>
                      <m:t>→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0</m:t>
                    </m:r>
                  </m:oMath>
                </a14:m>
                <a:r>
                  <a:rPr lang="en-GB" sz="2400" dirty="0">
                    <a:cs typeface="Corbel"/>
                  </a:rPr>
                  <a:t>) in the ciphertext stream has the effect of producing a bit-flip in the plaintext stream in the same position:</a:t>
                </a:r>
              </a:p>
              <a:p>
                <a:pPr marL="0" indent="0">
                  <a:spcBef>
                    <a:spcPct val="50000"/>
                  </a:spcBef>
                  <a:buNone/>
                </a:pPr>
                <a:r>
                  <a:rPr lang="en-GB" sz="2400" dirty="0">
                    <a:cs typeface="Corbel"/>
                  </a:rPr>
                  <a:t>			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𝐶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Corbel"/>
                      </a:rPr>
                      <m:t> </m:t>
                    </m:r>
                    <m:r>
                      <a:rPr lang="en-GB" sz="2400" i="1" baseline="-25000" dirty="0" err="1" smtClean="0">
                        <a:latin typeface="Cambria Math" panose="02040503050406030204" pitchFamily="18" charset="0"/>
                        <a:cs typeface="Corbel"/>
                      </a:rPr>
                      <m:t>𝑖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Corbel"/>
                      </a:rPr>
                      <m:t>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= 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a:rPr lang="en-GB" sz="2400" i="1" dirty="0" smtClean="0">
                            <a:latin typeface="Cambria Math" panose="02040503050406030204" pitchFamily="18" charset="0"/>
                            <a:cs typeface="Corbel"/>
                          </a:rPr>
                          <m:t>𝑃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𝑖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  <a:cs typeface="Corbel"/>
                      </a:rPr>
                      <m:t>⊕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 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  <a:sym typeface="Symbol" charset="0"/>
                          </a:rPr>
                        </m:ctrlPr>
                      </m:sSubPr>
                      <m:e>
                        <m:r>
                          <a:rPr lang="en-GB" sz="2400" i="1" dirty="0" smtClean="0">
                            <a:latin typeface="Cambria Math" panose="02040503050406030204" pitchFamily="18" charset="0"/>
                            <a:cs typeface="Corbel"/>
                            <a:sym typeface="Symbol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  <a:sym typeface="Symbol" charset="0"/>
                          </a:rPr>
                          <m:t>𝑖</m:t>
                        </m:r>
                      </m:sub>
                    </m:sSub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  <a:sym typeface="Symbol" charset="0"/>
                      </a:rPr>
                      <m:t> 		⇒		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  <a:sym typeface="Symbol" charset="0"/>
                          </a:rPr>
                        </m:ctrlPr>
                      </m:sSubPr>
                      <m:e>
                        <m:r>
                          <a:rPr lang="en-GB" sz="2400" i="1" dirty="0" smtClean="0">
                            <a:latin typeface="Cambria Math" panose="02040503050406030204" pitchFamily="18" charset="0"/>
                            <a:cs typeface="Corbel"/>
                            <a:sym typeface="Symbol" charset="0"/>
                          </a:rPr>
                          <m:t>𝐶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  <a:sym typeface="Symbol" charset="0"/>
                          </a:rPr>
                          <m:t>𝑖</m:t>
                        </m:r>
                      </m:sub>
                    </m:sSub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  <a:sym typeface="Symbol" charset="0"/>
                      </a:rPr>
                      <m:t>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Corbel"/>
                        <a:sym typeface="Symbol" charset="0"/>
                      </a:rPr>
                      <m:t>⊕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  <a:sym typeface="Symbol" charset="0"/>
                      </a:rPr>
                      <m:t>1 =</m:t>
                    </m:r>
                    <m:d>
                      <m:dPr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  <a:sym typeface="Symbo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orbel"/>
                                <a:sym typeface="Symbol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orbel"/>
                                <a:sym typeface="Symbol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orbel"/>
                                <a:sym typeface="Symbol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  <a:sym typeface="Symbol" charset="0"/>
                          </a:rPr>
                          <m:t>⊕1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  <a:cs typeface="Corbel"/>
                        <a:sym typeface="Symbol" charset="0"/>
                      </a:rPr>
                      <m:t>⊕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  <a:sym typeface="Symbol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  <a:sym typeface="Symbol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orbel"/>
                            <a:sym typeface="Symbol" charset="0"/>
                          </a:rPr>
                          <m:t>𝑖</m:t>
                        </m:r>
                      </m:sub>
                    </m:sSub>
                  </m:oMath>
                </a14:m>
                <a:endParaRPr lang="en-GB" sz="2400" dirty="0">
                  <a:cs typeface="Corbel"/>
                </a:endParaRPr>
              </a:p>
              <a:p>
                <a:pPr marL="342900" indent="-342900">
                  <a:spcBef>
                    <a:spcPct val="50000"/>
                  </a:spcBef>
                  <a:buFont typeface="Arial"/>
                  <a:buChar char="•"/>
                </a:pPr>
                <a:endParaRPr lang="en-GB" sz="2400" dirty="0">
                  <a:cs typeface="Corbel"/>
                </a:endParaRPr>
              </a:p>
              <a:p>
                <a:pPr marL="342900" indent="-342900">
                  <a:spcBef>
                    <a:spcPct val="50000"/>
                  </a:spcBef>
                  <a:buFont typeface="Arial"/>
                  <a:buChar char="•"/>
                </a:pPr>
                <a:r>
                  <a:rPr lang="en-GB" sz="2400" dirty="0">
                    <a:cs typeface="Corbel"/>
                  </a:rPr>
                  <a:t>Hence decryption algorithm will 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𝑃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rbel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Corbel"/>
                      </a:rPr>
                      <m:t>⊕1</m:t>
                    </m:r>
                  </m:oMath>
                </a14:m>
                <a:r>
                  <a:rPr lang="en-GB" sz="2400" dirty="0">
                    <a:cs typeface="Corbel"/>
                  </a:rPr>
                  <a:t> </a:t>
                </a:r>
                <a:r>
                  <a:rPr lang="en-GB" sz="2400" dirty="0">
                    <a:cs typeface="Corbel"/>
                    <a:sym typeface="Symbol" charset="0"/>
                  </a:rPr>
                  <a:t>instead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Corbel"/>
                      </a:rPr>
                      <m:t>𝑃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Corbel"/>
                      </a:rPr>
                      <m:t>𝑖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  <a:cs typeface="Corbel"/>
                      </a:rPr>
                      <m:t> </m:t>
                    </m:r>
                  </m:oMath>
                </a14:m>
                <a:r>
                  <a:rPr lang="en-GB" sz="2400" dirty="0">
                    <a:cs typeface="Corbel"/>
                  </a:rPr>
                  <a:t>.</a:t>
                </a:r>
              </a:p>
              <a:p>
                <a:pPr marL="800100" lvl="1" indent="-342900">
                  <a:spcBef>
                    <a:spcPct val="50000"/>
                  </a:spcBef>
                  <a:buFont typeface="Arial"/>
                  <a:buChar char="•"/>
                </a:pPr>
                <a:r>
                  <a:rPr lang="en-GB" sz="2200" dirty="0">
                    <a:cs typeface="Corbel"/>
                  </a:rPr>
                  <a:t>Undetectable plaintext modifications by active adversary.</a:t>
                </a:r>
              </a:p>
              <a:p>
                <a:pPr marL="800100" lvl="1" indent="-342900">
                  <a:spcBef>
                    <a:spcPct val="50000"/>
                  </a:spcBef>
                  <a:buFont typeface="Arial"/>
                  <a:buChar char="•"/>
                </a:pPr>
                <a:r>
                  <a:rPr lang="en-GB" sz="2200" dirty="0">
                    <a:cs typeface="Corbel"/>
                  </a:rPr>
                  <a:t>Highlights the general fact that encryption does </a:t>
                </a:r>
                <a:r>
                  <a:rPr lang="en-GB" sz="2200" b="1" dirty="0">
                    <a:cs typeface="Corbel"/>
                  </a:rPr>
                  <a:t>not</a:t>
                </a:r>
                <a:r>
                  <a:rPr lang="en-GB" sz="2200" dirty="0">
                    <a:cs typeface="Corbel"/>
                  </a:rPr>
                  <a:t> provide integrity.</a:t>
                </a:r>
              </a:p>
              <a:p>
                <a:pPr marL="800100" lvl="1" indent="-342900">
                  <a:spcBef>
                    <a:spcPct val="50000"/>
                  </a:spcBef>
                  <a:buFont typeface="Arial"/>
                  <a:buChar char="•"/>
                </a:pPr>
                <a:r>
                  <a:rPr lang="en-GB" sz="2200" dirty="0">
                    <a:cs typeface="Corbel"/>
                  </a:rPr>
                  <a:t>Can lead to practical attacks on real systems (more later).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69ECDA-6191-311D-221B-803EA9317A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1852" y="1497634"/>
                <a:ext cx="11708296" cy="4833592"/>
              </a:xfrm>
              <a:blipFill>
                <a:blip r:embed="rId2"/>
                <a:stretch>
                  <a:fillRect l="-729" t="-1765" b="-1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2670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1402</TotalTime>
  <Words>4567</Words>
  <Application>Microsoft Office PowerPoint</Application>
  <PresentationFormat>Widescreen</PresentationFormat>
  <Paragraphs>623</Paragraphs>
  <Slides>78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78</vt:i4>
      </vt:variant>
    </vt:vector>
  </HeadingPairs>
  <TitlesOfParts>
    <vt:vector size="91" baseType="lpstr">
      <vt:lpstr>Aptos</vt:lpstr>
      <vt:lpstr>Aptos Display</vt:lpstr>
      <vt:lpstr>Arial</vt:lpstr>
      <vt:lpstr>Calibri</vt:lpstr>
      <vt:lpstr>Calibri Light</vt:lpstr>
      <vt:lpstr>Cambria Math</vt:lpstr>
      <vt:lpstr>Corbel</vt:lpstr>
      <vt:lpstr>Helvetica Neue</vt:lpstr>
      <vt:lpstr>Helvetica Neue Light</vt:lpstr>
      <vt:lpstr>Symbol</vt:lpstr>
      <vt:lpstr>Times New Roman</vt:lpstr>
      <vt:lpstr>Office Theme</vt:lpstr>
      <vt:lpstr>1_Office Theme</vt:lpstr>
      <vt:lpstr>PowerPoint Presentation</vt:lpstr>
      <vt:lpstr>Scene setting</vt:lpstr>
      <vt:lpstr>The world we used to live in…</vt:lpstr>
      <vt:lpstr>The world changed…</vt:lpstr>
      <vt:lpstr>The world we live in now…</vt:lpstr>
      <vt:lpstr>Outline</vt:lpstr>
      <vt:lpstr>Outline</vt:lpstr>
      <vt:lpstr>Cryptography – past, present, future</vt:lpstr>
      <vt:lpstr>Individual perspective</vt:lpstr>
      <vt:lpstr>Business perspective</vt:lpstr>
      <vt:lpstr>Government perspective</vt:lpstr>
      <vt:lpstr>Government perspective (example)</vt:lpstr>
      <vt:lpstr>The Indian context</vt:lpstr>
      <vt:lpstr>The importance of security infrastructure</vt:lpstr>
      <vt:lpstr>Modern approach to cryptography</vt:lpstr>
      <vt:lpstr>Modern approach to cryptography</vt:lpstr>
      <vt:lpstr>Cryptographic algorithms vs cryptographic implementations</vt:lpstr>
      <vt:lpstr>Cryptographic algorithms vs cryptographic implementations</vt:lpstr>
      <vt:lpstr>Cryptographic algorithms vs cryptographic implementations</vt:lpstr>
      <vt:lpstr>Cryptographic algorithms vs cryptographic implementations</vt:lpstr>
      <vt:lpstr>Modern approach to cryptography</vt:lpstr>
      <vt:lpstr>Modern approach to cryptography</vt:lpstr>
      <vt:lpstr>Outline</vt:lpstr>
      <vt:lpstr>Crypto ground-zero: secure communication</vt:lpstr>
      <vt:lpstr>Secure communication</vt:lpstr>
      <vt:lpstr>Secure communication</vt:lpstr>
      <vt:lpstr>Secure communication: (informal) security goals</vt:lpstr>
      <vt:lpstr>Secure communication: adversarial capabilities</vt:lpstr>
      <vt:lpstr>Secure communication: adversarial capabilities</vt:lpstr>
      <vt:lpstr>Secure communication: channel assumptions</vt:lpstr>
      <vt:lpstr>Secure communication: coverage plan</vt:lpstr>
      <vt:lpstr>Secure communication: one-time pad</vt:lpstr>
      <vt:lpstr>Secure communication: efficient one-time pad?</vt:lpstr>
      <vt:lpstr>Secure communication: efficient one-time pad?</vt:lpstr>
      <vt:lpstr>Outline</vt:lpstr>
      <vt:lpstr>Computationally secure cryptography</vt:lpstr>
      <vt:lpstr>Computational security</vt:lpstr>
      <vt:lpstr>Computational security: concrete formulation</vt:lpstr>
      <vt:lpstr>Computational security: asymptotic formulation</vt:lpstr>
      <vt:lpstr>One-way function (OWF)</vt:lpstr>
      <vt:lpstr>One-way function (OWF)</vt:lpstr>
      <vt:lpstr>One-way function (OWF): Examples</vt:lpstr>
      <vt:lpstr>OWF: Complexity-theoretic perspective [Imp95]</vt:lpstr>
      <vt:lpstr>One-way permutation (OWP)</vt:lpstr>
      <vt:lpstr>Computational Indistinguishability</vt:lpstr>
      <vt:lpstr>Outline</vt:lpstr>
      <vt:lpstr>Pseudorandom Generators (PRGs)</vt:lpstr>
      <vt:lpstr>Efficient one-time pad</vt:lpstr>
      <vt:lpstr>Pseudorandom Generator (PRG)</vt:lpstr>
      <vt:lpstr>Security of PRG</vt:lpstr>
      <vt:lpstr>Security of PRG</vt:lpstr>
      <vt:lpstr>Security of PRG</vt:lpstr>
      <vt:lpstr>Security of PRG</vt:lpstr>
      <vt:lpstr>Some results about PRGs (some proofs on the board)</vt:lpstr>
      <vt:lpstr>Using a PRG to realize efficient one-time pad</vt:lpstr>
      <vt:lpstr>Using a PRG to realize efficient one-time pad</vt:lpstr>
      <vt:lpstr>PRGs in use: KeyStream Generators (KSGs)</vt:lpstr>
      <vt:lpstr>Keystream Generators </vt:lpstr>
      <vt:lpstr>Security of KSG</vt:lpstr>
      <vt:lpstr>Security of KSG</vt:lpstr>
      <vt:lpstr>KSG from PRGs</vt:lpstr>
      <vt:lpstr>Using a KSG to realize efficient one-time pad</vt:lpstr>
      <vt:lpstr>Using a KSG to realize efficient one-time pad</vt:lpstr>
      <vt:lpstr>KSGs/PRGs in practice</vt:lpstr>
      <vt:lpstr>Stream cipher</vt:lpstr>
      <vt:lpstr>Examples of stream ciphers: RC4</vt:lpstr>
      <vt:lpstr>Examples of stream ciphers: RC4</vt:lpstr>
      <vt:lpstr>Examples of stream ciphers: A5/1</vt:lpstr>
      <vt:lpstr>Modern examples of stream ciphers</vt:lpstr>
      <vt:lpstr>Security issues with stream ciphers in practice</vt:lpstr>
      <vt:lpstr>Security issues with stream ciphers in practice</vt:lpstr>
      <vt:lpstr>Keystream reuse</vt:lpstr>
      <vt:lpstr>Keystream reuse in practice: Example-1</vt:lpstr>
      <vt:lpstr>Keystream reuse in practice: Example-2</vt:lpstr>
      <vt:lpstr>Security issues with stream ciphers in practice</vt:lpstr>
      <vt:lpstr>Keystream biases: Example for RC4</vt:lpstr>
      <vt:lpstr>Security issues with stream ciphers in practice</vt:lpstr>
      <vt:lpstr>Stream ciphers do not provide integrity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Sikhar Patranabis</dc:creator>
  <cp:lastModifiedBy>Sikhar Patranabis</cp:lastModifiedBy>
  <cp:revision>27</cp:revision>
  <dcterms:created xsi:type="dcterms:W3CDTF">2024-06-02T23:45:44Z</dcterms:created>
  <dcterms:modified xsi:type="dcterms:W3CDTF">2024-06-07T06:29:51Z</dcterms:modified>
</cp:coreProperties>
</file>